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379" r:id="rId3"/>
    <p:sldId id="524" r:id="rId4"/>
    <p:sldId id="586" r:id="rId5"/>
    <p:sldId id="587" r:id="rId6"/>
    <p:sldId id="588" r:id="rId7"/>
    <p:sldId id="589" r:id="rId8"/>
    <p:sldId id="590" r:id="rId9"/>
    <p:sldId id="591" r:id="rId10"/>
    <p:sldId id="592" r:id="rId11"/>
    <p:sldId id="593" r:id="rId12"/>
    <p:sldId id="594" r:id="rId13"/>
    <p:sldId id="595" r:id="rId14"/>
    <p:sldId id="596" r:id="rId15"/>
    <p:sldId id="722" r:id="rId16"/>
    <p:sldId id="723" r:id="rId17"/>
    <p:sldId id="724" r:id="rId18"/>
    <p:sldId id="725" r:id="rId19"/>
    <p:sldId id="726" r:id="rId20"/>
    <p:sldId id="727" r:id="rId21"/>
    <p:sldId id="728" r:id="rId22"/>
    <p:sldId id="729" r:id="rId23"/>
    <p:sldId id="730" r:id="rId24"/>
    <p:sldId id="731" r:id="rId25"/>
    <p:sldId id="732" r:id="rId26"/>
    <p:sldId id="733" r:id="rId27"/>
    <p:sldId id="734" r:id="rId28"/>
    <p:sldId id="735" r:id="rId29"/>
    <p:sldId id="736" r:id="rId30"/>
    <p:sldId id="737" r:id="rId31"/>
    <p:sldId id="738" r:id="rId32"/>
    <p:sldId id="739" r:id="rId33"/>
    <p:sldId id="740" r:id="rId34"/>
    <p:sldId id="741" r:id="rId35"/>
    <p:sldId id="742" r:id="rId36"/>
    <p:sldId id="743" r:id="rId37"/>
    <p:sldId id="746" r:id="rId38"/>
    <p:sldId id="747" r:id="rId39"/>
    <p:sldId id="744" r:id="rId40"/>
    <p:sldId id="748" r:id="rId41"/>
    <p:sldId id="749" r:id="rId42"/>
    <p:sldId id="750" r:id="rId43"/>
    <p:sldId id="751" r:id="rId44"/>
    <p:sldId id="752" r:id="rId45"/>
    <p:sldId id="753" r:id="rId46"/>
    <p:sldId id="755" r:id="rId47"/>
    <p:sldId id="754" r:id="rId48"/>
    <p:sldId id="756" r:id="rId49"/>
    <p:sldId id="757" r:id="rId50"/>
    <p:sldId id="758" r:id="rId51"/>
    <p:sldId id="759" r:id="rId52"/>
    <p:sldId id="760" r:id="rId53"/>
    <p:sldId id="761" r:id="rId54"/>
    <p:sldId id="585" r:id="rId55"/>
    <p:sldId id="763" r:id="rId56"/>
    <p:sldId id="764" r:id="rId57"/>
    <p:sldId id="765" r:id="rId58"/>
    <p:sldId id="766" r:id="rId59"/>
    <p:sldId id="767" r:id="rId60"/>
    <p:sldId id="772" r:id="rId61"/>
    <p:sldId id="773" r:id="rId62"/>
    <p:sldId id="768" r:id="rId63"/>
    <p:sldId id="769" r:id="rId64"/>
    <p:sldId id="770" r:id="rId65"/>
    <p:sldId id="771" r:id="rId66"/>
    <p:sldId id="774" r:id="rId67"/>
    <p:sldId id="780" r:id="rId68"/>
    <p:sldId id="775" r:id="rId69"/>
    <p:sldId id="776" r:id="rId70"/>
    <p:sldId id="777" r:id="rId71"/>
    <p:sldId id="778" r:id="rId72"/>
    <p:sldId id="779" r:id="rId73"/>
    <p:sldId id="781" r:id="rId74"/>
    <p:sldId id="782" r:id="rId75"/>
    <p:sldId id="783" r:id="rId76"/>
    <p:sldId id="762" r:id="rId77"/>
    <p:sldId id="785" r:id="rId78"/>
    <p:sldId id="786" r:id="rId79"/>
    <p:sldId id="787" r:id="rId80"/>
    <p:sldId id="788" r:id="rId81"/>
    <p:sldId id="789" r:id="rId82"/>
    <p:sldId id="790" r:id="rId83"/>
    <p:sldId id="791" r:id="rId84"/>
    <p:sldId id="792" r:id="rId85"/>
    <p:sldId id="793" r:id="rId86"/>
    <p:sldId id="794" r:id="rId87"/>
    <p:sldId id="795" r:id="rId88"/>
    <p:sldId id="796" r:id="rId89"/>
    <p:sldId id="797" r:id="rId90"/>
    <p:sldId id="798" r:id="rId91"/>
    <p:sldId id="799" r:id="rId92"/>
    <p:sldId id="800" r:id="rId93"/>
    <p:sldId id="801" r:id="rId94"/>
    <p:sldId id="802" r:id="rId95"/>
    <p:sldId id="803" r:id="rId96"/>
    <p:sldId id="804" r:id="rId97"/>
    <p:sldId id="805" r:id="rId98"/>
    <p:sldId id="806" r:id="rId99"/>
    <p:sldId id="807" r:id="rId100"/>
    <p:sldId id="808" r:id="rId101"/>
    <p:sldId id="809" r:id="rId102"/>
    <p:sldId id="810" r:id="rId103"/>
    <p:sldId id="811" r:id="rId104"/>
    <p:sldId id="812" r:id="rId105"/>
    <p:sldId id="813" r:id="rId106"/>
    <p:sldId id="814" r:id="rId107"/>
    <p:sldId id="815" r:id="rId108"/>
    <p:sldId id="816" r:id="rId109"/>
    <p:sldId id="817" r:id="rId110"/>
    <p:sldId id="818" r:id="rId111"/>
    <p:sldId id="819" r:id="rId112"/>
    <p:sldId id="820" r:id="rId113"/>
    <p:sldId id="821" r:id="rId114"/>
    <p:sldId id="822" r:id="rId115"/>
    <p:sldId id="823" r:id="rId116"/>
    <p:sldId id="824" r:id="rId117"/>
    <p:sldId id="825" r:id="rId118"/>
    <p:sldId id="826" r:id="rId119"/>
    <p:sldId id="827" r:id="rId120"/>
    <p:sldId id="828" r:id="rId121"/>
    <p:sldId id="829" r:id="rId122"/>
    <p:sldId id="830" r:id="rId123"/>
    <p:sldId id="831" r:id="rId124"/>
    <p:sldId id="832" r:id="rId125"/>
    <p:sldId id="833" r:id="rId126"/>
    <p:sldId id="834" r:id="rId127"/>
    <p:sldId id="835" r:id="rId128"/>
    <p:sldId id="836" r:id="rId129"/>
    <p:sldId id="837" r:id="rId130"/>
    <p:sldId id="838" r:id="rId131"/>
    <p:sldId id="839" r:id="rId132"/>
    <p:sldId id="840" r:id="rId133"/>
    <p:sldId id="841" r:id="rId134"/>
    <p:sldId id="843" r:id="rId135"/>
    <p:sldId id="842" r:id="rId136"/>
    <p:sldId id="844" r:id="rId137"/>
    <p:sldId id="845" r:id="rId138"/>
    <p:sldId id="846" r:id="rId139"/>
    <p:sldId id="847" r:id="rId140"/>
    <p:sldId id="848" r:id="rId141"/>
    <p:sldId id="849" r:id="rId142"/>
    <p:sldId id="850" r:id="rId143"/>
    <p:sldId id="851" r:id="rId144"/>
    <p:sldId id="784" r:id="rId145"/>
    <p:sldId id="853" r:id="rId146"/>
    <p:sldId id="854" r:id="rId147"/>
    <p:sldId id="855" r:id="rId148"/>
    <p:sldId id="871" r:id="rId149"/>
    <p:sldId id="872" r:id="rId150"/>
    <p:sldId id="873" r:id="rId151"/>
    <p:sldId id="874" r:id="rId152"/>
    <p:sldId id="875" r:id="rId153"/>
    <p:sldId id="870" r:id="rId154"/>
    <p:sldId id="876" r:id="rId155"/>
    <p:sldId id="877" r:id="rId156"/>
    <p:sldId id="884" r:id="rId157"/>
    <p:sldId id="885" r:id="rId158"/>
    <p:sldId id="886" r:id="rId159"/>
    <p:sldId id="852" r:id="rId160"/>
    <p:sldId id="888" r:id="rId161"/>
    <p:sldId id="889" r:id="rId162"/>
    <p:sldId id="890" r:id="rId163"/>
    <p:sldId id="891" r:id="rId164"/>
    <p:sldId id="892" r:id="rId165"/>
    <p:sldId id="893" r:id="rId166"/>
    <p:sldId id="894" r:id="rId167"/>
    <p:sldId id="895" r:id="rId168"/>
    <p:sldId id="896" r:id="rId169"/>
    <p:sldId id="897" r:id="rId170"/>
    <p:sldId id="899" r:id="rId171"/>
    <p:sldId id="898" r:id="rId172"/>
    <p:sldId id="900" r:id="rId173"/>
    <p:sldId id="901" r:id="rId174"/>
    <p:sldId id="902" r:id="rId175"/>
    <p:sldId id="887" r:id="rId176"/>
    <p:sldId id="904" r:id="rId177"/>
    <p:sldId id="905" r:id="rId178"/>
    <p:sldId id="906" r:id="rId179"/>
    <p:sldId id="907" r:id="rId180"/>
    <p:sldId id="908" r:id="rId181"/>
    <p:sldId id="909" r:id="rId182"/>
    <p:sldId id="910" r:id="rId183"/>
    <p:sldId id="911" r:id="rId184"/>
    <p:sldId id="912" r:id="rId185"/>
    <p:sldId id="913" r:id="rId186"/>
    <p:sldId id="914" r:id="rId187"/>
    <p:sldId id="915" r:id="rId188"/>
    <p:sldId id="917" r:id="rId189"/>
    <p:sldId id="916" r:id="rId190"/>
    <p:sldId id="918" r:id="rId191"/>
    <p:sldId id="919" r:id="rId192"/>
    <p:sldId id="920" r:id="rId193"/>
    <p:sldId id="921" r:id="rId194"/>
    <p:sldId id="922" r:id="rId195"/>
    <p:sldId id="923" r:id="rId196"/>
    <p:sldId id="924" r:id="rId197"/>
    <p:sldId id="925" r:id="rId198"/>
    <p:sldId id="926" r:id="rId199"/>
    <p:sldId id="927" r:id="rId200"/>
    <p:sldId id="903" r:id="rId201"/>
    <p:sldId id="929" r:id="rId202"/>
    <p:sldId id="930" r:id="rId203"/>
    <p:sldId id="931" r:id="rId204"/>
    <p:sldId id="932" r:id="rId205"/>
    <p:sldId id="933" r:id="rId206"/>
    <p:sldId id="934" r:id="rId207"/>
    <p:sldId id="935" r:id="rId208"/>
    <p:sldId id="936" r:id="rId209"/>
    <p:sldId id="937" r:id="rId210"/>
    <p:sldId id="938" r:id="rId211"/>
    <p:sldId id="939" r:id="rId212"/>
    <p:sldId id="940" r:id="rId213"/>
    <p:sldId id="941" r:id="rId214"/>
    <p:sldId id="942" r:id="rId215"/>
    <p:sldId id="943" r:id="rId216"/>
    <p:sldId id="944" r:id="rId217"/>
    <p:sldId id="945" r:id="rId218"/>
    <p:sldId id="946" r:id="rId219"/>
    <p:sldId id="947" r:id="rId220"/>
    <p:sldId id="948" r:id="rId221"/>
    <p:sldId id="949" r:id="rId222"/>
    <p:sldId id="950" r:id="rId223"/>
    <p:sldId id="951" r:id="rId224"/>
    <p:sldId id="952" r:id="rId225"/>
    <p:sldId id="953" r:id="rId226"/>
    <p:sldId id="954" r:id="rId227"/>
    <p:sldId id="962" r:id="rId228"/>
    <p:sldId id="955" r:id="rId229"/>
    <p:sldId id="963" r:id="rId230"/>
    <p:sldId id="956" r:id="rId231"/>
    <p:sldId id="957" r:id="rId232"/>
    <p:sldId id="958" r:id="rId233"/>
    <p:sldId id="959" r:id="rId234"/>
    <p:sldId id="960" r:id="rId235"/>
    <p:sldId id="961" r:id="rId236"/>
    <p:sldId id="964" r:id="rId237"/>
    <p:sldId id="965" r:id="rId238"/>
    <p:sldId id="966" r:id="rId239"/>
    <p:sldId id="967" r:id="rId240"/>
    <p:sldId id="968" r:id="rId241"/>
    <p:sldId id="969" r:id="rId242"/>
    <p:sldId id="970" r:id="rId243"/>
    <p:sldId id="971" r:id="rId244"/>
    <p:sldId id="928" r:id="rId245"/>
    <p:sldId id="525" r:id="rId246"/>
    <p:sldId id="308" r:id="rId247"/>
    <p:sldId id="309" r:id="rId248"/>
    <p:sldId id="310" r:id="rId249"/>
    <p:sldId id="311" r:id="rId250"/>
    <p:sldId id="312" r:id="rId251"/>
    <p:sldId id="313" r:id="rId252"/>
    <p:sldId id="314" r:id="rId253"/>
    <p:sldId id="315" r:id="rId254"/>
    <p:sldId id="316" r:id="rId255"/>
    <p:sldId id="317" r:id="rId256"/>
    <p:sldId id="318" r:id="rId257"/>
    <p:sldId id="319" r:id="rId258"/>
    <p:sldId id="378" r:id="rId259"/>
    <p:sldId id="437" r:id="rId260"/>
    <p:sldId id="678" r:id="rId261"/>
    <p:sldId id="679" r:id="rId262"/>
    <p:sldId id="680" r:id="rId263"/>
    <p:sldId id="681" r:id="rId264"/>
    <p:sldId id="682" r:id="rId265"/>
    <p:sldId id="683" r:id="rId266"/>
    <p:sldId id="684" r:id="rId267"/>
    <p:sldId id="685" r:id="rId268"/>
    <p:sldId id="686" r:id="rId269"/>
    <p:sldId id="687" r:id="rId270"/>
    <p:sldId id="688" r:id="rId271"/>
    <p:sldId id="689" r:id="rId272"/>
    <p:sldId id="690" r:id="rId273"/>
    <p:sldId id="691" r:id="rId274"/>
    <p:sldId id="692" r:id="rId275"/>
    <p:sldId id="693" r:id="rId276"/>
    <p:sldId id="694" r:id="rId277"/>
    <p:sldId id="695" r:id="rId278"/>
    <p:sldId id="696" r:id="rId279"/>
    <p:sldId id="697" r:id="rId280"/>
    <p:sldId id="698" r:id="rId281"/>
    <p:sldId id="699" r:id="rId282"/>
    <p:sldId id="701" r:id="rId283"/>
    <p:sldId id="700" r:id="rId284"/>
    <p:sldId id="677" r:id="rId285"/>
    <p:sldId id="365" r:id="rId286"/>
    <p:sldId id="598" r:id="rId287"/>
    <p:sldId id="597" r:id="rId288"/>
    <p:sldId id="359" r:id="rId289"/>
    <p:sldId id="599" r:id="rId290"/>
    <p:sldId id="360" r:id="rId291"/>
    <p:sldId id="600" r:id="rId292"/>
    <p:sldId id="601" r:id="rId293"/>
    <p:sldId id="602" r:id="rId294"/>
    <p:sldId id="603" r:id="rId295"/>
    <p:sldId id="604" r:id="rId296"/>
    <p:sldId id="605" r:id="rId297"/>
    <p:sldId id="366" r:id="rId298"/>
    <p:sldId id="367" r:id="rId299"/>
    <p:sldId id="368" r:id="rId300"/>
    <p:sldId id="369" r:id="rId301"/>
    <p:sldId id="370" r:id="rId302"/>
    <p:sldId id="371" r:id="rId303"/>
    <p:sldId id="374" r:id="rId304"/>
    <p:sldId id="373" r:id="rId305"/>
    <p:sldId id="306" r:id="rId306"/>
    <p:sldId id="336" r:id="rId307"/>
    <p:sldId id="337" r:id="rId308"/>
    <p:sldId id="338" r:id="rId309"/>
    <p:sldId id="339" r:id="rId310"/>
    <p:sldId id="340" r:id="rId311"/>
    <p:sldId id="341" r:id="rId312"/>
    <p:sldId id="375" r:id="rId313"/>
    <p:sldId id="376" r:id="rId314"/>
    <p:sldId id="377" r:id="rId315"/>
    <p:sldId id="321" r:id="rId316"/>
    <p:sldId id="290" r:id="rId317"/>
    <p:sldId id="327" r:id="rId318"/>
    <p:sldId id="334" r:id="rId3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86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presProps" Target="presProp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5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7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5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8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20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5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55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4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32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727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3CF7D-220A-4526-8998-7695824D852A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9334C-1FE3-4F61-BFB8-D0BF148CF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3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4-bluetooth-le-data-exchange/topic/blefund-lesson-4-exercise-3/" TargetMode="Externa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5-bluetooth-le-security-fundamentals/" TargetMode="Externa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5-bluetooth-le-security-fundamentals/topic/blefund-lesson-5-exercise-1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tword.co.kr/test/view/view.php?m_temp1=3089&amp;id=518" TargetMode="External"/><Relationship Id="rId3" Type="http://schemas.openxmlformats.org/officeDocument/2006/relationships/hyperlink" Target="http://www.ktword.co.kr/test/view/view.php?m_temp1=113&amp;id=292" TargetMode="External"/><Relationship Id="rId7" Type="http://schemas.openxmlformats.org/officeDocument/2006/relationships/hyperlink" Target="http://www.ktword.co.kr/test/view/view.php?m_temp1=1088&amp;id=67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ktword.co.kr/test/view/view.php?m_temp1=765&amp;id=1252" TargetMode="External"/><Relationship Id="rId5" Type="http://schemas.openxmlformats.org/officeDocument/2006/relationships/hyperlink" Target="http://www.ktword.co.kr/test/view/view.php?m_temp1=5403&amp;id=1195" TargetMode="External"/><Relationship Id="rId10" Type="http://schemas.openxmlformats.org/officeDocument/2006/relationships/hyperlink" Target="http://www.ktword.co.kr/test/view/view.php?m_temp1=5745&amp;id=849" TargetMode="External"/><Relationship Id="rId4" Type="http://schemas.openxmlformats.org/officeDocument/2006/relationships/hyperlink" Target="http://www.ktword.co.kr/test/view/view.php?m_temp1=432&amp;id=297" TargetMode="External"/><Relationship Id="rId9" Type="http://schemas.openxmlformats.org/officeDocument/2006/relationships/hyperlink" Target="http://www.ktword.co.kr/test/view/view.php?m_temp1=5841&amp;id=605" TargetMode="Externa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5-bluetooth-le-security-fundamentals/topic/blefund-lesson-5-exercise-2/" TargetMode="Externa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nordicsemi.com/courses/nrf-connect-sdk-fundamentals/" TargetMode="External"/><Relationship Id="rId2" Type="http://schemas.openxmlformats.org/officeDocument/2006/relationships/hyperlink" Target="https://academy.nordicsemi.com/courses/bluetooth-low-energy-fundamentals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3-bluetooth-le-connections/topic/blefund-lesson-3-exercise-1/" TargetMode="Externa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6-bluetooth-le-sniffer/" TargetMode="Externa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dicsemi.com/Products/Development-tools/nrf-sniffer-for-bluetooth-le/download#infotabs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shark.org/download.html" TargetMode="Externa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6-bluetooth-le-sniffer/topic/blefund-lesson-6-exercise-1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intermediate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nrf-connect-sdk-intermediate/lessons/lesson-6-analog-to-digital-converter-adc/" TargetMode="Externa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academy.nordicsemi.com/courses/nrf-connect-sdk-intermediate/lessons/lesson-6-analog-to-digital-converter-adc/topic/adc-peripheral-on-nordic-devices/" TargetMode="Externa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vicara-hardware-university/setting-up-adc-in-nrf52xx-979727b9ffb8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rdicDeveloperAcademy/ncs-inter" TargetMode="External"/><Relationship Id="rId2" Type="http://schemas.openxmlformats.org/officeDocument/2006/relationships/hyperlink" Target="https://academy.nordicsemi.com/courses/nrf-connect-sdk-intermediate/lessons/lesson-6-analog-to-digital-converter-adc/topic/exercise-1-interfacing-with-adc-using-zephyr-api/" TargetMode="Externa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3-bluetooth-le-connections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zephyrproject.org/latest/connectivity/bluetooth/api/gap.html#c.bt_data" TargetMode="External"/><Relationship Id="rId2" Type="http://schemas.openxmlformats.org/officeDocument/2006/relationships/hyperlink" Target="https://docs.zephyrproject.org/latest/connectivity/bluetooth/api/gap.html#c.bt_le_adv_para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zephyrproject.org/latest/kernel/util/index.html#c.BIT" TargetMode="External"/><Relationship Id="rId4" Type="http://schemas.openxmlformats.org/officeDocument/2006/relationships/hyperlink" Target="https://docs.zephyrproject.org/latest/connectivity/bluetooth/api/gap.html#group__bt__gap_1gga77867ab4129f63159b37bca3b652a798a407cf5ae358d3c00dd7e47dfaad3ec6e" TargetMode="Externa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infocenter.nordicsemi.com/index.jsp?topic=/struct_sdk/struct/sdk.html" TargetMode="Externa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developer.nordicsemi.com/nRF_Connect_SDK/doc/latest/nrf/installation.html" TargetMode="Externa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academy.nordicsemi.com/courses/bluetooth-low-energy-fundamentals/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3-bluetooth-le-connections/topic/blefund-lesson-3-exercise-2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ordicsemi.com/nRF_Connect_SDK/doc/latest/kconfig/index.html#CONFIG_BT_PERIPHERAL_PREF_MAX_INT" TargetMode="External"/><Relationship Id="rId2" Type="http://schemas.openxmlformats.org/officeDocument/2006/relationships/hyperlink" Target="https://developer.nordicsemi.com/nRF_Connect_SDK/doc/latest/kconfig/index.html#CONFIG_BT_PERIPHERAL_PREF_MIN_IN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developer.nordicsemi.com/nRF_Connect_SDK/doc/latest/kconfig/index.html#CONFIG_BT_PERIPHERAL_PREF_TIMEOUT" TargetMode="External"/><Relationship Id="rId4" Type="http://schemas.openxmlformats.org/officeDocument/2006/relationships/hyperlink" Target="https://developer.nordicsemi.com/nRF_Connect_SDK/doc/latest/kconfig/index.html#CONFIG_BT_PERIPHERAL_PREF_LATENC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4-bluetooth-le-data-exchange/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cademy.nordicsemi.com/courses/bluetooth-low-energy-fundamentals/lessons/lesson-4-bluetooth-le-data-exchange/topic/blefund-lesson-4-exercise-1/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y.nordicsemi.com/courses/bluetooth-low-energy-fundamentals/lessons/lesson-4-bluetooth-le-data-exchange/topic/blefund-lesson-4-exercise-2/" TargetMode="Externa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80680" y="2336800"/>
            <a:ext cx="5577916" cy="2690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4977" y="544935"/>
            <a:ext cx="67553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nRF52833-DK</a:t>
            </a:r>
          </a:p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Part - II</a:t>
            </a:r>
            <a:endParaRPr lang="ko-KR" altLang="en-US" sz="96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88781" y="3814047"/>
            <a:ext cx="8645236" cy="265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GT-Eesti-Thin"/>
              </a:rPr>
              <a:t>Bluetooth Low Energy, Bluetooth mesh, NFC, </a:t>
            </a:r>
          </a:p>
          <a:p>
            <a:pPr>
              <a:lnSpc>
                <a:spcPts val="5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GT-Eesti-Thin"/>
              </a:rPr>
              <a:t>Thread and Zigbee development kit </a:t>
            </a:r>
          </a:p>
          <a:p>
            <a:pPr>
              <a:lnSpc>
                <a:spcPts val="5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GT-Eesti-Thin"/>
              </a:rPr>
              <a:t>for the nRF52833 SoC</a:t>
            </a:r>
            <a:endParaRPr lang="en-US" altLang="ko-KR" sz="3600" b="1" i="0" dirty="0">
              <a:solidFill>
                <a:schemeClr val="bg1"/>
              </a:solidFill>
              <a:effectLst/>
              <a:latin typeface="GT-Eesti-Thin"/>
            </a:endParaRPr>
          </a:p>
        </p:txBody>
      </p:sp>
    </p:spTree>
    <p:extLst>
      <p:ext uri="{BB962C8B-B14F-4D97-AF65-F5344CB8AC3E}">
        <p14:creationId xmlns:p14="http://schemas.microsoft.com/office/powerpoint/2010/main" val="231054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Connection 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645" y="790445"/>
            <a:ext cx="11513574" cy="390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주변 장치와 중앙 장치가 연결될 때 교환되는 연결 매개변수 세트가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그 중 일부는 이전 버전과의 호환성을 위해 표준 시작 값을 갖고 있고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일부는 중앙 장치에 의해 지시되며 연결 요청 패킷에 포함된다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 간격 및 연결 감시 시간 및 주변 장치 대기 시간 등은 연결 요청 패킷의 중앙 장치에 의해 설정된다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주변기기 대기 시간을 사용하면 전송할 데이터가 없는 경우 주변 기기가 연결 이벤트에 대한 </a:t>
            </a:r>
            <a:br>
              <a:rPr lang="en-US" altLang="ko-KR"/>
            </a:br>
            <a:r>
              <a:rPr lang="ko-KR" altLang="en-US"/>
              <a:t>절전 모드 해제를 건너뛸 수 있다</a:t>
            </a:r>
            <a:r>
              <a:rPr lang="en-US" altLang="ko-KR"/>
              <a:t>. 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Radio mode(1M, 2M, coded PHY)</a:t>
            </a:r>
            <a:r>
              <a:rPr lang="ko-KR" altLang="en-US"/>
              <a:t>는 이전 버전과의 호환성을 위해 기본적으로 </a:t>
            </a:r>
            <a:r>
              <a:rPr lang="en-US" altLang="ko-KR"/>
              <a:t>1M</a:t>
            </a:r>
            <a:r>
              <a:rPr lang="ko-KR" altLang="en-US"/>
              <a:t>으로 설정되지만</a:t>
            </a:r>
            <a:br>
              <a:rPr lang="en-US" altLang="ko-KR"/>
            </a:br>
            <a:r>
              <a:rPr lang="ko-KR" altLang="en-US"/>
              <a:t>연결 중에 변경될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데이터 길이와 </a:t>
            </a:r>
            <a:r>
              <a:rPr lang="en-US" altLang="ko-KR"/>
              <a:t>MTU(</a:t>
            </a:r>
            <a:r>
              <a:rPr lang="ko-KR" altLang="en-US"/>
              <a:t>최대 전송 단위</a:t>
            </a:r>
            <a:r>
              <a:rPr lang="en-US" altLang="ko-KR"/>
              <a:t>)</a:t>
            </a:r>
            <a:r>
              <a:rPr lang="ko-KR" altLang="en-US"/>
              <a:t>도 이전 버전과의 호환성을 위해 설정되어 있지만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이 항목의 실습 섹션에서 변경하는 방법을 살펴본다</a:t>
            </a:r>
            <a:r>
              <a:rPr lang="en-US" altLang="ko-K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144679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03B976-251F-4560-A4D3-B17744D14935}"/>
              </a:ext>
            </a:extLst>
          </p:cNvPr>
          <p:cNvSpPr/>
          <p:nvPr/>
        </p:nvSpPr>
        <p:spPr>
          <a:xfrm>
            <a:off x="340894" y="831594"/>
            <a:ext cx="10920663" cy="1539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ko-KR" b="1">
                <a:latin typeface="Arial" panose="020B0604020202020204" pitchFamily="34" charset="0"/>
              </a:rPr>
              <a:t> </a:t>
            </a:r>
            <a:r>
              <a:rPr lang="ko-KR" altLang="ko-KR" b="1">
                <a:latin typeface="Arial" panose="020B0604020202020204" pitchFamily="34" charset="0"/>
              </a:rPr>
              <a:t>알림(Indication) 파라미터 정의하기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 </a:t>
            </a:r>
            <a:r>
              <a:rPr lang="ko-KR" altLang="ko-KR">
                <a:latin typeface="Arial" panose="020B0604020202020204" pitchFamily="34" charset="0"/>
              </a:rPr>
              <a:t>Indicate 작업을 사용하려면, 전송하려는 변수와 알림을 연결할 특성을 저장할 </a:t>
            </a:r>
            <a:r>
              <a:rPr lang="ko-KR" altLang="ko-KR">
                <a:latin typeface="Arial Unicode MS"/>
              </a:rPr>
              <a:t>bt_gatt_indicate_params</a:t>
            </a:r>
            <a:r>
              <a:rPr lang="ko-KR" altLang="ko-KR"/>
              <a:t>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ko-KR"/>
              <a:t>타입의 변수를 정의해야 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 </a:t>
            </a:r>
            <a:r>
              <a:rPr lang="ko-KR" altLang="ko-KR">
                <a:latin typeface="Arial" panose="020B0604020202020204" pitchFamily="34" charset="0"/>
              </a:rPr>
              <a:t>다음 줄을 </a:t>
            </a:r>
            <a:r>
              <a:rPr lang="ko-KR" altLang="ko-KR" b="1">
                <a:latin typeface="Arial" panose="020B0604020202020204" pitchFamily="34" charset="0"/>
              </a:rPr>
              <a:t>my_lbs.c</a:t>
            </a:r>
            <a:r>
              <a:rPr lang="ko-KR" altLang="ko-KR">
                <a:latin typeface="Arial" panose="020B0604020202020204" pitchFamily="34" charset="0"/>
              </a:rPr>
              <a:t> 파일에 추가하</a:t>
            </a:r>
            <a:r>
              <a:rPr lang="ko-KR" altLang="en-US">
                <a:latin typeface="Arial" panose="020B0604020202020204" pitchFamily="34" charset="0"/>
              </a:rPr>
              <a:t>자</a:t>
            </a:r>
            <a:r>
              <a:rPr lang="ko-KR" altLang="ko-KR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2AC34D-C8B4-47B9-923D-7F485DFFD8E2}"/>
              </a:ext>
            </a:extLst>
          </p:cNvPr>
          <p:cNvSpPr/>
          <p:nvPr/>
        </p:nvSpPr>
        <p:spPr>
          <a:xfrm>
            <a:off x="649705" y="2510135"/>
            <a:ext cx="816944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4 - Define an indication parameter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bt_gatt_indicate_params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ind_params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80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9A61B7-EB84-470C-A9F5-3C3EFF5D9480}"/>
              </a:ext>
            </a:extLst>
          </p:cNvPr>
          <p:cNvSpPr/>
          <p:nvPr/>
        </p:nvSpPr>
        <p:spPr>
          <a:xfrm>
            <a:off x="148389" y="696157"/>
            <a:ext cx="11498178" cy="1096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altLang="ko-KR" b="1">
                <a:latin typeface="Arial" panose="020B0604020202020204" pitchFamily="34" charset="0"/>
              </a:rPr>
              <a:t> </a:t>
            </a:r>
            <a:r>
              <a:rPr lang="ko-KR" altLang="ko-KR" b="1">
                <a:latin typeface="Arial" panose="020B0604020202020204" pitchFamily="34" charset="0"/>
              </a:rPr>
              <a:t>알림(Indication)을 전송하는 함수 정의하기</a:t>
            </a:r>
          </a:p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  </a:t>
            </a:r>
            <a:r>
              <a:rPr lang="ko-KR" altLang="ko-KR">
                <a:latin typeface="Arial" panose="020B0604020202020204" pitchFamily="34" charset="0"/>
              </a:rPr>
              <a:t>이 함수는 애플리케이션 코드에서 필요한 경우 구독한 클라이언트에게 데이터를 전송할 때 호출할 수 있다.</a:t>
            </a:r>
          </a:p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이 함수에서는 GATT API 함수인 </a:t>
            </a:r>
            <a:r>
              <a:rPr lang="ko-KR" altLang="ko-KR">
                <a:latin typeface="Arial Unicode MS"/>
              </a:rPr>
              <a:t>bt_gatt_indicate()</a:t>
            </a:r>
            <a:r>
              <a:rPr lang="ko-KR" altLang="ko-KR"/>
              <a:t>를 사용하여 알림 전송 작업을 수행할 것</a:t>
            </a:r>
            <a:r>
              <a:rPr lang="ko-KR" altLang="en-US"/>
              <a:t>이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728738-7734-46D4-8747-3A01405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79" y="1895073"/>
            <a:ext cx="9379165" cy="49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670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54F154-58AD-4FAA-A0A9-AE042C2307B4}"/>
              </a:ext>
            </a:extLst>
          </p:cNvPr>
          <p:cNvSpPr/>
          <p:nvPr/>
        </p:nvSpPr>
        <p:spPr>
          <a:xfrm>
            <a:off x="232609" y="741817"/>
            <a:ext cx="11690685" cy="178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 Unicode MS"/>
              </a:rPr>
              <a:t>  </a:t>
            </a:r>
            <a:r>
              <a:rPr lang="ko-KR" altLang="ko-KR">
                <a:latin typeface="Arial Unicode MS"/>
              </a:rPr>
              <a:t>bt_gatt_indicate()</a:t>
            </a:r>
            <a:r>
              <a:rPr lang="ko-KR" altLang="ko-KR"/>
              <a:t>를 호출하기 전에 알림(indication)이 활성화되어 있는지</a:t>
            </a:r>
            <a:br>
              <a:rPr lang="en-US" altLang="ko-KR"/>
            </a:br>
            <a:r>
              <a:rPr lang="ko-KR" altLang="ko-KR"/>
              <a:t>(</a:t>
            </a:r>
            <a:r>
              <a:rPr lang="ko-KR" altLang="ko-KR">
                <a:latin typeface="Arial Unicode MS"/>
              </a:rPr>
              <a:t>indicate_enabled</a:t>
            </a:r>
            <a:r>
              <a:rPr lang="ko-KR" altLang="ko-KR"/>
              <a:t>가 </a:t>
            </a:r>
            <a:r>
              <a:rPr lang="ko-KR" altLang="ko-KR">
                <a:latin typeface="Arial Unicode MS"/>
              </a:rPr>
              <a:t>true</a:t>
            </a:r>
            <a:r>
              <a:rPr lang="ko-KR" altLang="ko-KR"/>
              <a:t>인지 또는 </a:t>
            </a:r>
            <a:r>
              <a:rPr lang="ko-KR" altLang="ko-KR">
                <a:latin typeface="Arial Unicode MS"/>
              </a:rPr>
              <a:t>false</a:t>
            </a:r>
            <a:r>
              <a:rPr lang="ko-KR" altLang="ko-KR"/>
              <a:t>인지) 확인해야 </a:t>
            </a:r>
            <a:r>
              <a:rPr lang="ko-KR" altLang="en-US"/>
              <a:t>한</a:t>
            </a:r>
            <a:r>
              <a:rPr lang="ko-KR" altLang="ko-KR"/>
              <a:t>다. 만약 </a:t>
            </a:r>
            <a:r>
              <a:rPr lang="ko-KR" altLang="ko-KR">
                <a:latin typeface="Arial Unicode MS"/>
              </a:rPr>
              <a:t>indicate_enabled</a:t>
            </a:r>
            <a:r>
              <a:rPr lang="ko-KR" altLang="ko-KR"/>
              <a:t>가 </a:t>
            </a:r>
            <a:r>
              <a:rPr lang="ko-KR" altLang="ko-KR">
                <a:latin typeface="Arial Unicode MS"/>
              </a:rPr>
              <a:t>false</a:t>
            </a:r>
            <a:r>
              <a:rPr lang="ko-KR" altLang="ko-KR"/>
              <a:t>라면, </a:t>
            </a:r>
            <a:br>
              <a:rPr lang="en-US" altLang="ko-KR"/>
            </a:br>
            <a:r>
              <a:rPr lang="ko-KR" altLang="ko-KR"/>
              <a:t>알림을 전송하지 않고 단순히 반환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en-US" altLang="ko-KR"/>
          </a:p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Arial" panose="020B0604020202020204" pitchFamily="34" charset="0"/>
              </a:rPr>
              <a:t>5.1 my_lbs.c 파일에 다음 함수 정의를 추가하</a:t>
            </a:r>
            <a:r>
              <a:rPr lang="ko-KR" altLang="en-US" b="1">
                <a:latin typeface="Arial" panose="020B0604020202020204" pitchFamily="34" charset="0"/>
              </a:rPr>
              <a:t>자</a:t>
            </a:r>
            <a:r>
              <a:rPr lang="ko-KR" altLang="ko-KR" b="1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2C1CEF-FD3E-4E61-B942-2FF0F02CA745}"/>
              </a:ext>
            </a:extLst>
          </p:cNvPr>
          <p:cNvSpPr/>
          <p:nvPr/>
        </p:nvSpPr>
        <p:spPr>
          <a:xfrm>
            <a:off x="581526" y="2678889"/>
            <a:ext cx="797292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5.1 - Define the function to send indications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my_lbs_send_button_state_indicate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indicate_enabled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EACCES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   /* STEP 5.2 - Populate the indication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7391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414E3-A682-4456-A073-3C99E911849B}"/>
              </a:ext>
            </a:extLst>
          </p:cNvPr>
          <p:cNvSpPr/>
          <p:nvPr/>
        </p:nvSpPr>
        <p:spPr>
          <a:xfrm>
            <a:off x="180473" y="793592"/>
            <a:ext cx="11466095" cy="1442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Arial" panose="020B0604020202020204" pitchFamily="34" charset="0"/>
              </a:rPr>
              <a:t>5.2 알림(Indication)이 활성화된 경우, </a:t>
            </a:r>
            <a:r>
              <a:rPr lang="ko-KR" altLang="ko-KR" b="1">
                <a:latin typeface="Arial Unicode MS"/>
              </a:rPr>
              <a:t>ind_params</a:t>
            </a:r>
            <a:r>
              <a:rPr lang="ko-KR" altLang="ko-KR" b="1"/>
              <a:t>를 설정</a:t>
            </a:r>
            <a:r>
              <a:rPr lang="ko-KR" altLang="en-US" b="1"/>
              <a:t>한</a:t>
            </a:r>
            <a:r>
              <a:rPr lang="ko-KR" altLang="ko-KR" b="1"/>
              <a:t>다.</a:t>
            </a:r>
            <a:endParaRPr lang="ko-KR" altLang="ko-KR" b="1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 Unicode MS"/>
              </a:rPr>
              <a:t>  </a:t>
            </a:r>
            <a:r>
              <a:rPr lang="ko-KR" altLang="ko-KR">
                <a:latin typeface="Arial Unicode MS"/>
              </a:rPr>
              <a:t>ind_params</a:t>
            </a:r>
            <a:r>
              <a:rPr lang="ko-KR" altLang="ko-KR"/>
              <a:t> 구조체는 </a:t>
            </a:r>
            <a:r>
              <a:rPr lang="ko-KR" altLang="ko-KR">
                <a:latin typeface="Arial Unicode MS"/>
              </a:rPr>
              <a:t>bt_gatt_indicate_params</a:t>
            </a:r>
            <a:r>
              <a:rPr lang="ko-KR" altLang="ko-KR"/>
              <a:t> 타입이며, 이 구조체의 멤버 중 일부는 필수로 채워야 하고, 일부는 선택 사항</a:t>
            </a:r>
            <a:r>
              <a:rPr lang="ko-KR" altLang="en-US"/>
              <a:t>이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먼저 아래에 설명된 대로 첫 두 멤버(</a:t>
            </a:r>
            <a:r>
              <a:rPr lang="ko-KR" altLang="ko-KR">
                <a:latin typeface="Arial Unicode MS"/>
              </a:rPr>
              <a:t>uuid</a:t>
            </a:r>
            <a:r>
              <a:rPr lang="ko-KR" altLang="ko-KR"/>
              <a:t>와 </a:t>
            </a:r>
            <a:r>
              <a:rPr lang="ko-KR" altLang="ko-KR">
                <a:latin typeface="Arial Unicode MS"/>
              </a:rPr>
              <a:t>attr</a:t>
            </a:r>
            <a:r>
              <a:rPr lang="ko-KR" altLang="ko-KR"/>
              <a:t>)를 자세히 살펴보</a:t>
            </a:r>
            <a:r>
              <a:rPr lang="ko-KR" altLang="en-US"/>
              <a:t>자</a:t>
            </a:r>
            <a:r>
              <a:rPr lang="ko-KR" altLang="ko-KR"/>
              <a:t>.</a:t>
            </a:r>
            <a:endParaRPr lang="ko-KR" altLang="ko-KR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EECD20-3CC5-4610-93F9-08D73BFA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4" y="2236488"/>
            <a:ext cx="10031225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88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644369-4AD0-4CB7-B267-4342A762F162}"/>
              </a:ext>
            </a:extLst>
          </p:cNvPr>
          <p:cNvSpPr/>
          <p:nvPr/>
        </p:nvSpPr>
        <p:spPr>
          <a:xfrm>
            <a:off x="136358" y="728372"/>
            <a:ext cx="11522242" cy="178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알림(Indicate)을 지원하려는 특성의 UUID 또는 속성(Attribute)에 대한 포인터를 제공해야 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ko-KR" altLang="ko-KR">
                <a:latin typeface="Arial" panose="020B0604020202020204" pitchFamily="34" charset="0"/>
              </a:rPr>
              <a:t>이 경우, 후자를 사용합니다.</a:t>
            </a: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앞서 논의했듯이, </a:t>
            </a: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하나의 특성은 최소한 두 개의 속성을 가지며, 이는 특성 선언 속성(characteristic declaration attribute)과 특성 값 속성(characteristic value attribute)</a:t>
            </a:r>
            <a:r>
              <a:rPr lang="ko-KR" altLang="en-US">
                <a:latin typeface="Arial" panose="020B0604020202020204" pitchFamily="34" charset="0"/>
              </a:rPr>
              <a:t>이</a:t>
            </a:r>
            <a:r>
              <a:rPr lang="ko-KR" altLang="ko-KR">
                <a:latin typeface="Arial" panose="020B0604020202020204" pitchFamily="34" charset="0"/>
              </a:rPr>
              <a:t>다. 따라서 버튼(Button) 특성 선언 또는 버튼 특성 값 중 하나에 대한 포인터를 제공해야 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다음은 알림 기능이 포함된 “My LBS” 서비스의 속성 테이블을 디버깅 세션 중 캡처한 스크린샷</a:t>
            </a:r>
            <a:r>
              <a:rPr lang="ko-KR" altLang="en-US">
                <a:latin typeface="Arial" panose="020B0604020202020204" pitchFamily="34" charset="0"/>
              </a:rPr>
              <a:t>이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C446B5-6225-4D8B-ACEB-4DEE1EDB3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23" y="2517516"/>
            <a:ext cx="3791479" cy="4305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DCC590-9309-4E54-9DAA-C7FF6B3D3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27" y="2517516"/>
            <a:ext cx="4783171" cy="434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496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AD00DC-94C7-4ABF-B387-694750CC6FDF}"/>
              </a:ext>
            </a:extLst>
          </p:cNvPr>
          <p:cNvSpPr/>
          <p:nvPr/>
        </p:nvSpPr>
        <p:spPr>
          <a:xfrm>
            <a:off x="96252" y="799435"/>
            <a:ext cx="4403559" cy="256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따라서 버튼(Button) 특성 선언은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ko-KR" altLang="ko-KR">
                <a:latin typeface="Arial" panose="020B0604020202020204" pitchFamily="34" charset="0"/>
              </a:rPr>
              <a:t>인덱스 1의 </a:t>
            </a:r>
            <a:r>
              <a:rPr lang="ko-KR" altLang="ko-KR">
                <a:latin typeface="Arial Unicode MS"/>
              </a:rPr>
              <a:t>&amp;my_lbs_svc.attrs[1]</a:t>
            </a:r>
            <a:r>
              <a:rPr lang="ko-KR" altLang="ko-KR"/>
              <a:t>로, </a:t>
            </a:r>
            <a:br>
              <a:rPr lang="en-US" altLang="ko-KR"/>
            </a:br>
            <a:r>
              <a:rPr lang="ko-KR" altLang="ko-KR"/>
              <a:t>버튼 특성 값은 인덱스 2의 </a:t>
            </a:r>
            <a:br>
              <a:rPr lang="en-US" altLang="ko-KR"/>
            </a:br>
            <a:r>
              <a:rPr lang="ko-KR" altLang="ko-KR">
                <a:latin typeface="Arial Unicode MS"/>
              </a:rPr>
              <a:t>&amp;my_lbs_svc.attrs[2]</a:t>
            </a:r>
            <a:r>
              <a:rPr lang="ko-KR" altLang="ko-KR"/>
              <a:t>로 전달할 수 있다.</a:t>
            </a:r>
            <a:endParaRPr lang="en-US" altLang="ko-KR"/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이제 </a:t>
            </a:r>
            <a:r>
              <a:rPr lang="ko-KR" altLang="ko-KR">
                <a:latin typeface="Arial Unicode MS"/>
              </a:rPr>
              <a:t>bt_gatt_indicate_params</a:t>
            </a:r>
            <a:r>
              <a:rPr lang="ko-KR" altLang="ko-KR"/>
              <a:t>의 </a:t>
            </a:r>
            <a:br>
              <a:rPr lang="en-US" altLang="ko-KR"/>
            </a:br>
            <a:r>
              <a:rPr lang="ko-KR" altLang="ko-KR"/>
              <a:t>나머지 멤버들을 살펴보</a:t>
            </a:r>
            <a:r>
              <a:rPr lang="ko-KR" altLang="en-US"/>
              <a:t>자</a:t>
            </a:r>
            <a:r>
              <a:rPr lang="ko-KR" altLang="ko-KR"/>
              <a:t>.</a:t>
            </a:r>
            <a:endParaRPr lang="ko-KR" altLang="ko-KR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35FF10-8F33-41FE-9644-019D096F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589" y="649705"/>
            <a:ext cx="7680159" cy="61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614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C8ADD5-D05B-4DAC-9E87-A44D54CFDCDE}"/>
              </a:ext>
            </a:extLst>
          </p:cNvPr>
          <p:cNvSpPr/>
          <p:nvPr/>
        </p:nvSpPr>
        <p:spPr>
          <a:xfrm>
            <a:off x="232609" y="710565"/>
            <a:ext cx="11859127" cy="220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5.2</a:t>
            </a: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옵션 멤버인 </a:t>
            </a:r>
            <a:r>
              <a:rPr lang="ko-KR" altLang="ko-KR">
                <a:latin typeface="Arial Unicode MS"/>
              </a:rPr>
              <a:t>func</a:t>
            </a:r>
            <a:r>
              <a:rPr lang="ko-KR" altLang="ko-KR"/>
              <a:t>는 원격 장치가 알림(indication)을 확인했을 때 호출되는 함수를 등록할 수 있다. </a:t>
            </a:r>
            <a:br>
              <a:rPr lang="en-US" altLang="ko-KR"/>
            </a:br>
            <a:r>
              <a:rPr lang="ko-KR" altLang="ko-KR"/>
              <a:t>여기서는 디버그 로그에 출력하는 </a:t>
            </a:r>
            <a:r>
              <a:rPr lang="ko-KR" altLang="ko-KR">
                <a:latin typeface="Arial Unicode MS"/>
              </a:rPr>
              <a:t>indicate_cb</a:t>
            </a:r>
            <a:r>
              <a:rPr lang="ko-KR" altLang="ko-KR"/>
              <a:t>로 설정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옵션 멤버인 </a:t>
            </a:r>
            <a:r>
              <a:rPr lang="ko-KR" altLang="ko-KR">
                <a:latin typeface="Arial Unicode MS"/>
              </a:rPr>
              <a:t>destroy</a:t>
            </a:r>
            <a:r>
              <a:rPr lang="ko-KR" altLang="ko-KR"/>
              <a:t>는 알림이 종료될 때 호출되는 함수를 등록할 수 있으며, 이를 </a:t>
            </a:r>
            <a:r>
              <a:rPr lang="ko-KR" altLang="ko-KR">
                <a:latin typeface="Arial Unicode MS"/>
              </a:rPr>
              <a:t>NULL</a:t>
            </a:r>
            <a:r>
              <a:rPr lang="ko-KR" altLang="ko-KR"/>
              <a:t>로 설정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마지막 두 매개변수인 알림 값 데이터(Indicate Value)와 해당 길이에는 전송할 데이터와 크기를 지정해야 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 여기서는 </a:t>
            </a:r>
            <a:r>
              <a:rPr lang="ko-KR" altLang="ko-KR">
                <a:latin typeface="Arial Unicode MS"/>
              </a:rPr>
              <a:t>button_state</a:t>
            </a:r>
            <a:r>
              <a:rPr lang="ko-KR" altLang="ko-KR"/>
              <a:t>와 그 크기를 전달</a:t>
            </a:r>
            <a:r>
              <a:rPr lang="ko-KR" altLang="en-US"/>
              <a:t>한</a:t>
            </a:r>
            <a:r>
              <a:rPr lang="ko-KR" altLang="ko-KR"/>
              <a:t>다.</a:t>
            </a:r>
            <a:r>
              <a:rPr lang="en-US" altLang="ko-KR"/>
              <a:t>  </a:t>
            </a:r>
            <a:r>
              <a:rPr lang="ko-KR" altLang="ko-KR">
                <a:latin typeface="Arial" panose="020B0604020202020204" pitchFamily="34" charset="0"/>
              </a:rPr>
              <a:t>다음 코드를 함수 정의에 추가</a:t>
            </a:r>
            <a:r>
              <a:rPr lang="ko-KR" altLang="en-US">
                <a:latin typeface="Arial" panose="020B0604020202020204" pitchFamily="34" charset="0"/>
              </a:rPr>
              <a:t>하자</a:t>
            </a:r>
            <a:r>
              <a:rPr lang="ko-KR" altLang="ko-KR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44C41B-A7D1-41A3-991F-4CFF9DBE846E}"/>
              </a:ext>
            </a:extLst>
          </p:cNvPr>
          <p:cNvSpPr/>
          <p:nvPr/>
        </p:nvSpPr>
        <p:spPr>
          <a:xfrm>
            <a:off x="1098884" y="3036372"/>
            <a:ext cx="6096000" cy="203132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5.2 - Populate the indication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ind_params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attr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my_lbs_svc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attrs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ind_params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indicate_cb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ind_params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destroy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ind_params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ind_params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bt_gatt_indicate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ind_params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1592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A52D6E-73AA-48C0-9C12-0388CB3440F6}"/>
              </a:ext>
            </a:extLst>
          </p:cNvPr>
          <p:cNvSpPr/>
          <p:nvPr/>
        </p:nvSpPr>
        <p:spPr>
          <a:xfrm>
            <a:off x="208548" y="593889"/>
            <a:ext cx="11401926" cy="149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en-US" altLang="ko-KR" b="1">
                <a:latin typeface="+mn-ea"/>
              </a:rPr>
              <a:t> </a:t>
            </a:r>
            <a:r>
              <a:rPr lang="ko-KR" altLang="ko-KR" b="1">
                <a:latin typeface="+mn-ea"/>
              </a:rPr>
              <a:t>버튼이 눌렸을 때 알림(Indication) 전송</a:t>
            </a: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+mn-ea"/>
              </a:rPr>
              <a:t>  </a:t>
            </a:r>
            <a:r>
              <a:rPr lang="ko-KR" altLang="ko-KR">
                <a:latin typeface="+mn-ea"/>
              </a:rPr>
              <a:t>이제 GATT 서버가 버튼이 눌렸을 때 알림을 전송하도록 설정하</a:t>
            </a:r>
            <a:r>
              <a:rPr lang="ko-KR" altLang="en-US">
                <a:latin typeface="+mn-ea"/>
              </a:rPr>
              <a:t>자</a:t>
            </a:r>
            <a:r>
              <a:rPr lang="ko-KR" altLang="ko-KR">
                <a:latin typeface="+mn-ea"/>
              </a:rPr>
              <a:t>.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</a:t>
            </a:r>
            <a:r>
              <a:rPr lang="ko-KR" altLang="ko-KR">
                <a:latin typeface="+mn-ea"/>
              </a:rPr>
              <a:t>알림은 button_changed() 함수 내에서 트리거되어, 버튼 1이 눌릴 때마다 해당 상태를 알림으로 전송</a:t>
            </a:r>
            <a:r>
              <a:rPr lang="ko-KR" altLang="en-US">
                <a:latin typeface="+mn-ea"/>
              </a:rPr>
              <a:t>한</a:t>
            </a:r>
            <a:r>
              <a:rPr lang="ko-KR" altLang="ko-KR">
                <a:latin typeface="+mn-ea"/>
              </a:rPr>
              <a:t>다.</a:t>
            </a: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+mn-ea"/>
              </a:rPr>
              <a:t> </a:t>
            </a:r>
            <a:r>
              <a:rPr lang="ko-KR" altLang="ko-KR">
                <a:latin typeface="+mn-ea"/>
              </a:rPr>
              <a:t>다음 줄을 </a:t>
            </a:r>
            <a:r>
              <a:rPr lang="ko-KR" altLang="ko-KR" b="1">
                <a:latin typeface="+mn-ea"/>
              </a:rPr>
              <a:t>main.c</a:t>
            </a:r>
            <a:r>
              <a:rPr lang="ko-KR" altLang="ko-KR">
                <a:latin typeface="+mn-ea"/>
              </a:rPr>
              <a:t> 파일의 button_changed() 함수 안에 추가하</a:t>
            </a:r>
            <a:r>
              <a:rPr lang="ko-KR" altLang="en-US">
                <a:latin typeface="+mn-ea"/>
              </a:rPr>
              <a:t>자</a:t>
            </a:r>
            <a:r>
              <a:rPr lang="ko-KR" altLang="ko-KR">
                <a:latin typeface="+mn-e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0ACD58-7D0F-43EB-9B27-D52E12370181}"/>
              </a:ext>
            </a:extLst>
          </p:cNvPr>
          <p:cNvSpPr/>
          <p:nvPr/>
        </p:nvSpPr>
        <p:spPr>
          <a:xfrm>
            <a:off x="509337" y="2235283"/>
            <a:ext cx="786464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6 - Send indication on a button press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my_lbs_send_button_state_indicate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user_button_state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A8EA02-BBDA-4594-9ECC-E090C3604320}"/>
              </a:ext>
            </a:extLst>
          </p:cNvPr>
          <p:cNvSpPr/>
          <p:nvPr/>
        </p:nvSpPr>
        <p:spPr>
          <a:xfrm>
            <a:off x="340894" y="3107149"/>
            <a:ext cx="11401925" cy="748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ko-KR" altLang="en-US"/>
              <a:t>이전 연습에서 구현했던 읽기</a:t>
            </a:r>
            <a:r>
              <a:rPr lang="en-US" altLang="ko-KR"/>
              <a:t>(Read) </a:t>
            </a:r>
            <a:r>
              <a:rPr lang="ko-KR" altLang="en-US"/>
              <a:t>작업도 여전히 지원하고 있으므로</a:t>
            </a:r>
            <a:r>
              <a:rPr lang="en-US" altLang="ko-KR"/>
              <a:t>, </a:t>
            </a:r>
            <a:r>
              <a:rPr lang="ko-KR" altLang="en-US"/>
              <a:t>버튼</a:t>
            </a:r>
            <a:r>
              <a:rPr lang="en-US" altLang="ko-KR"/>
              <a:t>(Button) </a:t>
            </a:r>
            <a:r>
              <a:rPr lang="ko-KR" altLang="en-US"/>
              <a:t>특성은 이제 읽기와 알림</a:t>
            </a:r>
            <a:r>
              <a:rPr lang="en-US" altLang="ko-KR"/>
              <a:t>(Indication)</a:t>
            </a:r>
            <a:r>
              <a:rPr lang="ko-KR" altLang="en-US"/>
              <a:t>을 모두 지원한다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8332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0DE7A4-04F8-4983-8E00-AFC52DE67474}"/>
              </a:ext>
            </a:extLst>
          </p:cNvPr>
          <p:cNvSpPr/>
          <p:nvPr/>
        </p:nvSpPr>
        <p:spPr>
          <a:xfrm>
            <a:off x="208548" y="593889"/>
            <a:ext cx="11854498" cy="4092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latin typeface="+mn-ea"/>
              </a:rPr>
              <a:t>7. Build &amp; Flash</a:t>
            </a:r>
            <a:endParaRPr lang="ko-KR" altLang="ko-KR" b="1">
              <a:latin typeface="+mn-ea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+mn-ea"/>
              </a:rPr>
              <a:t>   LED1</a:t>
            </a:r>
            <a:r>
              <a:rPr lang="ko-KR" altLang="en-US">
                <a:latin typeface="+mn-ea"/>
              </a:rPr>
              <a:t>이 깜박인다</a:t>
            </a:r>
            <a:r>
              <a:rPr lang="en-US" altLang="ko-KR">
                <a:latin typeface="+mn-ea"/>
              </a:rPr>
              <a:t>. </a:t>
            </a: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>
              <a:latin typeface="+mn-ea"/>
            </a:endParaRPr>
          </a:p>
          <a:p>
            <a:pPr>
              <a:lnSpc>
                <a:spcPts val="2900"/>
              </a:lnSpc>
            </a:pPr>
            <a:r>
              <a:rPr lang="en-US" altLang="ko-KR" b="1">
                <a:latin typeface="+mn-ea"/>
              </a:rPr>
              <a:t>8. Connect smartphone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 </a:t>
            </a:r>
            <a:r>
              <a:rPr lang="ko-KR" altLang="en-US" sz="1600">
                <a:latin typeface="+mn-ea"/>
              </a:rPr>
              <a:t>스마트폰에서 </a:t>
            </a:r>
            <a:r>
              <a:rPr lang="en-US" altLang="ko-KR" sz="1600" b="1">
                <a:latin typeface="+mn-ea"/>
              </a:rPr>
              <a:t>nRF Connect for Mobile</a:t>
            </a:r>
            <a:r>
              <a:rPr lang="ko-KR" altLang="en-US" sz="1600">
                <a:latin typeface="+mn-ea"/>
              </a:rPr>
              <a:t> 앱을 열고 </a:t>
            </a:r>
            <a:r>
              <a:rPr lang="en-US" altLang="ko-KR" sz="1600" b="1">
                <a:latin typeface="+mn-ea"/>
              </a:rPr>
              <a:t>Scanner</a:t>
            </a:r>
            <a:r>
              <a:rPr lang="ko-KR" altLang="en-US" sz="1600">
                <a:latin typeface="+mn-ea"/>
              </a:rPr>
              <a:t> 탭에서 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</a:t>
            </a:r>
            <a:r>
              <a:rPr lang="ko-KR" altLang="en-US" sz="1600">
                <a:latin typeface="+mn-ea"/>
              </a:rPr>
              <a:t>이제 “</a:t>
            </a:r>
            <a:r>
              <a:rPr lang="en-US" altLang="ko-KR" sz="1600" b="1">
                <a:latin typeface="+mn-ea"/>
              </a:rPr>
              <a:t>MY_LBS2</a:t>
            </a:r>
            <a:r>
              <a:rPr lang="ko-KR" altLang="en-US" sz="1600">
                <a:latin typeface="+mn-ea"/>
              </a:rPr>
              <a:t>”라는 이름으로 표시된 장치에 연결하자</a:t>
            </a:r>
            <a:r>
              <a:rPr lang="en-US" altLang="ko-KR" sz="1600">
                <a:latin typeface="+mn-ea"/>
              </a:rPr>
              <a:t>.</a:t>
            </a:r>
          </a:p>
          <a:p>
            <a:pPr>
              <a:lnSpc>
                <a:spcPts val="2900"/>
              </a:lnSpc>
            </a:pPr>
            <a:r>
              <a:rPr lang="ko-KR" altLang="en-US" sz="1600">
                <a:latin typeface="+mn-ea"/>
              </a:rPr>
              <a:t>  이제 </a:t>
            </a:r>
            <a:r>
              <a:rPr lang="en-US" altLang="ko-KR" sz="1600">
                <a:latin typeface="+mn-ea"/>
              </a:rPr>
              <a:t>Button </a:t>
            </a:r>
            <a:r>
              <a:rPr lang="ko-KR" altLang="en-US" sz="1600">
                <a:latin typeface="+mn-ea"/>
              </a:rPr>
              <a:t>특성이 </a:t>
            </a:r>
            <a:r>
              <a:rPr lang="en-US" altLang="ko-KR" sz="1600">
                <a:latin typeface="+mn-ea"/>
              </a:rPr>
              <a:t>GATT </a:t>
            </a:r>
            <a:r>
              <a:rPr lang="ko-KR" altLang="en-US" sz="1600">
                <a:latin typeface="+mn-ea"/>
              </a:rPr>
              <a:t>표시</a:t>
            </a:r>
            <a:r>
              <a:rPr lang="en-US" altLang="ko-KR" sz="1600">
                <a:latin typeface="+mn-ea"/>
              </a:rPr>
              <a:t>(indicate) </a:t>
            </a:r>
            <a:r>
              <a:rPr lang="ko-KR" altLang="en-US" sz="1600">
                <a:latin typeface="+mn-ea"/>
              </a:rPr>
              <a:t>작업을 지원한다는 것을 확인할 수 있다</a:t>
            </a:r>
            <a:r>
              <a:rPr lang="en-US" altLang="ko-KR" sz="1600">
                <a:latin typeface="+mn-ea"/>
              </a:rPr>
              <a:t>. 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</a:t>
            </a:r>
            <a:r>
              <a:rPr lang="ko-KR" altLang="en-US" sz="1600">
                <a:latin typeface="+mn-ea"/>
              </a:rPr>
              <a:t>또한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두 개의 화살표로 이루어진 아이콘이 표시되는 것도 확인할 수 있다</a:t>
            </a:r>
            <a:r>
              <a:rPr lang="en-US" altLang="ko-KR" sz="1600">
                <a:latin typeface="+mn-ea"/>
              </a:rPr>
              <a:t>. 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</a:t>
            </a:r>
            <a:r>
              <a:rPr lang="ko-KR" altLang="en-US" sz="1600">
                <a:latin typeface="+mn-ea"/>
              </a:rPr>
              <a:t>이를 통해 스마트폰이 </a:t>
            </a:r>
            <a:r>
              <a:rPr lang="en-US" altLang="ko-KR" sz="1600">
                <a:latin typeface="+mn-ea"/>
              </a:rPr>
              <a:t>GATT </a:t>
            </a:r>
            <a:r>
              <a:rPr lang="ko-KR" altLang="en-US" sz="1600">
                <a:latin typeface="+mn-ea"/>
              </a:rPr>
              <a:t>클라이언트 역할을 하여 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Button </a:t>
            </a:r>
            <a:r>
              <a:rPr lang="ko-KR" altLang="en-US" sz="1600">
                <a:latin typeface="+mn-ea"/>
              </a:rPr>
              <a:t>특성의 표시</a:t>
            </a:r>
            <a:r>
              <a:rPr lang="en-US" altLang="ko-KR" sz="1600">
                <a:latin typeface="+mn-ea"/>
              </a:rPr>
              <a:t>(indication)</a:t>
            </a:r>
            <a:r>
              <a:rPr lang="ko-KR" altLang="en-US" sz="1600">
                <a:latin typeface="+mn-ea"/>
              </a:rPr>
              <a:t>를 구독할 수 있다</a:t>
            </a:r>
            <a:r>
              <a:rPr lang="en-US" altLang="ko-KR" sz="1600">
                <a:latin typeface="+mn-ea"/>
              </a:rPr>
              <a:t>.</a:t>
            </a: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C0D812-EF73-462B-B2F8-48292491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706" y="1672289"/>
            <a:ext cx="3939294" cy="51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503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AE1E5-D737-400F-BDFC-127D80D6851B}"/>
              </a:ext>
            </a:extLst>
          </p:cNvPr>
          <p:cNvSpPr/>
          <p:nvPr/>
        </p:nvSpPr>
        <p:spPr>
          <a:xfrm>
            <a:off x="351691" y="833735"/>
            <a:ext cx="11605847" cy="5575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buFont typeface="+mj-lt"/>
              <a:buAutoNum type="arabicPeriod" startAt="9"/>
            </a:pPr>
            <a:r>
              <a:rPr lang="en-US" altLang="ko-KR" b="1"/>
              <a:t>Button </a:t>
            </a:r>
            <a:r>
              <a:rPr lang="ko-KR" altLang="en-US" b="1"/>
              <a:t>특성 표시</a:t>
            </a:r>
            <a:r>
              <a:rPr lang="en-US" altLang="ko-KR" b="1"/>
              <a:t>(indication)</a:t>
            </a:r>
            <a:r>
              <a:rPr lang="ko-KR" altLang="en-US" b="1"/>
              <a:t>를 구독해보자</a:t>
            </a:r>
            <a:r>
              <a:rPr lang="en-US" altLang="ko-KR" b="1"/>
              <a:t>.</a:t>
            </a:r>
          </a:p>
          <a:p>
            <a:pPr>
              <a:lnSpc>
                <a:spcPts val="2900"/>
              </a:lnSpc>
            </a:pPr>
            <a:r>
              <a:rPr lang="ko-KR" altLang="en-US"/>
              <a:t>  두 개의 화살표 아이콘을 눌러 </a:t>
            </a:r>
            <a:r>
              <a:rPr lang="en-US" altLang="ko-KR"/>
              <a:t>Button </a:t>
            </a:r>
            <a:r>
              <a:rPr lang="ko-KR" altLang="en-US"/>
              <a:t>특성 표시를 구독해보자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endParaRPr lang="ko-KR" altLang="en-US"/>
          </a:p>
          <a:p>
            <a:pPr>
              <a:lnSpc>
                <a:spcPts val="2900"/>
              </a:lnSpc>
            </a:pPr>
            <a:r>
              <a:rPr lang="en-US" altLang="ko-KR" b="1"/>
              <a:t>10. </a:t>
            </a:r>
            <a:r>
              <a:rPr lang="ko-KR" altLang="en-US" b="1"/>
              <a:t>보드에서 </a:t>
            </a:r>
            <a:r>
              <a:rPr lang="en-US" altLang="ko-KR" b="1"/>
              <a:t>Button 1</a:t>
            </a:r>
            <a:r>
              <a:rPr lang="ko-KR" altLang="en-US" b="1"/>
              <a:t>을 눌러 보자</a:t>
            </a:r>
            <a:r>
              <a:rPr lang="en-US" altLang="ko-KR" b="1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버튼을 누르거나 뗄 때마다 보드에서 표시</a:t>
            </a:r>
            <a:r>
              <a:rPr lang="en-US" altLang="ko-KR"/>
              <a:t>(indication)</a:t>
            </a:r>
            <a:r>
              <a:rPr lang="ko-KR" altLang="en-US"/>
              <a:t>가 전송되는 것을 확인할 수 있다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r>
              <a:rPr lang="ko-KR" altLang="en-US"/>
              <a:t>이로써</a:t>
            </a:r>
            <a:r>
              <a:rPr lang="en-US" altLang="ko-KR"/>
              <a:t>, </a:t>
            </a:r>
            <a:r>
              <a:rPr lang="ko-KR" altLang="en-US"/>
              <a:t>처음부터 커스텀 </a:t>
            </a:r>
            <a:r>
              <a:rPr lang="en-US" altLang="ko-KR"/>
              <a:t>Bluetooth LE </a:t>
            </a:r>
            <a:r>
              <a:rPr lang="ko-KR" altLang="en-US"/>
              <a:t>서비스를 만드는 방법을 다뤄보았다</a:t>
            </a:r>
            <a:r>
              <a:rPr lang="en-US" altLang="ko-KR"/>
              <a:t>. </a:t>
            </a:r>
            <a:r>
              <a:rPr lang="ko-KR" altLang="en-US"/>
              <a:t>참고로</a:t>
            </a:r>
            <a:r>
              <a:rPr lang="en-US" altLang="ko-KR"/>
              <a:t>, nRF Connect SDK</a:t>
            </a:r>
            <a:r>
              <a:rPr lang="ko-KR" altLang="en-US"/>
              <a:t>에는 </a:t>
            </a:r>
            <a:br>
              <a:rPr lang="en-US" altLang="ko-KR"/>
            </a:br>
            <a:r>
              <a:rPr lang="en-US" altLang="ko-KR"/>
              <a:t>LBS </a:t>
            </a:r>
            <a:r>
              <a:rPr lang="ko-KR" altLang="en-US"/>
              <a:t>서비스를 비롯하여 많은 서비스</a:t>
            </a:r>
            <a:r>
              <a:rPr lang="en-US" altLang="ko-KR"/>
              <a:t>(nRF Connect SDK </a:t>
            </a:r>
            <a:r>
              <a:rPr lang="ko-KR" altLang="en-US"/>
              <a:t>및 </a:t>
            </a:r>
            <a:r>
              <a:rPr lang="en-US" altLang="ko-KR"/>
              <a:t>Zephyr RTOS</a:t>
            </a:r>
            <a:r>
              <a:rPr lang="ko-KR" altLang="en-US"/>
              <a:t>에서 제공</a:t>
            </a:r>
            <a:r>
              <a:rPr lang="en-US" altLang="ko-KR"/>
              <a:t>)</a:t>
            </a:r>
            <a:r>
              <a:rPr lang="ko-KR" altLang="en-US"/>
              <a:t>를 기본으로 사용할 수 있다</a:t>
            </a:r>
            <a:r>
              <a:rPr lang="en-US" altLang="ko-KR"/>
              <a:t>. </a:t>
            </a:r>
            <a:r>
              <a:rPr lang="ko-KR" altLang="en-US"/>
              <a:t>따라서 이 연습과 이전 연습에서처럼 처음부터 구현할 필요는 없다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우리가 이렇게 진행한 것은 학습 목적을 위한 것이다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r>
              <a:rPr lang="en-US" altLang="ko-KR"/>
              <a:t>nRF Connect SDK</a:t>
            </a:r>
            <a:r>
              <a:rPr lang="ko-KR" altLang="en-US"/>
              <a:t>에 내장된 </a:t>
            </a:r>
            <a:r>
              <a:rPr lang="en-US" altLang="ko-KR"/>
              <a:t>LBS </a:t>
            </a:r>
            <a:r>
              <a:rPr lang="ko-KR" altLang="en-US"/>
              <a:t>서비스를 간단히 사용하려면</a:t>
            </a:r>
            <a:r>
              <a:rPr lang="en-US" altLang="ko-KR"/>
              <a:t>, </a:t>
            </a:r>
            <a:r>
              <a:rPr lang="en-US" altLang="ko-KR" b="1"/>
              <a:t>prj.conf</a:t>
            </a:r>
            <a:r>
              <a:rPr lang="ko-KR" altLang="en-US"/>
              <a:t>에서 </a:t>
            </a:r>
            <a:r>
              <a:rPr lang="en-US" altLang="ko-KR"/>
              <a:t>Kconfig </a:t>
            </a:r>
            <a:r>
              <a:rPr lang="ko-KR" altLang="en-US"/>
              <a:t>심볼 </a:t>
            </a:r>
            <a:r>
              <a:rPr lang="en-US" altLang="ko-KR" b="1"/>
              <a:t>CONFIG_BT_LBS</a:t>
            </a:r>
            <a:r>
              <a:rPr lang="ko-KR" altLang="en-US"/>
              <a:t>를 </a:t>
            </a:r>
            <a:br>
              <a:rPr lang="en-US" altLang="ko-KR"/>
            </a:br>
            <a:r>
              <a:rPr lang="ko-KR" altLang="en-US"/>
              <a:t>활성화하고</a:t>
            </a:r>
            <a:r>
              <a:rPr lang="en-US" altLang="ko-KR"/>
              <a:t>, </a:t>
            </a:r>
            <a:r>
              <a:rPr lang="ko-KR" altLang="en-US"/>
              <a:t>버튼 상태를 읽고 </a:t>
            </a:r>
            <a:r>
              <a:rPr lang="en-US" altLang="ko-KR"/>
              <a:t>LED</a:t>
            </a:r>
            <a:r>
              <a:rPr lang="ko-KR" altLang="en-US"/>
              <a:t>를 업데이트하기 위한 애플리케이션 콜백 함수를 등록하면 된다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r>
              <a:rPr lang="ko-KR" altLang="en-US"/>
              <a:t>이번 연습의 이 부분에서는</a:t>
            </a:r>
            <a:r>
              <a:rPr lang="en-US" altLang="ko-KR"/>
              <a:t>, </a:t>
            </a:r>
            <a:r>
              <a:rPr lang="ko-KR" altLang="en-US"/>
              <a:t>알림</a:t>
            </a:r>
            <a:r>
              <a:rPr lang="en-US" altLang="ko-KR"/>
              <a:t>(notification)</a:t>
            </a:r>
            <a:r>
              <a:rPr lang="ko-KR" altLang="en-US"/>
              <a:t>만 지원하는 또 다른 커스텀 특성을 추가할 것이다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특성의 이름은 </a:t>
            </a:r>
            <a:r>
              <a:rPr lang="en-US" altLang="ko-KR" b="1"/>
              <a:t>MYSENSOR</a:t>
            </a:r>
            <a:r>
              <a:rPr lang="ko-KR" altLang="en-US"/>
              <a:t>로 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Bluetooth LE</a:t>
            </a:r>
            <a:r>
              <a:rPr lang="ko-KR" altLang="en-US"/>
              <a:t>를 통해 주기적으로 데이터를 스트리밍하는 데 사용할 것이다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5482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Connection parameters . </a:t>
            </a:r>
            <a:r>
              <a:rPr lang="en-US" altLang="ko-KR" sz="2000" b="1">
                <a:solidFill>
                  <a:srgbClr val="0000FF"/>
                </a:solidFill>
              </a:rPr>
              <a:t>Connection interval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644" y="790445"/>
            <a:ext cx="11995355" cy="2883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Bluetooth LE </a:t>
            </a:r>
            <a:r>
              <a:rPr lang="ko-KR" altLang="en-US"/>
              <a:t>디바이스는 대부분의 시간을 </a:t>
            </a:r>
            <a:r>
              <a:rPr lang="en-US" altLang="ko-KR"/>
              <a:t>"</a:t>
            </a:r>
            <a:r>
              <a:rPr lang="ko-KR" altLang="en-US"/>
              <a:t>슬립 상태</a:t>
            </a:r>
            <a:r>
              <a:rPr lang="en-US" altLang="ko-KR"/>
              <a:t>"</a:t>
            </a:r>
            <a:r>
              <a:rPr lang="ko-KR" altLang="en-US"/>
              <a:t>로 보내며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여기에서 </a:t>
            </a:r>
            <a:r>
              <a:rPr lang="en-US" altLang="ko-KR"/>
              <a:t>"Low Energy"</a:t>
            </a:r>
            <a:r>
              <a:rPr lang="ko-KR" altLang="en-US"/>
              <a:t>라는 이름이 유래했다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 상태에서는 **연결 간격</a:t>
            </a:r>
            <a:r>
              <a:rPr lang="en-US" altLang="ko-KR"/>
              <a:t>(Connection Interval)**</a:t>
            </a:r>
            <a:r>
              <a:rPr lang="ko-KR" altLang="en-US"/>
              <a:t>을 설정하여 디바이스들이 서로 통신할 빈도를 합의한다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통신이 완료되면</a:t>
            </a:r>
            <a:r>
              <a:rPr lang="en-US" altLang="ko-KR"/>
              <a:t>, </a:t>
            </a:r>
            <a:r>
              <a:rPr lang="ko-KR" altLang="en-US"/>
              <a:t>디바이스는 라디오를 끄고 타이머를 설정한 후 대기 모드로 전환한다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그리고 타이머가 만료되면 두 디바이스가 깨어나 다시 통신을 시작한다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이 구현은 </a:t>
            </a:r>
            <a:r>
              <a:rPr lang="en-US" altLang="ko-KR"/>
              <a:t>Bluetooth LE </a:t>
            </a:r>
            <a:r>
              <a:rPr lang="ko-KR" altLang="en-US"/>
              <a:t>스택에 의해 처리되지만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디바이스 간 통신 주기를 결정하는 연결 간격은 애플리케이션이 설정하도록 되어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17348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709FF-DFF5-4C7E-B292-C6CAF43D4BA3}"/>
              </a:ext>
            </a:extLst>
          </p:cNvPr>
          <p:cNvSpPr/>
          <p:nvPr/>
        </p:nvSpPr>
        <p:spPr>
          <a:xfrm>
            <a:off x="199291" y="675086"/>
            <a:ext cx="11828585" cy="1909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buFont typeface="+mj-lt"/>
              <a:buAutoNum type="arabicPeriod" startAt="11"/>
            </a:pPr>
            <a:r>
              <a:rPr lang="en-US" altLang="ko-KR" b="1"/>
              <a:t>MYSENSOR </a:t>
            </a:r>
            <a:r>
              <a:rPr lang="ko-KR" altLang="en-US" b="1"/>
              <a:t>특성의 </a:t>
            </a:r>
            <a:r>
              <a:rPr lang="en-US" altLang="ko-KR" b="1"/>
              <a:t>UUID </a:t>
            </a:r>
            <a:r>
              <a:rPr lang="ko-KR" altLang="en-US" b="1"/>
              <a:t>추가</a:t>
            </a:r>
          </a:p>
          <a:p>
            <a:pPr>
              <a:lnSpc>
                <a:spcPts val="2900"/>
              </a:lnSpc>
            </a:pPr>
            <a:r>
              <a:rPr lang="en-US" altLang="ko-KR"/>
              <a:t>11.1 </a:t>
            </a:r>
            <a:r>
              <a:rPr lang="ko-KR" altLang="en-US"/>
              <a:t>새 특성에 </a:t>
            </a:r>
            <a:r>
              <a:rPr lang="en-US" altLang="ko-KR"/>
              <a:t>UUID</a:t>
            </a:r>
            <a:r>
              <a:rPr lang="ko-KR" altLang="en-US"/>
              <a:t>를 할당합니다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LBS </a:t>
            </a:r>
            <a:r>
              <a:rPr lang="ko-KR" altLang="en-US"/>
              <a:t>서비스의 기본 </a:t>
            </a:r>
            <a:r>
              <a:rPr lang="en-US" altLang="ko-KR"/>
              <a:t>UUID </a:t>
            </a:r>
            <a:r>
              <a:rPr lang="en-US" altLang="ko-KR" b="1"/>
              <a:t>0x00001526, 0x1212, 0xefde, 0x1523, 0x785feabcd123</a:t>
            </a:r>
            <a:r>
              <a:rPr lang="ko-KR" altLang="en-US"/>
              <a:t>를 사용할 것이며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</a:t>
            </a:r>
            <a:r>
              <a:rPr lang="ko-KR" altLang="en-US"/>
              <a:t>첫 번째 부분은 이전 특성에서 단순히 증가시킨 값으로 설정한다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r>
              <a:rPr lang="en-US" altLang="ko-KR"/>
              <a:t> my_lbs.h </a:t>
            </a:r>
            <a:r>
              <a:rPr lang="ko-KR" altLang="en-US"/>
              <a:t>에 다음을 추가하자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BEB049-406C-49AC-9DA2-3C45FB105700}"/>
              </a:ext>
            </a:extLst>
          </p:cNvPr>
          <p:cNvSpPr/>
          <p:nvPr/>
        </p:nvSpPr>
        <p:spPr>
          <a:xfrm>
            <a:off x="464457" y="2665460"/>
            <a:ext cx="1024708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11.1 - Assign a UUID to the MYSENSOR characteristic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/**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@brief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LED Characteristic UUID.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BT_UUID_LBS_MYSENSOR_VAL 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    BT_UUID_128_ENCODE(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0x00001526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0x1212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0xefde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0x1523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0x785feabcd123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8047B4-FA24-4FE4-9F8C-45BC8D95055A}"/>
              </a:ext>
            </a:extLst>
          </p:cNvPr>
          <p:cNvSpPr/>
          <p:nvPr/>
        </p:nvSpPr>
        <p:spPr>
          <a:xfrm>
            <a:off x="348342" y="3865789"/>
            <a:ext cx="105373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/>
          </a:p>
          <a:p>
            <a:r>
              <a:rPr lang="en-US" altLang="ko-KR"/>
              <a:t>11.2  </a:t>
            </a:r>
            <a:r>
              <a:rPr lang="ko-KR" altLang="en-US"/>
              <a:t>배열을 매크로 **</a:t>
            </a:r>
            <a:r>
              <a:rPr lang="en-US" altLang="ko-KR"/>
              <a:t>BT_UUID_DECLARE_128()**</a:t>
            </a:r>
            <a:r>
              <a:rPr lang="ko-KR" altLang="en-US"/>
              <a:t>를 사용하여 일반 </a:t>
            </a:r>
            <a:r>
              <a:rPr lang="en-US" altLang="ko-KR"/>
              <a:t>UUID</a:t>
            </a:r>
            <a:r>
              <a:rPr lang="ko-KR" altLang="en-US"/>
              <a:t>로 변환한다</a:t>
            </a:r>
            <a:r>
              <a:rPr lang="en-US" altLang="ko-KR"/>
              <a:t>.</a:t>
            </a:r>
          </a:p>
          <a:p>
            <a:r>
              <a:rPr lang="en-US" altLang="ko-KR" b="1"/>
              <a:t>       my_lbs.h</a:t>
            </a:r>
            <a:r>
              <a:rPr lang="ko-KR" altLang="en-US"/>
              <a:t>에 다음 줄을 추가하자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D6D990-E0B9-401B-8714-1529D273F1F4}"/>
              </a:ext>
            </a:extLst>
          </p:cNvPr>
          <p:cNvSpPr/>
          <p:nvPr/>
        </p:nvSpPr>
        <p:spPr>
          <a:xfrm>
            <a:off x="464453" y="4861689"/>
            <a:ext cx="1036320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11.2 - Convert the array to a generic UUID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BT_UUID_LBS_MYSENSOR       BT_UUID_DECLARE_128(BT_UUID_LBS_MYSENSOR_VAL)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796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704B7E-84AA-4B49-B19C-7C4B6E9AD463}"/>
              </a:ext>
            </a:extLst>
          </p:cNvPr>
          <p:cNvSpPr/>
          <p:nvPr/>
        </p:nvSpPr>
        <p:spPr>
          <a:xfrm>
            <a:off x="203199" y="847021"/>
            <a:ext cx="11988801" cy="1165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buFont typeface="+mj-lt"/>
              <a:buAutoNum type="arabicPeriod" startAt="12"/>
            </a:pPr>
            <a:r>
              <a:rPr lang="en-US" altLang="ko-KR"/>
              <a:t> MYSENSOR </a:t>
            </a:r>
            <a:r>
              <a:rPr lang="ko-KR" altLang="en-US"/>
              <a:t>특성과 해당 클라이언트 특성 구성 디스크립터</a:t>
            </a:r>
            <a:r>
              <a:rPr lang="en-US" altLang="ko-KR"/>
              <a:t>(Client Characteristic Configuration Descriptor)</a:t>
            </a:r>
            <a:r>
              <a:rPr lang="ko-KR" altLang="en-US"/>
              <a:t>를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생성하고 추가하자</a:t>
            </a:r>
            <a:r>
              <a:rPr lang="en-US" altLang="ko-KR"/>
              <a:t>.  </a:t>
            </a:r>
            <a:r>
              <a:rPr lang="ko-KR" altLang="en-US"/>
              <a:t>이 특성은 </a:t>
            </a:r>
            <a:r>
              <a:rPr lang="en-US" altLang="ko-KR"/>
              <a:t>GATT Notify </a:t>
            </a:r>
            <a:r>
              <a:rPr lang="ko-KR" altLang="en-US"/>
              <a:t>작업만 지원한다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r>
              <a:rPr lang="ko-KR" altLang="en-US"/>
              <a:t>    서비스 선언 부분에 다음 코드를 </a:t>
            </a:r>
            <a:r>
              <a:rPr lang="en-US" altLang="ko-KR" b="1"/>
              <a:t>my_lbs.c</a:t>
            </a:r>
            <a:r>
              <a:rPr lang="ko-KR" altLang="en-US"/>
              <a:t>에 추가하세요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3444A4-C4B2-4976-8462-797080DB5854}"/>
              </a:ext>
            </a:extLst>
          </p:cNvPr>
          <p:cNvSpPr/>
          <p:nvPr/>
        </p:nvSpPr>
        <p:spPr>
          <a:xfrm>
            <a:off x="609599" y="2252884"/>
            <a:ext cx="969554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12 - Create and add the MYSENSOR characteristic and its CCCD  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BT_GATT_CHARACTERISTIC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BT_UUID_LBS_MYSENSOR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BT_GATT_CHRC_NOTIFY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BT_GATT_PERM_NONE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</a:p>
          <a:p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BT_GATT_CCC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(mylbsbc_ccc_mysensor_cfg_changed,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BT_GATT_PERM_READ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BT_GATT_PERM_WRITE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689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74FD39-76BF-49AA-ABE6-646A8E7A90E6}"/>
              </a:ext>
            </a:extLst>
          </p:cNvPr>
          <p:cNvSpPr/>
          <p:nvPr/>
        </p:nvSpPr>
        <p:spPr>
          <a:xfrm>
            <a:off x="341085" y="797089"/>
            <a:ext cx="11850915" cy="149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13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MYSENSOR 특성에 대한 알림(notification) 활성화/비활성화를 감지하는 구성 변경 콜백 함수를 정의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   </a:t>
            </a:r>
            <a:r>
              <a:rPr lang="ko-KR" altLang="ko-KR">
                <a:latin typeface="Arial" panose="020B0604020202020204" pitchFamily="34" charset="0"/>
              </a:rPr>
              <a:t>이 함수에서, 클라이언트(원격 장치)가 MYSENSOR 특성의 알림을 활성화하면 불리언 변수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   </a:t>
            </a:r>
            <a:r>
              <a:rPr lang="ko-KR" altLang="ko-KR" b="1">
                <a:latin typeface="Arial" panose="020B0604020202020204" pitchFamily="34" charset="0"/>
              </a:rPr>
              <a:t>notify_mysensor_enabled</a:t>
            </a:r>
            <a:r>
              <a:rPr lang="ko-KR" altLang="ko-KR">
                <a:latin typeface="Arial" panose="020B0604020202020204" pitchFamily="34" charset="0"/>
              </a:rPr>
              <a:t>를 </a:t>
            </a:r>
            <a:r>
              <a:rPr lang="ko-KR" altLang="ko-KR">
                <a:latin typeface="Arial Unicode MS"/>
              </a:rPr>
              <a:t>true</a:t>
            </a:r>
            <a:r>
              <a:rPr lang="ko-KR" altLang="ko-KR"/>
              <a:t>로 업데이트하고, 비활성화하면 </a:t>
            </a:r>
            <a:r>
              <a:rPr lang="ko-KR" altLang="ko-KR">
                <a:latin typeface="Arial Unicode MS"/>
              </a:rPr>
              <a:t>false</a:t>
            </a:r>
            <a:r>
              <a:rPr lang="ko-KR" altLang="ko-KR"/>
              <a:t>로 업데이트</a:t>
            </a:r>
            <a:r>
              <a:rPr lang="ko-KR" altLang="en-US"/>
              <a:t>한</a:t>
            </a:r>
            <a:r>
              <a:rPr lang="ko-KR" altLang="ko-KR"/>
              <a:t>다.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ko-KR">
                <a:latin typeface="Arial" panose="020B0604020202020204" pitchFamily="34" charset="0"/>
              </a:rPr>
              <a:t>다음 코드를 </a:t>
            </a:r>
            <a:r>
              <a:rPr lang="ko-KR" altLang="ko-KR" b="1">
                <a:latin typeface="Arial" panose="020B0604020202020204" pitchFamily="34" charset="0"/>
              </a:rPr>
              <a:t>my_lbs.c</a:t>
            </a:r>
            <a:r>
              <a:rPr lang="ko-KR" altLang="ko-KR">
                <a:latin typeface="Arial" panose="020B0604020202020204" pitchFamily="34" charset="0"/>
              </a:rPr>
              <a:t>에 추가하</a:t>
            </a:r>
            <a:r>
              <a:rPr lang="ko-KR" altLang="en-US">
                <a:latin typeface="Arial" panose="020B0604020202020204" pitchFamily="34" charset="0"/>
              </a:rPr>
              <a:t>자</a:t>
            </a:r>
            <a:r>
              <a:rPr lang="ko-KR" altLang="ko-KR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7FB26-233A-41DF-87D8-81E2A174387E}"/>
              </a:ext>
            </a:extLst>
          </p:cNvPr>
          <p:cNvSpPr/>
          <p:nvPr/>
        </p:nvSpPr>
        <p:spPr>
          <a:xfrm>
            <a:off x="653143" y="2491275"/>
            <a:ext cx="1136468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13 - Define the configuration change callback function for the MYSENSOR characteristic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mylbsbc_ccc_mysensor_cfg_changed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bt_gatt_attr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attr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notify_mysensor_enabled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BT_GATT_CCC_NOTIFY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300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EE84D9-FF30-40E9-8DC4-58D0898F31FA}"/>
              </a:ext>
            </a:extLst>
          </p:cNvPr>
          <p:cNvSpPr/>
          <p:nvPr/>
        </p:nvSpPr>
        <p:spPr>
          <a:xfrm>
            <a:off x="116113" y="729681"/>
            <a:ext cx="12075887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buFont typeface="+mj-lt"/>
              <a:buAutoNum type="arabicPeriod" startAt="14"/>
            </a:pPr>
            <a:r>
              <a:rPr lang="en-US" altLang="ko-KR"/>
              <a:t> MYSENSOR </a:t>
            </a:r>
            <a:r>
              <a:rPr lang="ko-KR" altLang="en-US"/>
              <a:t>특성에 대한 알림</a:t>
            </a:r>
            <a:r>
              <a:rPr lang="en-US" altLang="ko-KR"/>
              <a:t>(notification)</a:t>
            </a:r>
            <a:r>
              <a:rPr lang="ko-KR" altLang="en-US"/>
              <a:t>을 전송하기 위한 함수 **</a:t>
            </a:r>
            <a:r>
              <a:rPr lang="en-US" altLang="ko-KR"/>
              <a:t>my_lbs_send_sensor_notify()**</a:t>
            </a:r>
            <a:r>
              <a:rPr lang="ko-KR" altLang="en-US"/>
              <a:t>를 정의한다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이 함수는 애플리케이션 코드가 필요할 때 구독한 클라이언트로 데이터를 전송하기 위해 호출할 수 있는 함수이다 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이 함수에서 우리는 </a:t>
            </a:r>
            <a:r>
              <a:rPr lang="en-US" altLang="ko-KR"/>
              <a:t>GATT API </a:t>
            </a:r>
            <a:r>
              <a:rPr lang="ko-KR" altLang="en-US"/>
              <a:t>함수인 **</a:t>
            </a:r>
            <a:r>
              <a:rPr lang="en-US" altLang="ko-KR"/>
              <a:t>bt_gatt_notify()**</a:t>
            </a:r>
            <a:r>
              <a:rPr lang="ko-KR" altLang="en-US"/>
              <a:t>를 사용하여 알림을 전송하는 작업을 수행한다</a:t>
            </a:r>
            <a:r>
              <a:rPr lang="en-US" altLang="ko-KR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8F0B6E-284C-4267-BCA3-9BBEE16B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0" y="2090840"/>
            <a:ext cx="11433219" cy="42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880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AA5AA6-1DE3-4BC6-9F39-EF9A5EC1A760}"/>
              </a:ext>
            </a:extLst>
          </p:cNvPr>
          <p:cNvSpPr/>
          <p:nvPr/>
        </p:nvSpPr>
        <p:spPr>
          <a:xfrm>
            <a:off x="246743" y="606203"/>
            <a:ext cx="11350171" cy="339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**</a:t>
            </a:r>
            <a:r>
              <a:rPr lang="en-US" altLang="ko-KR"/>
              <a:t>bt_gatt_notify()**</a:t>
            </a:r>
            <a:r>
              <a:rPr lang="ko-KR" altLang="en-US"/>
              <a:t>는 이 연습의 </a:t>
            </a:r>
            <a:r>
              <a:rPr lang="en-US" altLang="ko-KR"/>
              <a:t>1</a:t>
            </a:r>
            <a:r>
              <a:rPr lang="ko-KR" altLang="en-US"/>
              <a:t>번에서 사용한 **</a:t>
            </a:r>
            <a:r>
              <a:rPr lang="en-US" altLang="ko-KR"/>
              <a:t>bt_gatt_indicate()**</a:t>
            </a:r>
            <a:r>
              <a:rPr lang="ko-KR" altLang="en-US"/>
              <a:t>보다 사용하기 더 간단하다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알림을 지원하는 특성의 속성에 대한 포인터만 지정하면 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앞서 논의한 바와 같이</a:t>
            </a:r>
            <a:r>
              <a:rPr lang="en-US" altLang="ko-KR"/>
              <a:t>, </a:t>
            </a:r>
            <a:r>
              <a:rPr lang="ko-KR" altLang="en-US"/>
              <a:t>우리는 </a:t>
            </a:r>
            <a:r>
              <a:rPr lang="en-US" altLang="ko-KR" b="1"/>
              <a:t>MYSENSOR</a:t>
            </a:r>
            <a:r>
              <a:rPr lang="ko-KR" altLang="en-US"/>
              <a:t> 특성 선언</a:t>
            </a:r>
            <a:r>
              <a:rPr lang="en-US" altLang="ko-KR"/>
              <a:t>(</a:t>
            </a:r>
            <a:r>
              <a:rPr lang="ko-KR" altLang="en-US"/>
              <a:t>인덱스 </a:t>
            </a:r>
            <a:r>
              <a:rPr lang="en-US" altLang="ko-KR"/>
              <a:t>6) </a:t>
            </a:r>
            <a:r>
              <a:rPr lang="ko-KR" altLang="en-US"/>
              <a:t>또는 </a:t>
            </a:r>
            <a:r>
              <a:rPr lang="en-US" altLang="ko-KR" b="1"/>
              <a:t>MYSENSOR</a:t>
            </a:r>
            <a:r>
              <a:rPr lang="ko-KR" altLang="en-US"/>
              <a:t> 특성 값</a:t>
            </a:r>
            <a:r>
              <a:rPr lang="en-US" altLang="ko-KR"/>
              <a:t>(</a:t>
            </a:r>
            <a:r>
              <a:rPr lang="ko-KR" altLang="en-US"/>
              <a:t>인덱스 </a:t>
            </a:r>
            <a:r>
              <a:rPr lang="en-US" altLang="ko-KR"/>
              <a:t>7)</a:t>
            </a:r>
            <a:r>
              <a:rPr lang="ko-KR" altLang="en-US"/>
              <a:t>에 대한 포인터를 제공해야 한다</a:t>
            </a:r>
            <a:r>
              <a:rPr lang="en-US" altLang="ko-KR"/>
              <a:t>. </a:t>
            </a:r>
            <a:r>
              <a:rPr lang="ko-KR" altLang="en-US"/>
              <a:t>그리고 전송할 데이터와 그 크기를 지정해야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이번에는 센서 판독값을 나타내기 위해 </a:t>
            </a:r>
            <a:r>
              <a:rPr lang="en-US" altLang="ko-KR"/>
              <a:t>4</a:t>
            </a:r>
            <a:r>
              <a:rPr lang="ko-KR" altLang="en-US"/>
              <a:t>바이트</a:t>
            </a:r>
            <a:r>
              <a:rPr lang="en-US" altLang="ko-KR"/>
              <a:t>(</a:t>
            </a:r>
            <a:r>
              <a:rPr lang="ko-KR" altLang="en-US"/>
              <a:t>또는 </a:t>
            </a:r>
            <a:r>
              <a:rPr lang="en-US" altLang="ko-KR"/>
              <a:t>32</a:t>
            </a:r>
            <a:r>
              <a:rPr lang="ko-KR" altLang="en-US"/>
              <a:t>비트</a:t>
            </a:r>
            <a:r>
              <a:rPr lang="en-US" altLang="ko-KR"/>
              <a:t>, uint32_t </a:t>
            </a:r>
            <a:r>
              <a:rPr lang="ko-KR" altLang="en-US"/>
              <a:t>유형의 크기</a:t>
            </a:r>
            <a:r>
              <a:rPr lang="en-US" altLang="ko-KR"/>
              <a:t>)</a:t>
            </a:r>
            <a:r>
              <a:rPr lang="ko-KR" altLang="en-US"/>
              <a:t>를 전송한다</a:t>
            </a:r>
            <a:r>
              <a:rPr lang="en-US" altLang="ko-KR"/>
              <a:t>. **bt_gatt_notify()**</a:t>
            </a:r>
            <a:r>
              <a:rPr lang="ko-KR" altLang="en-US"/>
              <a:t>를 호출하기 전에 </a:t>
            </a:r>
            <a:r>
              <a:rPr lang="en-US" altLang="ko-KR"/>
              <a:t>MYSENSOR </a:t>
            </a:r>
            <a:r>
              <a:rPr lang="ko-KR" altLang="en-US"/>
              <a:t>특성에서 알림이 활성화되었는지 확인해야 한다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클라이언트가 그것을 구독했는지를 확인해야 한다</a:t>
            </a:r>
            <a:r>
              <a:rPr lang="en-US" altLang="ko-KR"/>
              <a:t>. </a:t>
            </a:r>
            <a:r>
              <a:rPr lang="ko-KR" altLang="en-US"/>
              <a:t>이는 불리언 변수 </a:t>
            </a:r>
            <a:r>
              <a:rPr lang="en-US" altLang="ko-KR" b="1"/>
              <a:t>notify_mysensor_enabled</a:t>
            </a:r>
            <a:r>
              <a:rPr lang="ko-KR" altLang="en-US"/>
              <a:t>의 값을 확인하는 것으로 간단히 수행된다</a:t>
            </a:r>
            <a:r>
              <a:rPr lang="en-US" altLang="ko-KR"/>
              <a:t>. </a:t>
            </a:r>
            <a:r>
              <a:rPr lang="ko-KR" altLang="en-US"/>
              <a:t>활성화되지 않은 경우</a:t>
            </a:r>
            <a:r>
              <a:rPr lang="en-US" altLang="ko-KR"/>
              <a:t>, </a:t>
            </a:r>
            <a:r>
              <a:rPr lang="ko-KR" altLang="en-US"/>
              <a:t>우리는 아무 작업도 하지 않고 반환한다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다음 코드를 </a:t>
            </a:r>
            <a:r>
              <a:rPr lang="en-US" altLang="ko-KR" b="1"/>
              <a:t>my_lbs.c</a:t>
            </a:r>
            <a:r>
              <a:rPr lang="ko-KR" altLang="en-US"/>
              <a:t>에 추가하자</a:t>
            </a:r>
            <a:r>
              <a:rPr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4BAA72-B6A5-4F5F-B1ED-6215AD5A614C}"/>
              </a:ext>
            </a:extLst>
          </p:cNvPr>
          <p:cNvSpPr/>
          <p:nvPr/>
        </p:nvSpPr>
        <p:spPr>
          <a:xfrm>
            <a:off x="747485" y="3995678"/>
            <a:ext cx="11444515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14 - Define the function to send notifications for the MYSENSOR characteristic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my_lbs_send_sensor_notify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sensor_value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notify_mysensor_enabled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EACCES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bt_gatt_notify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my_lbs_svc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attrs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sensor_value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sensor_value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935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5B5DC7-5571-4809-8548-308C6FB54519}"/>
              </a:ext>
            </a:extLst>
          </p:cNvPr>
          <p:cNvSpPr/>
          <p:nvPr/>
        </p:nvSpPr>
        <p:spPr>
          <a:xfrm>
            <a:off x="188684" y="803479"/>
            <a:ext cx="11814629" cy="1165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buFont typeface="+mj-lt"/>
              <a:buAutoNum type="arabicPeriod" startAt="15"/>
            </a:pPr>
            <a:r>
              <a:rPr lang="en-US" altLang="ko-KR"/>
              <a:t> Bluetooth LE</a:t>
            </a:r>
            <a:r>
              <a:rPr lang="ko-KR" altLang="en-US"/>
              <a:t>를 통해 스트리밍할 데이터를 정의하자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r>
              <a:rPr lang="ko-KR" altLang="en-US"/>
              <a:t>    우리는 시뮬레이션된 센서 판독값을 저장할 </a:t>
            </a:r>
            <a:r>
              <a:rPr lang="en-US" altLang="ko-KR" b="1"/>
              <a:t>uint32_t</a:t>
            </a:r>
            <a:r>
              <a:rPr lang="ko-KR" altLang="en-US"/>
              <a:t> </a:t>
            </a:r>
            <a:r>
              <a:rPr lang="en-US" altLang="ko-KR"/>
              <a:t>(4</a:t>
            </a:r>
            <a:r>
              <a:rPr lang="ko-KR" altLang="en-US"/>
              <a:t>바이트</a:t>
            </a:r>
            <a:r>
              <a:rPr lang="en-US" altLang="ko-KR"/>
              <a:t>) </a:t>
            </a:r>
            <a:r>
              <a:rPr lang="ko-KR" altLang="en-US"/>
              <a:t>변수를 선언하고</a:t>
            </a:r>
            <a:r>
              <a:rPr lang="en-US" altLang="ko-KR"/>
              <a:t>, </a:t>
            </a:r>
            <a:r>
              <a:rPr lang="ko-KR" altLang="en-US"/>
              <a:t>초기값으로 </a:t>
            </a:r>
            <a:r>
              <a:rPr lang="en-US" altLang="ko-KR"/>
              <a:t>100</a:t>
            </a:r>
            <a:r>
              <a:rPr lang="ko-KR" altLang="en-US"/>
              <a:t>을 할당할 것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이다</a:t>
            </a:r>
            <a:r>
              <a:rPr lang="en-US" altLang="ko-KR"/>
              <a:t>.  </a:t>
            </a:r>
            <a:r>
              <a:rPr lang="en-US" altLang="ko-KR" b="1"/>
              <a:t>main.c</a:t>
            </a:r>
            <a:r>
              <a:rPr lang="ko-KR" altLang="en-US"/>
              <a:t>에 다음 줄을 추가하자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1FD323-5578-4EA0-82AD-79F6950E232C}"/>
              </a:ext>
            </a:extLst>
          </p:cNvPr>
          <p:cNvSpPr/>
          <p:nvPr/>
        </p:nvSpPr>
        <p:spPr>
          <a:xfrm>
            <a:off x="595085" y="2285164"/>
            <a:ext cx="9144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15 - Define the data you want to stream over Bluetooth LE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app_sensor_value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6538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1F3FAC-A982-4615-B042-23A1C0980C0D}"/>
              </a:ext>
            </a:extLst>
          </p:cNvPr>
          <p:cNvSpPr/>
          <p:nvPr/>
        </p:nvSpPr>
        <p:spPr>
          <a:xfrm>
            <a:off x="195943" y="782575"/>
            <a:ext cx="11800114" cy="1909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buFont typeface="+mj-lt"/>
              <a:buAutoNum type="arabicPeriod" startAt="16"/>
            </a:pPr>
            <a:r>
              <a:rPr lang="ko-KR" altLang="en-US"/>
              <a:t> 데이터를 시뮬레이션할 </a:t>
            </a:r>
            <a:r>
              <a:rPr lang="en-US" altLang="ko-KR" b="1"/>
              <a:t>simulate_data()</a:t>
            </a:r>
            <a:r>
              <a:rPr lang="ko-KR" altLang="en-US"/>
              <a:t> 함수를 정의한다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r>
              <a:rPr lang="ko-KR" altLang="en-US"/>
              <a:t>     이 함수는 데이터를 변경하는 과정을 원격 장치에서 시각적으로 확인할 수 있도록 하기 위한 것이다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매번 알림이 전송될 때마다 </a:t>
            </a:r>
            <a:r>
              <a:rPr lang="en-US" altLang="ko-KR" b="1"/>
              <a:t>app_sensor_value</a:t>
            </a:r>
            <a:r>
              <a:rPr lang="ko-KR" altLang="en-US"/>
              <a:t>를 </a:t>
            </a:r>
            <a:r>
              <a:rPr lang="en-US" altLang="ko-KR"/>
              <a:t>1</a:t>
            </a:r>
            <a:r>
              <a:rPr lang="ko-KR" altLang="en-US"/>
              <a:t>씩 증가시키고</a:t>
            </a:r>
            <a:r>
              <a:rPr lang="en-US" altLang="ko-KR"/>
              <a:t>, </a:t>
            </a:r>
            <a:r>
              <a:rPr lang="en-US" altLang="ko-KR" b="1"/>
              <a:t>app_sensor_value</a:t>
            </a:r>
            <a:r>
              <a:rPr lang="ko-KR" altLang="en-US"/>
              <a:t>는 </a:t>
            </a:r>
            <a:r>
              <a:rPr lang="en-US" altLang="ko-KR"/>
              <a:t>100</a:t>
            </a:r>
            <a:r>
              <a:rPr lang="ko-KR" altLang="en-US"/>
              <a:t>에서 시작하여 </a:t>
            </a:r>
            <a:r>
              <a:rPr lang="en-US" altLang="ko-KR"/>
              <a:t>200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에 도달하면 다시 </a:t>
            </a:r>
            <a:r>
              <a:rPr lang="en-US" altLang="ko-KR"/>
              <a:t>100</a:t>
            </a:r>
            <a:r>
              <a:rPr lang="ko-KR" altLang="en-US"/>
              <a:t>으로 돌아간다</a:t>
            </a:r>
            <a:r>
              <a:rPr lang="en-US" altLang="ko-KR"/>
              <a:t>.  </a:t>
            </a:r>
            <a:r>
              <a:rPr lang="ko-KR" altLang="en-US"/>
              <a:t>실제 애플리케이션에서는 일반적으로 센서 </a:t>
            </a:r>
            <a:r>
              <a:rPr lang="en-US" altLang="ko-KR"/>
              <a:t>API</a:t>
            </a:r>
            <a:r>
              <a:rPr lang="ko-KR" altLang="en-US"/>
              <a:t>를 호출하여 실제 데이터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를 가져온다</a:t>
            </a:r>
            <a:r>
              <a:rPr lang="en-US" altLang="ko-KR"/>
              <a:t>.  </a:t>
            </a:r>
            <a:r>
              <a:rPr lang="en-US" altLang="ko-KR" b="1"/>
              <a:t>main.c</a:t>
            </a:r>
            <a:r>
              <a:rPr lang="ko-KR" altLang="en-US"/>
              <a:t>에 다음 코드를 추가하자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25CA2D-00B9-4B93-AAE3-0CBB03314808}"/>
              </a:ext>
            </a:extLst>
          </p:cNvPr>
          <p:cNvSpPr/>
          <p:nvPr/>
        </p:nvSpPr>
        <p:spPr>
          <a:xfrm>
            <a:off x="754742" y="2873587"/>
            <a:ext cx="769257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16 - Define a function to simulate the data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simulate_data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app_sensor_value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app_sensor_value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app_sensor_value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534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237274-2E8D-41D7-B57D-BBD0DCDF88A3}"/>
              </a:ext>
            </a:extLst>
          </p:cNvPr>
          <p:cNvSpPr/>
          <p:nvPr/>
        </p:nvSpPr>
        <p:spPr>
          <a:xfrm>
            <a:off x="188683" y="768061"/>
            <a:ext cx="12003317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buFont typeface="+mj-lt"/>
              <a:buAutoNum type="arabicPeriod" startAt="17"/>
            </a:pPr>
            <a:r>
              <a:rPr lang="ko-KR" altLang="en-US"/>
              <a:t> 데이터를 전송할 간격</a:t>
            </a:r>
            <a:r>
              <a:rPr lang="en-US" altLang="ko-KR"/>
              <a:t>(</a:t>
            </a:r>
            <a:r>
              <a:rPr lang="ko-KR" altLang="en-US"/>
              <a:t>스트리밍 간격</a:t>
            </a:r>
            <a:r>
              <a:rPr lang="en-US" altLang="ko-KR"/>
              <a:t>)</a:t>
            </a:r>
            <a:r>
              <a:rPr lang="ko-KR" altLang="en-US"/>
              <a:t>을 정의한다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우리는 이 값을 </a:t>
            </a:r>
            <a:r>
              <a:rPr lang="en-US" altLang="ko-KR"/>
              <a:t>500ms</a:t>
            </a:r>
            <a:r>
              <a:rPr lang="ko-KR" altLang="en-US"/>
              <a:t>로 설정할 것이다</a:t>
            </a:r>
            <a:r>
              <a:rPr lang="en-US" altLang="ko-KR"/>
              <a:t>. </a:t>
            </a:r>
            <a:r>
              <a:rPr lang="ko-KR" altLang="en-US"/>
              <a:t>일반적으로 이 값은 애플리케이션의 요구 사항에 맞게 설정해야 한다</a:t>
            </a:r>
            <a:r>
              <a:rPr lang="en-US" altLang="ko-KR"/>
              <a:t>.</a:t>
            </a:r>
          </a:p>
          <a:p>
            <a:pPr>
              <a:lnSpc>
                <a:spcPts val="2800"/>
              </a:lnSpc>
            </a:pPr>
            <a:r>
              <a:rPr lang="en-US" altLang="ko-KR" b="1"/>
              <a:t>    main.c</a:t>
            </a:r>
            <a:r>
              <a:rPr lang="ko-KR" altLang="en-US"/>
              <a:t>에 다음 코드를 추가하자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C8DC74-3B47-4689-A189-284145DBDE79}"/>
              </a:ext>
            </a:extLst>
          </p:cNvPr>
          <p:cNvSpPr/>
          <p:nvPr/>
        </p:nvSpPr>
        <p:spPr>
          <a:xfrm>
            <a:off x="566055" y="2072351"/>
            <a:ext cx="9027887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17 - Define the interval at which you want to send data at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NOTIFY_INTERVAL    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8769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8FEE11-1EB8-4F9A-AE68-892DE7E23587}"/>
              </a:ext>
            </a:extLst>
          </p:cNvPr>
          <p:cNvSpPr/>
          <p:nvPr/>
        </p:nvSpPr>
        <p:spPr>
          <a:xfrm>
            <a:off x="174172" y="747155"/>
            <a:ext cx="11524342" cy="292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buFont typeface="+mj-lt"/>
              <a:buAutoNum type="arabicPeriod" startAt="18"/>
            </a:pPr>
            <a:r>
              <a:rPr lang="ko-KR" altLang="en-US"/>
              <a:t> 데이터를 주기적으로 전송하는 스레드를 생성한다</a:t>
            </a:r>
            <a:r>
              <a:rPr lang="en-US" altLang="ko-KR"/>
              <a:t>.</a:t>
            </a:r>
          </a:p>
          <a:p>
            <a:pPr>
              <a:lnSpc>
                <a:spcPts val="2800"/>
              </a:lnSpc>
            </a:pPr>
            <a:r>
              <a:rPr lang="en-US" altLang="ko-KR"/>
              <a:t>     Zephyr RTOS </a:t>
            </a:r>
            <a:r>
              <a:rPr lang="ko-KR" altLang="en-US"/>
              <a:t>기반의 </a:t>
            </a:r>
            <a:r>
              <a:rPr lang="en-US" altLang="ko-KR"/>
              <a:t>nRF Connect SDK</a:t>
            </a:r>
            <a:r>
              <a:rPr lang="ko-KR" altLang="en-US"/>
              <a:t>에는 작업을 주기적으로 예약할 수 있는 다양한 방법이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그 중 하나는 별도의 스레드를 생성하는 방법이며</a:t>
            </a:r>
            <a:r>
              <a:rPr lang="en-US" altLang="ko-KR"/>
              <a:t>, </a:t>
            </a:r>
            <a:r>
              <a:rPr lang="ko-KR" altLang="en-US"/>
              <a:t>이는 </a:t>
            </a:r>
            <a:r>
              <a:rPr lang="en-US" altLang="ko-KR"/>
              <a:t>nRF Connect SDK Fundamentals </a:t>
            </a:r>
            <a:r>
              <a:rPr lang="ko-KR" altLang="en-US"/>
              <a:t>과정 </a:t>
            </a:r>
            <a:br>
              <a:rPr lang="en-US" altLang="ko-KR"/>
            </a:br>
            <a:r>
              <a:rPr lang="en-US" altLang="ko-KR"/>
              <a:t>    – Lesson 7</a:t>
            </a:r>
            <a:r>
              <a:rPr lang="ko-KR" altLang="en-US"/>
              <a:t>에서 다뤄었다</a:t>
            </a:r>
            <a:r>
              <a:rPr lang="en-US" altLang="ko-KR"/>
              <a:t>.  </a:t>
            </a:r>
            <a:r>
              <a:rPr lang="ko-KR" altLang="en-US"/>
              <a:t>우리는 알림을 주기적으로 전송하는 전용 스레드를 생성할 것이다</a:t>
            </a:r>
            <a:r>
              <a:rPr lang="en-US" altLang="ko-KR"/>
              <a:t>.</a:t>
            </a:r>
          </a:p>
          <a:p>
            <a:pPr>
              <a:lnSpc>
                <a:spcPts val="2800"/>
              </a:lnSpc>
            </a:pPr>
            <a:r>
              <a:rPr lang="en-US" altLang="ko-KR"/>
              <a:t>18.1 </a:t>
            </a:r>
            <a:r>
              <a:rPr lang="ko-KR" altLang="en-US"/>
              <a:t>스레드 함수 정의</a:t>
            </a:r>
          </a:p>
          <a:p>
            <a:pPr>
              <a:lnSpc>
                <a:spcPts val="2800"/>
              </a:lnSpc>
            </a:pPr>
            <a:r>
              <a:rPr lang="ko-KR" altLang="en-US"/>
              <a:t>      이 함수에서는 **</a:t>
            </a:r>
            <a:r>
              <a:rPr lang="en-US" altLang="ko-KR"/>
              <a:t>simulate_data()**</a:t>
            </a:r>
            <a:r>
              <a:rPr lang="ko-KR" altLang="en-US"/>
              <a:t>를 호출하여 시뮬레이션된 데이터 센서를 </a:t>
            </a:r>
            <a:r>
              <a:rPr lang="en-US" altLang="ko-KR"/>
              <a:t>1</a:t>
            </a:r>
            <a:r>
              <a:rPr lang="ko-KR" altLang="en-US"/>
              <a:t>만큼 증가시키고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이를 </a:t>
            </a:r>
            <a:r>
              <a:rPr lang="en-US" altLang="ko-KR"/>
              <a:t>Bluetooth LE </a:t>
            </a:r>
            <a:r>
              <a:rPr lang="ko-KR" altLang="en-US"/>
              <a:t>알림으로 원격 장치에 전송한 후 </a:t>
            </a:r>
            <a:r>
              <a:rPr lang="en-US" altLang="ko-KR" b="1"/>
              <a:t>NOTIFY_INTERVAL</a:t>
            </a:r>
            <a:r>
              <a:rPr lang="ko-KR" altLang="en-US"/>
              <a:t>만큼 잠자게 한다</a:t>
            </a:r>
            <a:r>
              <a:rPr lang="en-US" altLang="ko-KR"/>
              <a:t>.</a:t>
            </a:r>
          </a:p>
          <a:p>
            <a:pPr>
              <a:lnSpc>
                <a:spcPts val="2800"/>
              </a:lnSpc>
            </a:pPr>
            <a:r>
              <a:rPr lang="en-US" altLang="ko-KR" b="1"/>
              <a:t>    main.c</a:t>
            </a:r>
            <a:r>
              <a:rPr lang="ko-KR" altLang="en-US"/>
              <a:t>에 다음 코드를 추가하자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7D0A50-AB3F-4275-8049-96A96B02F08D}"/>
              </a:ext>
            </a:extLst>
          </p:cNvPr>
          <p:cNvSpPr/>
          <p:nvPr/>
        </p:nvSpPr>
        <p:spPr>
          <a:xfrm>
            <a:off x="377371" y="3780234"/>
            <a:ext cx="11814629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18.1 - Define the thread function  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send_data_thread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        /* Simulate data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simulate_data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        /* Send notification, the function sends notifications only if a client is subscribed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my_lbs_send_sensor_notify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app_sensor_value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k_sleep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K_MSEC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NOTIFY_INTERVAL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}       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0217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9BBD29-D859-4E7D-B2F7-3A1D1A1882FE}"/>
              </a:ext>
            </a:extLst>
          </p:cNvPr>
          <p:cNvSpPr/>
          <p:nvPr/>
        </p:nvSpPr>
        <p:spPr>
          <a:xfrm>
            <a:off x="319313" y="782574"/>
            <a:ext cx="9579429" cy="3024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/>
              <a:t>18.2. </a:t>
            </a:r>
            <a:r>
              <a:rPr lang="ko-KR" altLang="en-US"/>
              <a:t>데이터를 주기적으로 전송하는 스레드를 정의하고 초기화한다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r>
              <a:rPr lang="en-US" altLang="ko-KR" b="1"/>
              <a:t>       main.c</a:t>
            </a:r>
            <a:r>
              <a:rPr lang="ko-KR" altLang="en-US"/>
              <a:t>에 다음 줄을 추가하자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endParaRPr lang="en-US" altLang="ko-KR"/>
          </a:p>
          <a:p>
            <a:pPr>
              <a:lnSpc>
                <a:spcPts val="2900"/>
              </a:lnSpc>
            </a:pPr>
            <a:endParaRPr lang="en-US" altLang="ko-KR"/>
          </a:p>
          <a:p>
            <a:pPr>
              <a:lnSpc>
                <a:spcPts val="2900"/>
              </a:lnSpc>
            </a:pPr>
            <a:endParaRPr lang="en-US" altLang="ko-KR"/>
          </a:p>
          <a:p>
            <a:pPr>
              <a:lnSpc>
                <a:spcPts val="2900"/>
              </a:lnSpc>
            </a:pPr>
            <a:endParaRPr lang="en-US" altLang="ko-KR"/>
          </a:p>
          <a:p>
            <a:pPr>
              <a:lnSpc>
                <a:spcPts val="2900"/>
              </a:lnSpc>
            </a:pPr>
            <a:r>
              <a:rPr lang="en-US" altLang="ko-KR"/>
              <a:t>19. Build &amp; Flash &amp; Connect to smartphone</a:t>
            </a:r>
          </a:p>
          <a:p>
            <a:pPr>
              <a:lnSpc>
                <a:spcPts val="2900"/>
              </a:lnSpc>
            </a:pPr>
            <a:endParaRPr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9DB56D-0C79-442A-BEE7-8CD6A871F40C}"/>
              </a:ext>
            </a:extLst>
          </p:cNvPr>
          <p:cNvSpPr/>
          <p:nvPr/>
        </p:nvSpPr>
        <p:spPr>
          <a:xfrm>
            <a:off x="841829" y="1764746"/>
            <a:ext cx="102616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18.2 - Define and initialize a thread to send data periodically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K_THREAD_DEFINE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send_data_thread_id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STACKSIZE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send_data_thread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PRIORITY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5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Connection parameters .</a:t>
            </a:r>
            <a:r>
              <a:rPr lang="en-US" altLang="ko-KR" b="1">
                <a:solidFill>
                  <a:srgbClr val="0000FF"/>
                </a:solidFill>
              </a:rPr>
              <a:t> Supervision timeout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645" y="790445"/>
            <a:ext cx="11513574" cy="2729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두 디바이스가 연결되면</a:t>
            </a:r>
            <a:r>
              <a:rPr lang="en-US" altLang="ko-KR"/>
              <a:t>, </a:t>
            </a:r>
            <a:r>
              <a:rPr lang="ko-KR" altLang="en-US"/>
              <a:t>마지막 패킷이 성공적으로 수신된 후 연결이 끊어졌다고 간주될 때까지의 </a:t>
            </a:r>
            <a:br>
              <a:rPr lang="en-US" altLang="ko-KR"/>
            </a:br>
            <a:r>
              <a:rPr lang="ko-KR" altLang="en-US"/>
              <a:t>시간을 결정하는 매개변수에 합의하며</a:t>
            </a:r>
            <a:r>
              <a:rPr lang="en-US" altLang="ko-KR"/>
              <a:t>,  </a:t>
            </a:r>
            <a:r>
              <a:rPr lang="ko-KR" altLang="en-US"/>
              <a:t>이를 </a:t>
            </a:r>
            <a:r>
              <a:rPr lang="en-US" altLang="ko-KR" b="1"/>
              <a:t>Supervision Timeout</a:t>
            </a:r>
            <a:r>
              <a:rPr lang="ko-KR" altLang="en-US"/>
              <a:t>이라고 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따라서 한쪽 디바이스가 갑자기 꺼지거나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배터리가 방전되거나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두 디바이스가 통신 가능 범위를 벗어난 경우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마지막 패킷을 성공적으로 수신한 이후부터 연결이 끊겼다고 판단될 때까지 걸리는 시간을 </a:t>
            </a:r>
            <a:br>
              <a:rPr lang="en-US" altLang="ko-KR"/>
            </a:br>
            <a:r>
              <a:rPr lang="ko-KR" altLang="en-US"/>
              <a:t>이 매개변수가 결정한다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1486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7CA832-8A84-4759-91DB-A04608F4D1C4}"/>
              </a:ext>
            </a:extLst>
          </p:cNvPr>
          <p:cNvSpPr/>
          <p:nvPr/>
        </p:nvSpPr>
        <p:spPr>
          <a:xfrm>
            <a:off x="181428" y="710003"/>
            <a:ext cx="11829143" cy="109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Font typeface="+mj-lt"/>
              <a:buAutoNum type="arabicPeriod" startAt="20"/>
            </a:pPr>
            <a:r>
              <a:rPr lang="en-US" altLang="ko-KR" b="1"/>
              <a:t> MYSENSOR </a:t>
            </a:r>
            <a:r>
              <a:rPr lang="ko-KR" altLang="en-US" b="1"/>
              <a:t>특성을 구독한다</a:t>
            </a:r>
            <a:r>
              <a:rPr lang="en-US" altLang="ko-KR" b="1"/>
              <a:t>.</a:t>
            </a:r>
          </a:p>
          <a:p>
            <a:pPr>
              <a:lnSpc>
                <a:spcPts val="2700"/>
              </a:lnSpc>
            </a:pPr>
            <a:r>
              <a:rPr lang="en-US" altLang="ko-KR"/>
              <a:t>    MYSENSOR </a:t>
            </a:r>
            <a:r>
              <a:rPr lang="ko-KR" altLang="en-US"/>
              <a:t>특성은 </a:t>
            </a:r>
            <a:r>
              <a:rPr lang="en-US" altLang="ko-KR" b="1"/>
              <a:t>nRF Connect for Mobile</a:t>
            </a:r>
            <a:r>
              <a:rPr lang="ko-KR" altLang="en-US"/>
              <a:t>에서 새로 선택한 </a:t>
            </a:r>
            <a:r>
              <a:rPr lang="en-US" altLang="ko-KR"/>
              <a:t>MYSENSOR </a:t>
            </a:r>
            <a:r>
              <a:rPr lang="ko-KR" altLang="en-US"/>
              <a:t>특성의 </a:t>
            </a:r>
            <a:r>
              <a:rPr lang="en-US" altLang="ko-KR"/>
              <a:t>UUID</a:t>
            </a:r>
            <a:r>
              <a:rPr lang="ko-KR" altLang="en-US"/>
              <a:t>에 대해 등록된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이름이 없기 때문에 ＂</a:t>
            </a:r>
            <a:r>
              <a:rPr lang="en-US" altLang="ko-KR"/>
              <a:t>Unknown Characteristic</a:t>
            </a:r>
            <a:r>
              <a:rPr lang="ko-KR" altLang="en-US"/>
              <a:t>＂으로 표시된다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DAA9DE-F0AD-4C7F-AAFE-8EC8D1D919EB}"/>
              </a:ext>
            </a:extLst>
          </p:cNvPr>
          <p:cNvSpPr/>
          <p:nvPr/>
        </p:nvSpPr>
        <p:spPr>
          <a:xfrm>
            <a:off x="609600" y="2022569"/>
            <a:ext cx="9405257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ko-KR" altLang="en-US"/>
          </a:p>
          <a:p>
            <a:r>
              <a:rPr lang="en-US" altLang="ko-KR"/>
              <a:t>(</a:t>
            </a:r>
            <a:r>
              <a:rPr lang="ko-KR" altLang="en-US"/>
              <a:t>안드로이드에서</a:t>
            </a:r>
            <a:r>
              <a:rPr lang="en-US" altLang="ko-KR"/>
              <a:t>) </a:t>
            </a:r>
            <a:r>
              <a:rPr lang="en-US" altLang="ko-KR" b="1"/>
              <a:t>nRF Connect for Mobile</a:t>
            </a:r>
            <a:r>
              <a:rPr lang="ko-KR" altLang="en-US"/>
              <a:t>에서 </a:t>
            </a:r>
            <a:r>
              <a:rPr lang="en-US" altLang="ko-KR"/>
              <a:t>MYSENSOR </a:t>
            </a:r>
            <a:r>
              <a:rPr lang="ko-KR" altLang="en-US"/>
              <a:t>특성에 이름을 추가하려면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MYSENSOR </a:t>
            </a:r>
            <a:r>
              <a:rPr lang="ko-KR" altLang="en-US"/>
              <a:t>특성을 눌러 상단에 있는 펜 아이콘을 클릭하여 이름을 할당할 수 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777CCA-39B7-4B66-922C-FC5C67B65B43}"/>
              </a:ext>
            </a:extLst>
          </p:cNvPr>
          <p:cNvSpPr/>
          <p:nvPr/>
        </p:nvSpPr>
        <p:spPr>
          <a:xfrm>
            <a:off x="478971" y="3163613"/>
            <a:ext cx="11030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특성을 구독하고</a:t>
            </a:r>
            <a:r>
              <a:rPr lang="en-US" altLang="ko-KR"/>
              <a:t>, </a:t>
            </a:r>
            <a:r>
              <a:rPr lang="ko-KR" altLang="en-US"/>
              <a:t>보드에서 데이터가 약 </a:t>
            </a:r>
            <a:r>
              <a:rPr lang="en-US" altLang="ko-KR"/>
              <a:t>1</a:t>
            </a:r>
            <a:r>
              <a:rPr lang="ko-KR" altLang="en-US"/>
              <a:t>초에 두 번</a:t>
            </a:r>
            <a:r>
              <a:rPr lang="en-US" altLang="ko-KR"/>
              <a:t>( </a:t>
            </a:r>
            <a:r>
              <a:rPr lang="en-US" altLang="ko-KR" b="1"/>
              <a:t>NOTIFY_INTERVAL</a:t>
            </a:r>
            <a:r>
              <a:rPr lang="ko-KR" altLang="en-US"/>
              <a:t>이 </a:t>
            </a:r>
            <a:r>
              <a:rPr lang="en-US" altLang="ko-KR"/>
              <a:t>500ms</a:t>
            </a:r>
            <a:r>
              <a:rPr lang="ko-KR" altLang="en-US"/>
              <a:t>로 설정됨</a:t>
            </a:r>
            <a:r>
              <a:rPr lang="en-US" altLang="ko-KR"/>
              <a:t>) </a:t>
            </a:r>
            <a:r>
              <a:rPr lang="ko-KR" altLang="en-US"/>
              <a:t>주기로 주기적으로 수신되는 것을 확인하자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38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515980"/>
          </a:xfrm>
          <a:prstGeom prst="rect">
            <a:avLst/>
          </a:prstGeom>
          <a:solidFill>
            <a:srgbClr val="CCCC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Exercise 3</a:t>
            </a:r>
          </a:p>
          <a:p>
            <a:pPr algn="ctr" fontAlgn="base"/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</a:rPr>
              <a:t>Sending data between a UART and a Bluetooth LE connection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992C2D-9D08-4C44-9CA1-28D632982904}"/>
              </a:ext>
            </a:extLst>
          </p:cNvPr>
          <p:cNvSpPr/>
          <p:nvPr/>
        </p:nvSpPr>
        <p:spPr>
          <a:xfrm>
            <a:off x="1261102" y="1960786"/>
            <a:ext cx="9002250" cy="2219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34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2000"/>
              <a:t> 이 연습에서는 </a:t>
            </a:r>
            <a:r>
              <a:rPr lang="en-US" altLang="ko-KR" sz="2000"/>
              <a:t>Nordic UART Service (NUS)</a:t>
            </a:r>
            <a:r>
              <a:rPr lang="ko-KR" altLang="en-US" sz="2000"/>
              <a:t>에 집중한다</a:t>
            </a:r>
            <a:r>
              <a:rPr lang="en-US" altLang="ko-KR" sz="2000"/>
              <a:t>. </a:t>
            </a:r>
          </a:p>
          <a:p>
            <a:pPr marL="180975" indent="-180975">
              <a:lnSpc>
                <a:spcPts val="34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altLang="ko-KR" sz="2000"/>
              <a:t> NUS</a:t>
            </a:r>
            <a:r>
              <a:rPr lang="ko-KR" altLang="en-US" sz="2000"/>
              <a:t>는 매우 인기 있고 다용도로 사용되는 커스텀 </a:t>
            </a:r>
            <a:r>
              <a:rPr lang="en-US" altLang="ko-KR" sz="2000"/>
              <a:t>GATT </a:t>
            </a:r>
            <a:r>
              <a:rPr lang="ko-KR" altLang="en-US" sz="2000"/>
              <a:t>서비스이다</a:t>
            </a:r>
            <a:r>
              <a:rPr lang="en-US" altLang="ko-KR" sz="2000"/>
              <a:t>. </a:t>
            </a:r>
          </a:p>
          <a:p>
            <a:pPr marL="180975" indent="-180975">
              <a:lnSpc>
                <a:spcPts val="34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altLang="ko-KR" sz="2000"/>
              <a:t> </a:t>
            </a:r>
            <a:r>
              <a:rPr lang="ko-KR" altLang="en-US" sz="2000"/>
              <a:t>이 서비스는 </a:t>
            </a:r>
            <a:r>
              <a:rPr lang="en-US" altLang="ko-KR" sz="2000"/>
              <a:t>Bluetooth LE</a:t>
            </a:r>
            <a:r>
              <a:rPr lang="ko-KR" altLang="en-US" sz="2000"/>
              <a:t>를 통해 직렬 포트를 에뮬레이션하여 </a:t>
            </a:r>
            <a:br>
              <a:rPr lang="en-US" altLang="ko-KR" sz="2000"/>
            </a:br>
            <a:r>
              <a:rPr lang="en-US" altLang="ko-KR" sz="2000"/>
              <a:t> UART </a:t>
            </a:r>
            <a:r>
              <a:rPr lang="ko-KR" altLang="en-US" sz="2000"/>
              <a:t>연결</a:t>
            </a:r>
            <a:r>
              <a:rPr lang="en-US" altLang="ko-KR" sz="2000"/>
              <a:t>(</a:t>
            </a:r>
            <a:r>
              <a:rPr lang="ko-KR" altLang="en-US" sz="2000"/>
              <a:t>또는 </a:t>
            </a:r>
            <a:r>
              <a:rPr lang="en-US" altLang="ko-KR" sz="2000"/>
              <a:t>USB</a:t>
            </a:r>
            <a:r>
              <a:rPr lang="ko-KR" altLang="en-US" sz="2000"/>
              <a:t>를 통해 에뮬레이션된 가상 직렬 포트</a:t>
            </a:r>
            <a:r>
              <a:rPr lang="en-US" altLang="ko-KR" sz="2000"/>
              <a:t>)</a:t>
            </a:r>
            <a:r>
              <a:rPr lang="ko-KR" altLang="en-US" sz="2000"/>
              <a:t>과 </a:t>
            </a:r>
            <a:br>
              <a:rPr lang="en-US" altLang="ko-KR" sz="2000"/>
            </a:br>
            <a:r>
              <a:rPr lang="en-US" altLang="ko-KR" sz="2000"/>
              <a:t> Bluetooth LE </a:t>
            </a:r>
            <a:r>
              <a:rPr lang="ko-KR" altLang="en-US" sz="2000"/>
              <a:t>연결 간에 데이터를 양방향으로 전송할 수 있게 해준다</a:t>
            </a:r>
            <a:r>
              <a:rPr lang="en-US" altLang="ko-KR" sz="200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5846E6-7430-4BDC-AB76-5C02622697EF}"/>
              </a:ext>
            </a:extLst>
          </p:cNvPr>
          <p:cNvSpPr/>
          <p:nvPr/>
        </p:nvSpPr>
        <p:spPr>
          <a:xfrm>
            <a:off x="5939588" y="6413205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3 -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57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36DA5-5291-4F62-9EB5-A73EE99F2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2" y="812275"/>
            <a:ext cx="7416205" cy="3176401"/>
          </a:xfrm>
          <a:prstGeom prst="rect">
            <a:avLst/>
          </a:prstGeom>
          <a:ln w="66675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960FBE-A71B-4896-97AC-BB420DF0C7A7}"/>
              </a:ext>
            </a:extLst>
          </p:cNvPr>
          <p:cNvSpPr/>
          <p:nvPr/>
        </p:nvSpPr>
        <p:spPr>
          <a:xfrm>
            <a:off x="391296" y="4225183"/>
            <a:ext cx="10223157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/>
              <a:t>이 서비스에는 두 가지 특성이 있다</a:t>
            </a:r>
            <a:r>
              <a:rPr lang="en-US" altLang="ko-KR"/>
              <a:t>:</a:t>
            </a:r>
          </a:p>
          <a:p>
            <a:pPr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 RX </a:t>
            </a:r>
            <a:r>
              <a:rPr lang="ko-KR" altLang="en-US" b="1"/>
              <a:t>특성 </a:t>
            </a:r>
            <a:r>
              <a:rPr lang="en-US" altLang="ko-KR" b="1"/>
              <a:t>(Write, Write w/o response)</a:t>
            </a:r>
            <a:r>
              <a:rPr lang="en-US" altLang="ko-KR"/>
              <a:t>: </a:t>
            </a:r>
            <a:r>
              <a:rPr lang="ko-KR" altLang="en-US"/>
              <a:t>보드로 데이터를 전송하는 데 사용됩니다</a:t>
            </a:r>
            <a:r>
              <a:rPr lang="en-US" altLang="ko-KR"/>
              <a:t>.</a:t>
            </a:r>
          </a:p>
          <a:p>
            <a:pPr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 TX </a:t>
            </a:r>
            <a:r>
              <a:rPr lang="ko-KR" altLang="en-US" b="1"/>
              <a:t>특성 </a:t>
            </a:r>
            <a:r>
              <a:rPr lang="en-US" altLang="ko-KR" b="1"/>
              <a:t>(Notify)</a:t>
            </a:r>
            <a:r>
              <a:rPr lang="en-US" altLang="ko-KR"/>
              <a:t>: </a:t>
            </a:r>
            <a:r>
              <a:rPr lang="ko-KR" altLang="en-US"/>
              <a:t>보드에서 데이터를 수신하는 데 사용됩니다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06995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99B7DB-7B8A-4B07-9186-0AB343A2C99D}"/>
              </a:ext>
            </a:extLst>
          </p:cNvPr>
          <p:cNvSpPr/>
          <p:nvPr/>
        </p:nvSpPr>
        <p:spPr>
          <a:xfrm>
            <a:off x="178676" y="843677"/>
            <a:ext cx="11582400" cy="1909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Bluetooth LE </a:t>
            </a:r>
            <a:r>
              <a:rPr lang="ko-KR" altLang="en-US"/>
              <a:t>연결이 주변 장치와 중앙 장치 간에 설정되면</a:t>
            </a:r>
            <a:r>
              <a:rPr lang="en-US" altLang="ko-KR"/>
              <a:t>, NUS</a:t>
            </a:r>
            <a:r>
              <a:rPr lang="ko-KR" altLang="en-US"/>
              <a:t>는 </a:t>
            </a:r>
            <a:r>
              <a:rPr lang="en-US" altLang="ko-KR"/>
              <a:t>UART0 </a:t>
            </a:r>
            <a:r>
              <a:rPr lang="ko-KR" altLang="en-US"/>
              <a:t>주변 장치의 </a:t>
            </a:r>
            <a:r>
              <a:rPr lang="en-US" altLang="ko-KR"/>
              <a:t>RX </a:t>
            </a:r>
            <a:r>
              <a:rPr lang="ko-KR" altLang="en-US"/>
              <a:t>핀에서 수신된 </a:t>
            </a:r>
            <a:br>
              <a:rPr lang="en-US" altLang="ko-KR"/>
            </a:br>
            <a:r>
              <a:rPr lang="ko-KR" altLang="en-US"/>
              <a:t>데이터를 </a:t>
            </a:r>
            <a:r>
              <a:rPr lang="en-US" altLang="ko-KR"/>
              <a:t>Bluetooth LE </a:t>
            </a:r>
            <a:r>
              <a:rPr lang="ko-KR" altLang="en-US"/>
              <a:t>중앙 장치로 </a:t>
            </a:r>
            <a:r>
              <a:rPr lang="en-US" altLang="ko-KR"/>
              <a:t>TX </a:t>
            </a:r>
            <a:r>
              <a:rPr lang="ko-KR" altLang="en-US"/>
              <a:t>특성을 통해 알림으로 전달한다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Bluetooth LE </a:t>
            </a:r>
            <a:r>
              <a:rPr lang="ko-KR" altLang="en-US"/>
              <a:t>중앙 장치에서 </a:t>
            </a:r>
            <a:r>
              <a:rPr lang="en-US" altLang="ko-KR"/>
              <a:t>RX </a:t>
            </a:r>
            <a:r>
              <a:rPr lang="ko-KR" altLang="en-US"/>
              <a:t>특성을 통해 전송된 데이터는 </a:t>
            </a:r>
            <a:r>
              <a:rPr lang="en-US" altLang="ko-KR"/>
              <a:t>UART0 </a:t>
            </a:r>
            <a:r>
              <a:rPr lang="ko-KR" altLang="en-US"/>
              <a:t>주변 장치의 </a:t>
            </a:r>
            <a:r>
              <a:rPr lang="en-US" altLang="ko-KR"/>
              <a:t>TX </a:t>
            </a:r>
            <a:r>
              <a:rPr lang="ko-KR" altLang="en-US"/>
              <a:t>핀으로 전송된다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Nordic </a:t>
            </a:r>
            <a:r>
              <a:rPr lang="ko-KR" altLang="en-US"/>
              <a:t>개발 키트에서는 </a:t>
            </a:r>
            <a:r>
              <a:rPr lang="en-US" altLang="ko-KR"/>
              <a:t>UART0 </a:t>
            </a:r>
            <a:r>
              <a:rPr lang="ko-KR" altLang="en-US"/>
              <a:t>주변 장치가 일반적으로 </a:t>
            </a:r>
            <a:r>
              <a:rPr lang="en-US" altLang="ko-KR"/>
              <a:t>SEGGER </a:t>
            </a:r>
            <a:r>
              <a:rPr lang="ko-KR" altLang="en-US"/>
              <a:t>디버거</a:t>
            </a:r>
            <a:r>
              <a:rPr lang="en-US" altLang="ko-KR"/>
              <a:t>/</a:t>
            </a:r>
            <a:r>
              <a:rPr lang="ko-KR" altLang="en-US"/>
              <a:t>프로그래머 칩</a:t>
            </a:r>
            <a:r>
              <a:rPr lang="en-US" altLang="ko-KR"/>
              <a:t>(</a:t>
            </a:r>
            <a:r>
              <a:rPr lang="ko-KR" altLang="en-US"/>
              <a:t>일명 인터페이스 </a:t>
            </a:r>
            <a:r>
              <a:rPr lang="en-US" altLang="ko-KR"/>
              <a:t>MCU)</a:t>
            </a:r>
            <a:r>
              <a:rPr lang="ko-KR" altLang="en-US"/>
              <a:t>을 통해 </a:t>
            </a:r>
            <a:r>
              <a:rPr lang="en-US" altLang="ko-KR"/>
              <a:t>USB CDC </a:t>
            </a:r>
            <a:r>
              <a:rPr lang="ko-KR" altLang="en-US"/>
              <a:t>가상 직렬 포트로 연결되어 </a:t>
            </a:r>
            <a:r>
              <a:rPr lang="en-US" altLang="ko-KR"/>
              <a:t>PC</a:t>
            </a:r>
            <a:r>
              <a:rPr lang="ko-KR" altLang="en-US"/>
              <a:t>에 직접 연결될 수 있다는 점을 기억하자</a:t>
            </a:r>
            <a:r>
              <a:rPr lang="en-US" altLang="ko-KR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CE983E-9F63-4FC4-AEFD-5F16D994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3002642"/>
            <a:ext cx="7005334" cy="326004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9D41EF-8461-474B-9F5A-010107AB1E13}"/>
              </a:ext>
            </a:extLst>
          </p:cNvPr>
          <p:cNvSpPr/>
          <p:nvPr/>
        </p:nvSpPr>
        <p:spPr>
          <a:xfrm>
            <a:off x="7588659" y="3111733"/>
            <a:ext cx="4314307" cy="1848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연습에서는 </a:t>
            </a:r>
            <a:r>
              <a:rPr lang="en-US" altLang="ko-KR"/>
              <a:t>NUS</a:t>
            </a:r>
            <a:r>
              <a:rPr lang="ko-KR" altLang="en-US"/>
              <a:t>를 사용하여 </a:t>
            </a:r>
            <a:r>
              <a:rPr lang="en-US" altLang="ko-KR"/>
              <a:t>PC</a:t>
            </a:r>
            <a:r>
              <a:rPr lang="ko-KR" altLang="en-US"/>
              <a:t>와 </a:t>
            </a:r>
            <a:r>
              <a:rPr lang="en-US" altLang="ko-KR"/>
              <a:t>nRF Connect for Mobile</a:t>
            </a:r>
            <a:r>
              <a:rPr lang="ko-KR" altLang="en-US"/>
              <a:t>이 실행되는 스마트폰 또는 태블릿 간에 </a:t>
            </a:r>
            <a:r>
              <a:rPr lang="en-US" altLang="ko-KR"/>
              <a:t>Bluetooth LE</a:t>
            </a:r>
            <a:r>
              <a:rPr lang="ko-KR" altLang="en-US"/>
              <a:t>를 통해 데이터를 교환하는 방법을 배운다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1371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1E9AC0-80F8-4C66-9BB3-5F8F91A8AA3E}"/>
              </a:ext>
            </a:extLst>
          </p:cNvPr>
          <p:cNvSpPr txBox="1"/>
          <p:nvPr/>
        </p:nvSpPr>
        <p:spPr>
          <a:xfrm>
            <a:off x="189186" y="740979"/>
            <a:ext cx="7996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Open project : l4/l4_e3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r>
              <a:rPr lang="en-US" altLang="ko-KR"/>
              <a:t>1. </a:t>
            </a:r>
            <a:r>
              <a:rPr lang="ko-KR" altLang="en-US"/>
              <a:t>애플리케이션에 </a:t>
            </a:r>
            <a:r>
              <a:rPr lang="en-US" altLang="ko-KR"/>
              <a:t>NUS</a:t>
            </a:r>
            <a:r>
              <a:rPr lang="ko-KR" altLang="en-US"/>
              <a:t>를 포함시킨다</a:t>
            </a:r>
            <a:r>
              <a:rPr lang="en-US" altLang="ko-KR"/>
              <a:t>.  </a:t>
            </a:r>
            <a:r>
              <a:rPr lang="en-US" altLang="ko-KR" b="1"/>
              <a:t>prj.conf</a:t>
            </a:r>
            <a:r>
              <a:rPr lang="ko-KR" altLang="en-US"/>
              <a:t> 파일에 다음 줄을 추가하자</a:t>
            </a:r>
            <a:r>
              <a:rPr lang="en-US" altLang="ko-KR"/>
              <a:t>.</a:t>
            </a:r>
            <a:endParaRPr lang="ko-KR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404389-3FC4-4E94-B71B-26F9531427B8}"/>
              </a:ext>
            </a:extLst>
          </p:cNvPr>
          <p:cNvSpPr/>
          <p:nvPr/>
        </p:nvSpPr>
        <p:spPr>
          <a:xfrm>
            <a:off x="700215" y="1815582"/>
            <a:ext cx="783830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Enable the NUS service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STEP 1 - Enable the Kconfig symbol of the NUS service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CONFIG_BT_NUS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CBA1F2-C639-4EA6-BE2C-936FB11A71A9}"/>
              </a:ext>
            </a:extLst>
          </p:cNvPr>
          <p:cNvSpPr/>
          <p:nvPr/>
        </p:nvSpPr>
        <p:spPr>
          <a:xfrm>
            <a:off x="478221" y="3015911"/>
            <a:ext cx="11235558" cy="339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</a:t>
            </a:r>
            <a:r>
              <a:rPr lang="en-US" altLang="ko-KR"/>
              <a:t>Kconfig</a:t>
            </a:r>
            <a:r>
              <a:rPr lang="ko-KR" altLang="en-US"/>
              <a:t>를 활성화하면 빌드 시스템이 </a:t>
            </a:r>
            <a:r>
              <a:rPr lang="en-US" altLang="ko-KR" b="1"/>
              <a:t>nus.c</a:t>
            </a:r>
            <a:r>
              <a:rPr lang="ko-KR" altLang="en-US"/>
              <a:t>와 </a:t>
            </a:r>
            <a:r>
              <a:rPr lang="en-US" altLang="ko-KR" b="1"/>
              <a:t>nus.h</a:t>
            </a:r>
            <a:r>
              <a:rPr lang="ko-KR" altLang="en-US"/>
              <a:t> 파일을 포함하게 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nus.c</a:t>
            </a:r>
            <a:r>
              <a:rPr lang="ko-KR" altLang="en-US"/>
              <a:t>에는 이미 정적 서비스 선언과 해당 특성이 포함되어 있으므로</a:t>
            </a:r>
            <a:r>
              <a:rPr lang="en-US" altLang="ko-KR"/>
              <a:t>, </a:t>
            </a:r>
            <a:r>
              <a:rPr lang="ko-KR" altLang="en-US"/>
              <a:t>소스 파일을 포함하는 것만으로도 </a:t>
            </a:r>
            <a:r>
              <a:rPr lang="en-US" altLang="ko-KR"/>
              <a:t>NUS</a:t>
            </a:r>
            <a:r>
              <a:rPr lang="ko-KR" altLang="en-US"/>
              <a:t>가 애플리케이션의 속성 테이블에 추가된다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애플리케이션 코드</a:t>
            </a:r>
            <a:r>
              <a:rPr lang="en-US" altLang="ko-KR"/>
              <a:t>(</a:t>
            </a:r>
            <a:r>
              <a:rPr lang="en-US" altLang="ko-KR" b="1"/>
              <a:t>main.c</a:t>
            </a:r>
            <a:r>
              <a:rPr lang="en-US" altLang="ko-KR"/>
              <a:t>)</a:t>
            </a:r>
            <a:r>
              <a:rPr lang="ko-KR" altLang="en-US"/>
              <a:t>에서는 주로 다음 작업을 수행해야 한다</a:t>
            </a:r>
            <a:r>
              <a:rPr lang="en-US" altLang="ko-KR"/>
              <a:t>:</a:t>
            </a:r>
          </a:p>
          <a:p>
            <a:pPr marL="268288">
              <a:lnSpc>
                <a:spcPts val="2900"/>
              </a:lnSpc>
              <a:buFont typeface="+mj-lt"/>
              <a:buAutoNum type="arabicPeriod"/>
            </a:pPr>
            <a:r>
              <a:rPr lang="en-US" altLang="ko-KR"/>
              <a:t> UART </a:t>
            </a:r>
            <a:r>
              <a:rPr lang="ko-KR" altLang="en-US"/>
              <a:t>주변 장치를 초기화합니다</a:t>
            </a:r>
            <a:r>
              <a:rPr lang="en-US" altLang="ko-KR"/>
              <a:t>.</a:t>
            </a:r>
          </a:p>
          <a:p>
            <a:pPr marL="268288" indent="93663">
              <a:lnSpc>
                <a:spcPts val="2900"/>
              </a:lnSpc>
              <a:buFont typeface="+mj-lt"/>
              <a:buAutoNum type="arabicPeriod"/>
            </a:pPr>
            <a:r>
              <a:rPr lang="en-US" altLang="ko-KR"/>
              <a:t> Bluetooth LE </a:t>
            </a:r>
            <a:r>
              <a:rPr lang="ko-KR" altLang="en-US"/>
              <a:t>연결로부터 수신한 데이터를 </a:t>
            </a:r>
            <a:r>
              <a:rPr lang="en-US" altLang="ko-KR"/>
              <a:t>UART</a:t>
            </a:r>
            <a:r>
              <a:rPr lang="ko-KR" altLang="en-US"/>
              <a:t>로 전달하기 위해 애플리케이션 콜백 함수를 정의하고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등록한다</a:t>
            </a:r>
            <a:r>
              <a:rPr lang="en-US" altLang="ko-KR"/>
              <a:t>.</a:t>
            </a:r>
          </a:p>
          <a:p>
            <a:pPr marL="268288">
              <a:lnSpc>
                <a:spcPts val="2900"/>
              </a:lnSpc>
              <a:buFont typeface="+mj-lt"/>
              <a:buAutoNum type="arabicPeriod"/>
            </a:pPr>
            <a:r>
              <a:rPr lang="en-US" altLang="ko-KR"/>
              <a:t> UART</a:t>
            </a:r>
            <a:r>
              <a:rPr lang="ko-KR" altLang="en-US"/>
              <a:t>에서 수신한 데이터를 </a:t>
            </a:r>
            <a:r>
              <a:rPr lang="en-US" altLang="ko-KR"/>
              <a:t>Bluetooth LE </a:t>
            </a:r>
            <a:r>
              <a:rPr lang="ko-KR" altLang="en-US"/>
              <a:t>연결로 전송하는 함수를 호출한다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우선</a:t>
            </a:r>
            <a:r>
              <a:rPr lang="en-US" altLang="ko-KR"/>
              <a:t>, NUS </a:t>
            </a:r>
            <a:r>
              <a:rPr lang="ko-KR" altLang="en-US"/>
              <a:t>서비스 구현을 자세히 살펴보자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65869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5437FD-DC56-4A60-ADA6-B39D1CD9CBD9}"/>
              </a:ext>
            </a:extLst>
          </p:cNvPr>
          <p:cNvSpPr/>
          <p:nvPr/>
        </p:nvSpPr>
        <p:spPr>
          <a:xfrm>
            <a:off x="120869" y="756076"/>
            <a:ext cx="11950262" cy="2228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ko-KR" b="1">
                <a:latin typeface="Arial" panose="020B0604020202020204" pitchFamily="34" charset="0"/>
              </a:rPr>
              <a:t> </a:t>
            </a:r>
            <a:r>
              <a:rPr lang="ko-KR" altLang="ko-KR" b="1">
                <a:latin typeface="Arial" panose="020B0604020202020204" pitchFamily="34" charset="0"/>
              </a:rPr>
              <a:t>NUS 서비스 선언 검토</a:t>
            </a:r>
          </a:p>
          <a:p>
            <a:pPr marL="361950" lvl="0" indent="-93663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</a:rPr>
              <a:t>   </a:t>
            </a:r>
            <a:r>
              <a:rPr lang="ko-KR" altLang="ko-KR">
                <a:latin typeface="Arial" panose="020B0604020202020204" pitchFamily="34" charset="0"/>
              </a:rPr>
              <a:t>이 선언은 </a:t>
            </a:r>
            <a:r>
              <a:rPr lang="ko-KR" altLang="ko-KR" b="1">
                <a:latin typeface="Arial" panose="020B0604020202020204" pitchFamily="34" charset="0"/>
              </a:rPr>
              <a:t>nus.c</a:t>
            </a:r>
            <a:r>
              <a:rPr lang="ko-KR" altLang="ko-KR">
                <a:latin typeface="Arial" panose="020B0604020202020204" pitchFamily="34" charset="0"/>
              </a:rPr>
              <a:t> 파일(경로: </a:t>
            </a:r>
            <a:r>
              <a:rPr lang="ko-KR" altLang="ko-KR">
                <a:latin typeface="Arial Unicode MS"/>
              </a:rPr>
              <a:t>&lt;install_path&gt;\nrf\subsys\bluetooth\services\nus.c</a:t>
            </a:r>
            <a:r>
              <a:rPr lang="ko-KR" altLang="ko-KR"/>
              <a:t>)에 있습니다. NUS 서비스의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ko-KR"/>
              <a:t>소스 파일은 수정하지 않을 것</a:t>
            </a:r>
            <a:r>
              <a:rPr lang="ko-KR" altLang="en-US"/>
              <a:t>이</a:t>
            </a:r>
            <a:r>
              <a:rPr lang="ko-KR" altLang="ko-KR"/>
              <a:t>다.</a:t>
            </a:r>
            <a:endParaRPr lang="en-US" altLang="ko-KR"/>
          </a:p>
          <a:p>
            <a:pPr marL="361950" lvl="0" indent="-93663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선언부에서는 </a:t>
            </a:r>
            <a:r>
              <a:rPr lang="ko-KR" altLang="ko-KR" b="1">
                <a:latin typeface="Arial" panose="020B0604020202020204" pitchFamily="34" charset="0"/>
              </a:rPr>
              <a:t>BT_UUID_NUS_SERVICE</a:t>
            </a:r>
            <a:r>
              <a:rPr lang="ko-KR" altLang="ko-KR">
                <a:latin typeface="Arial" panose="020B0604020202020204" pitchFamily="34" charset="0"/>
              </a:rPr>
              <a:t>(</a:t>
            </a:r>
            <a:r>
              <a:rPr lang="ko-KR" altLang="ko-KR" b="1">
                <a:latin typeface="Arial" panose="020B0604020202020204" pitchFamily="34" charset="0"/>
              </a:rPr>
              <a:t>nus.h</a:t>
            </a:r>
            <a:r>
              <a:rPr lang="ko-KR" altLang="ko-KR">
                <a:latin typeface="Arial" panose="020B0604020202020204" pitchFamily="34" charset="0"/>
              </a:rPr>
              <a:t>에 정의됨)의 UUID를 사용하여 서비스를 정적으로 생성하고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추가하며, RX 특성과 TX 특성이라는 두 가지 특성을 포함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  <a:endParaRPr lang="en-US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5C4498-BE87-4C97-BF70-A2401FF0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90" y="2763072"/>
            <a:ext cx="8303454" cy="4070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C8290-B8EE-4469-A886-D10625F5D261}"/>
              </a:ext>
            </a:extLst>
          </p:cNvPr>
          <p:cNvSpPr txBox="1"/>
          <p:nvPr/>
        </p:nvSpPr>
        <p:spPr>
          <a:xfrm>
            <a:off x="8986344" y="6274869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99"/>
                </a:solidFill>
                <a:sym typeface="Wingdings" panose="05000000000000000000" pitchFamily="2" charset="2"/>
              </a:rPr>
              <a:t>  </a:t>
            </a:r>
            <a:r>
              <a:rPr lang="ko-KR" altLang="en-US">
                <a:solidFill>
                  <a:srgbClr val="000099"/>
                </a:solidFill>
                <a:sym typeface="Wingdings" panose="05000000000000000000" pitchFamily="2" charset="2"/>
              </a:rPr>
              <a:t>파</a:t>
            </a:r>
            <a:r>
              <a:rPr lang="ko-KR" altLang="en-US">
                <a:solidFill>
                  <a:srgbClr val="000099"/>
                </a:solidFill>
              </a:rPr>
              <a:t>일 경로 확인</a:t>
            </a:r>
          </a:p>
        </p:txBody>
      </p:sp>
    </p:spTree>
    <p:extLst>
      <p:ext uri="{BB962C8B-B14F-4D97-AF65-F5344CB8AC3E}">
        <p14:creationId xmlns:p14="http://schemas.microsoft.com/office/powerpoint/2010/main" val="20787313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CA4FC5-8197-4F70-8649-725E7D6A04B5}"/>
              </a:ext>
            </a:extLst>
          </p:cNvPr>
          <p:cNvSpPr/>
          <p:nvPr/>
        </p:nvSpPr>
        <p:spPr>
          <a:xfrm>
            <a:off x="252252" y="708623"/>
            <a:ext cx="11776840" cy="5256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 b="1"/>
              <a:t>   CONFIG_BT_NUS_AUTHEN</a:t>
            </a:r>
            <a:r>
              <a:rPr lang="ko-KR" altLang="en-US"/>
              <a:t> 조건부 컴파일 플래그가 존재하는 것을 확인하자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플래그를 활성화하면 </a:t>
            </a:r>
            <a:r>
              <a:rPr lang="en-US" altLang="ko-KR"/>
              <a:t>NUS </a:t>
            </a:r>
            <a:r>
              <a:rPr lang="ko-KR" altLang="en-US"/>
              <a:t>서비스 특성의 정적 구성에서 다음과 같은 변경이 이루어진다</a:t>
            </a:r>
            <a:r>
              <a:rPr lang="en-US" altLang="ko-KR"/>
              <a:t>:</a:t>
            </a:r>
          </a:p>
          <a:p>
            <a:pPr marL="952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 TX </a:t>
            </a:r>
            <a:r>
              <a:rPr lang="ko-KR" altLang="en-US"/>
              <a:t>특성의 접근 권한이 </a:t>
            </a:r>
            <a:r>
              <a:rPr lang="en-US" altLang="ko-KR" b="1"/>
              <a:t>BT_GATT_PERM_READ</a:t>
            </a:r>
            <a:r>
              <a:rPr lang="ko-KR" altLang="en-US"/>
              <a:t>에서 </a:t>
            </a:r>
            <a:r>
              <a:rPr lang="en-US" altLang="ko-KR" b="1"/>
              <a:t>BT_GATT_PERM_READ_AUTHEN</a:t>
            </a:r>
            <a:r>
              <a:rPr lang="ko-KR" altLang="en-US"/>
              <a:t>으로 변경된다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 (</a:t>
            </a:r>
            <a:r>
              <a:rPr lang="ko-KR" altLang="en-US"/>
              <a:t>인증 및 암호화 필요</a:t>
            </a:r>
            <a:r>
              <a:rPr lang="en-US" altLang="ko-KR"/>
              <a:t>).</a:t>
            </a:r>
          </a:p>
          <a:p>
            <a:pPr marL="952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 TX </a:t>
            </a:r>
            <a:r>
              <a:rPr lang="ko-KR" altLang="en-US"/>
              <a:t>특성의 클라이언트 특성 구성 설명자</a:t>
            </a:r>
            <a:r>
              <a:rPr lang="en-US" altLang="ko-KR"/>
              <a:t>(Client Characteristic Configuration Descriptor)</a:t>
            </a:r>
            <a:r>
              <a:rPr lang="ko-KR" altLang="en-US"/>
              <a:t>의 접근 권한이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en-US" altLang="ko-KR" b="1"/>
              <a:t>BT_GATT_PERM_READ | BT_GATT_PERM_WRITE</a:t>
            </a:r>
            <a:r>
              <a:rPr lang="ko-KR" altLang="en-US"/>
              <a:t>에서 </a:t>
            </a:r>
            <a:r>
              <a:rPr lang="en-US" altLang="ko-KR" b="1"/>
              <a:t>BT_GATT_PERM_READ_AUTHEN | </a:t>
            </a:r>
            <a:br>
              <a:rPr lang="en-US" altLang="ko-KR" b="1"/>
            </a:br>
            <a:r>
              <a:rPr lang="en-US" altLang="ko-KR" b="1"/>
              <a:t>  BT_GATT_PERM_WRITE_AUTHEN</a:t>
            </a:r>
            <a:r>
              <a:rPr lang="ko-KR" altLang="en-US"/>
              <a:t>으로 변경된다</a:t>
            </a:r>
            <a:r>
              <a:rPr lang="en-US" altLang="ko-KR"/>
              <a:t>(</a:t>
            </a:r>
            <a:r>
              <a:rPr lang="ko-KR" altLang="en-US"/>
              <a:t>인증 및 암호화 필요</a:t>
            </a:r>
            <a:r>
              <a:rPr lang="en-US" altLang="ko-KR"/>
              <a:t>).</a:t>
            </a:r>
          </a:p>
          <a:p>
            <a:pPr marL="952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RX </a:t>
            </a:r>
            <a:r>
              <a:rPr lang="ko-KR" altLang="en-US"/>
              <a:t>특성의 접근 권한이 </a:t>
            </a:r>
            <a:r>
              <a:rPr lang="en-US" altLang="ko-KR" b="1"/>
              <a:t>BT_GATT_PERM_READ | BT_GATT_PERM_WRITE</a:t>
            </a:r>
            <a:r>
              <a:rPr lang="ko-KR" altLang="en-US"/>
              <a:t>에서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en-US" altLang="ko-KR" b="1"/>
              <a:t>BT_GATT_PERM_READ_AUTHEN | BT_GATT_PERM_WRITE_AUTHEN</a:t>
            </a:r>
            <a:r>
              <a:rPr lang="ko-KR" altLang="en-US"/>
              <a:t>으로 변경된다</a:t>
            </a:r>
            <a:r>
              <a:rPr lang="en-US" altLang="ko-KR"/>
              <a:t>(</a:t>
            </a:r>
            <a:r>
              <a:rPr lang="ko-KR" altLang="en-US"/>
              <a:t>인증 및 암호화 필요</a:t>
            </a:r>
            <a:r>
              <a:rPr lang="en-US" altLang="ko-KR"/>
              <a:t>).</a:t>
            </a:r>
            <a:br>
              <a:rPr lang="en-US" altLang="ko-KR"/>
            </a:br>
            <a:endParaRPr lang="en-US" altLang="ko-KR"/>
          </a:p>
          <a:p>
            <a:pPr>
              <a:lnSpc>
                <a:spcPts val="2900"/>
              </a:lnSpc>
            </a:pPr>
            <a:r>
              <a:rPr lang="ko-KR" altLang="en-US"/>
              <a:t>  다음 강의에서는 인증된 연결과 암호화를 다룰 예정이므로</a:t>
            </a:r>
            <a:r>
              <a:rPr lang="en-US" altLang="ko-KR"/>
              <a:t>, </a:t>
            </a:r>
            <a:r>
              <a:rPr lang="ko-KR" altLang="en-US"/>
              <a:t>이번 강의에서는 </a:t>
            </a:r>
            <a:r>
              <a:rPr lang="en-US" altLang="ko-KR" b="1"/>
              <a:t>CONFIG_BT_NUS_AUTHEN</a:t>
            </a:r>
            <a:r>
              <a:rPr lang="ko-KR" altLang="en-US"/>
              <a:t> 플래그를 비활성화한다</a:t>
            </a:r>
            <a:r>
              <a:rPr lang="en-US" altLang="ko-KR"/>
              <a:t>.  </a:t>
            </a:r>
            <a:r>
              <a:rPr lang="ko-KR" altLang="en-US"/>
              <a:t>또한 </a:t>
            </a:r>
            <a:r>
              <a:rPr lang="en-US" altLang="ko-KR"/>
              <a:t>RX </a:t>
            </a:r>
            <a:r>
              <a:rPr lang="ko-KR" altLang="en-US"/>
              <a:t>특성의 쓰기 콜백에 </a:t>
            </a:r>
            <a:r>
              <a:rPr lang="en-US" altLang="ko-KR" b="1"/>
              <a:t>on_receive()</a:t>
            </a:r>
            <a:r>
              <a:rPr lang="ko-KR" altLang="en-US"/>
              <a:t> 함수를 등록하고 있다는 점도 주목하자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이 함수는 </a:t>
            </a:r>
            <a:r>
              <a:rPr lang="en-US" altLang="ko-KR"/>
              <a:t>Bluetooth </a:t>
            </a:r>
            <a:r>
              <a:rPr lang="ko-KR" altLang="en-US"/>
              <a:t>중앙 장치가 </a:t>
            </a:r>
            <a:r>
              <a:rPr lang="en-US" altLang="ko-KR"/>
              <a:t>RX </a:t>
            </a:r>
            <a:r>
              <a:rPr lang="ko-KR" altLang="en-US"/>
              <a:t>특성에 데이터를 쓸 때마다 호출된다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함수는 다음 단계에서 분석한다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28817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048C4C-1B8B-4E13-9920-D1ADFD92C2F4}"/>
              </a:ext>
            </a:extLst>
          </p:cNvPr>
          <p:cNvSpPr/>
          <p:nvPr/>
        </p:nvSpPr>
        <p:spPr>
          <a:xfrm>
            <a:off x="296917" y="729759"/>
            <a:ext cx="11598166" cy="148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buFont typeface="+mj-lt"/>
              <a:buAutoNum type="arabicPeriod" startAt="3"/>
            </a:pPr>
            <a:r>
              <a:rPr lang="en-US" altLang="ko-KR" b="1"/>
              <a:t>RX </a:t>
            </a:r>
            <a:r>
              <a:rPr lang="ko-KR" altLang="en-US" b="1"/>
              <a:t>특성의 쓰기 콜백 함수 검토</a:t>
            </a:r>
          </a:p>
          <a:p>
            <a:pPr>
              <a:lnSpc>
                <a:spcPts val="2800"/>
              </a:lnSpc>
            </a:pPr>
            <a:r>
              <a:rPr lang="en-US" altLang="ko-KR" b="1"/>
              <a:t>  nus.c</a:t>
            </a:r>
            <a:r>
              <a:rPr lang="ko-KR" altLang="en-US"/>
              <a:t>에 있는 </a:t>
            </a:r>
            <a:r>
              <a:rPr lang="en-US" altLang="ko-KR"/>
              <a:t>RX </a:t>
            </a:r>
            <a:r>
              <a:rPr lang="ko-KR" altLang="en-US"/>
              <a:t>특성의 쓰기 콜백 함수 **</a:t>
            </a:r>
            <a:r>
              <a:rPr lang="en-US" altLang="ko-KR"/>
              <a:t>on_receive()**</a:t>
            </a:r>
            <a:r>
              <a:rPr lang="ko-KR" altLang="en-US"/>
              <a:t>를 살펴보자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 함수는 애플리케이션 콜백 함수를 호출하며</a:t>
            </a:r>
            <a:r>
              <a:rPr lang="en-US" altLang="ko-KR"/>
              <a:t>, </a:t>
            </a:r>
            <a:r>
              <a:rPr lang="ko-KR" altLang="en-US"/>
              <a:t>다음 세 가지 매개변수를 전달한다</a:t>
            </a:r>
            <a:r>
              <a:rPr lang="en-US" altLang="ko-KR"/>
              <a:t>:</a:t>
            </a:r>
          </a:p>
          <a:p>
            <a:pPr>
              <a:lnSpc>
                <a:spcPts val="2800"/>
              </a:lnSpc>
            </a:pPr>
            <a:r>
              <a:rPr lang="ko-KR" altLang="en-US"/>
              <a:t> 연결 핸들</a:t>
            </a:r>
            <a:r>
              <a:rPr lang="en-US" altLang="ko-KR"/>
              <a:t>(</a:t>
            </a:r>
            <a:r>
              <a:rPr lang="ko-KR" altLang="en-US"/>
              <a:t>다중 연결이 사용되는 경우</a:t>
            </a:r>
            <a:r>
              <a:rPr lang="en-US" altLang="ko-KR"/>
              <a:t>),  Bluetooth LE</a:t>
            </a:r>
            <a:r>
              <a:rPr lang="ko-KR" altLang="en-US"/>
              <a:t>를 통해 수신된 데이터</a:t>
            </a:r>
            <a:r>
              <a:rPr lang="en-US" altLang="ko-KR"/>
              <a:t>.  </a:t>
            </a:r>
            <a:r>
              <a:rPr lang="ko-KR" altLang="en-US"/>
              <a:t>데이터의 크기</a:t>
            </a:r>
            <a:r>
              <a:rPr lang="en-US" altLang="ko-KR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08B0AD-08FB-4513-915C-3EC9B646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61" y="2354820"/>
            <a:ext cx="7144747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449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4AA073-212E-4AFD-961D-AF0BA6031175}"/>
              </a:ext>
            </a:extLst>
          </p:cNvPr>
          <p:cNvSpPr/>
          <p:nvPr/>
        </p:nvSpPr>
        <p:spPr>
          <a:xfrm>
            <a:off x="178676" y="688485"/>
            <a:ext cx="11503572" cy="1909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buFont typeface="+mj-lt"/>
              <a:buAutoNum type="arabicPeriod" startAt="4"/>
            </a:pPr>
            <a:r>
              <a:rPr lang="en-US" altLang="ko-KR" b="1"/>
              <a:t> nus.c</a:t>
            </a:r>
            <a:r>
              <a:rPr lang="ko-KR" altLang="en-US" b="1"/>
              <a:t>에 정의된 </a:t>
            </a:r>
            <a:r>
              <a:rPr lang="en-US" altLang="ko-KR" b="1"/>
              <a:t>bt_nus_init()</a:t>
            </a:r>
            <a:r>
              <a:rPr lang="ko-KR" altLang="en-US" b="1"/>
              <a:t> 함수 검토</a:t>
            </a:r>
          </a:p>
          <a:p>
            <a:pPr>
              <a:lnSpc>
                <a:spcPts val="2900"/>
              </a:lnSpc>
            </a:pPr>
            <a:r>
              <a:rPr lang="ko-KR" altLang="en-US"/>
              <a:t>   이 함수와 </a:t>
            </a:r>
            <a:r>
              <a:rPr lang="en-US" altLang="ko-KR" b="1"/>
              <a:t>nus.h</a:t>
            </a:r>
            <a:r>
              <a:rPr lang="ko-KR" altLang="en-US"/>
              <a:t>에 정의된 구조체 </a:t>
            </a:r>
            <a:r>
              <a:rPr lang="en-US" altLang="ko-KR" b="1"/>
              <a:t>bt_nus_cb</a:t>
            </a:r>
            <a:r>
              <a:rPr lang="ko-KR" altLang="en-US"/>
              <a:t>는 우리가 </a:t>
            </a:r>
            <a:r>
              <a:rPr lang="en-US" altLang="ko-KR" b="1"/>
              <a:t>Exercise 1</a:t>
            </a:r>
            <a:r>
              <a:rPr lang="ko-KR" altLang="en-US"/>
              <a:t>에서 본 **</a:t>
            </a:r>
            <a:r>
              <a:rPr lang="en-US" altLang="ko-KR"/>
              <a:t>my_lbs_init()**</a:t>
            </a:r>
            <a:r>
              <a:rPr lang="ko-KR" altLang="en-US"/>
              <a:t>과 유사한 의도를 </a:t>
            </a:r>
            <a:br>
              <a:rPr lang="en-US" altLang="ko-KR"/>
            </a:br>
            <a:r>
              <a:rPr lang="en-US" altLang="ko-KR"/>
              <a:t> </a:t>
            </a:r>
            <a:r>
              <a:rPr lang="ko-KR" altLang="en-US"/>
              <a:t>가지고 있습다</a:t>
            </a:r>
            <a:r>
              <a:rPr lang="en-US" altLang="ko-KR"/>
              <a:t>.  </a:t>
            </a:r>
            <a:r>
              <a:rPr lang="en-US" altLang="ko-KR" b="1"/>
              <a:t>bt_nus_init()</a:t>
            </a:r>
            <a:r>
              <a:rPr lang="ko-KR" altLang="en-US"/>
              <a:t> 함수와 </a:t>
            </a:r>
            <a:r>
              <a:rPr lang="en-US" altLang="ko-KR" b="1"/>
              <a:t>bt_nus_cb</a:t>
            </a:r>
            <a:r>
              <a:rPr lang="ko-KR" altLang="en-US"/>
              <a:t> 구조체의 목적은 **</a:t>
            </a:r>
            <a:r>
              <a:rPr lang="en-US" altLang="ko-KR"/>
              <a:t>UART </a:t>
            </a:r>
            <a:r>
              <a:rPr lang="ko-KR" altLang="en-US"/>
              <a:t>주변 장치를 실제로 읽고</a:t>
            </a:r>
            <a:r>
              <a:rPr lang="en-US" altLang="ko-KR"/>
              <a:t>/</a:t>
            </a:r>
            <a:r>
              <a:rPr lang="ko-KR" altLang="en-US"/>
              <a:t>쓰는 </a:t>
            </a:r>
            <a:br>
              <a:rPr lang="en-US" altLang="ko-KR"/>
            </a:br>
            <a:r>
              <a:rPr lang="en-US" altLang="ko-KR"/>
              <a:t> </a:t>
            </a:r>
            <a:r>
              <a:rPr lang="ko-KR" altLang="en-US"/>
              <a:t>애플리케이션 코드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main.c)**</a:t>
            </a:r>
            <a:r>
              <a:rPr lang="ko-KR" altLang="en-US"/>
              <a:t>와 **</a:t>
            </a:r>
            <a:r>
              <a:rPr lang="en-US" altLang="ko-KR"/>
              <a:t>Bluetooth LE </a:t>
            </a:r>
            <a:r>
              <a:rPr lang="ko-KR" altLang="en-US"/>
              <a:t>연결 코드</a:t>
            </a:r>
            <a:r>
              <a:rPr lang="en-US" altLang="ko-KR"/>
              <a:t>(nus.c)**</a:t>
            </a:r>
            <a:r>
              <a:rPr lang="ko-KR" altLang="en-US"/>
              <a:t>를 분리하는 데 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</a:t>
            </a:r>
            <a:r>
              <a:rPr lang="ko-KR" altLang="en-US"/>
              <a:t>코드 분리는 약간의 복잡성을 추가할 수 있지만</a:t>
            </a:r>
            <a:r>
              <a:rPr lang="en-US" altLang="ko-KR"/>
              <a:t>, </a:t>
            </a:r>
            <a:r>
              <a:rPr lang="ko-KR" altLang="en-US"/>
              <a:t>코드 유지 관리와 확장성을 훨씬 용이하게 만들어준다</a:t>
            </a:r>
            <a:r>
              <a:rPr lang="en-US" altLang="ko-KR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CA9FC9-B28B-4CB3-A664-E99530105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24" y="2778968"/>
            <a:ext cx="7287642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982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DE9FB4-9AD4-4189-B2F6-0DCC691B910E}"/>
              </a:ext>
            </a:extLst>
          </p:cNvPr>
          <p:cNvSpPr/>
          <p:nvPr/>
        </p:nvSpPr>
        <p:spPr>
          <a:xfrm>
            <a:off x="204952" y="761515"/>
            <a:ext cx="11177751" cy="5432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/>
              <a:t>  나중에 </a:t>
            </a:r>
            <a:r>
              <a:rPr lang="en-US" altLang="ko-KR" b="1"/>
              <a:t>main.c</a:t>
            </a:r>
            <a:r>
              <a:rPr lang="ko-KR" altLang="en-US"/>
              <a:t>에서 이 함수를 호출하고</a:t>
            </a:r>
            <a:r>
              <a:rPr lang="en-US" altLang="ko-KR"/>
              <a:t>, </a:t>
            </a:r>
            <a:r>
              <a:rPr lang="ko-KR" altLang="en-US"/>
              <a:t>애플리케이션 콜백 함수의 포인터를 전달할 것이다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 b="1"/>
              <a:t>bt_nus_init()</a:t>
            </a:r>
            <a:r>
              <a:rPr lang="ko-KR" altLang="en-US"/>
              <a:t> 함수는 다음 세 가지 애플리케이션 콜백 함수를 등록할 수 있습니다</a:t>
            </a:r>
            <a:r>
              <a:rPr lang="en-US" altLang="ko-KR"/>
              <a:t>:</a:t>
            </a:r>
          </a:p>
          <a:p>
            <a:pPr marL="173038" indent="-77788">
              <a:lnSpc>
                <a:spcPts val="3000"/>
              </a:lnSpc>
              <a:buFont typeface="+mj-lt"/>
              <a:buAutoNum type="arabicPeriod"/>
            </a:pPr>
            <a:r>
              <a:rPr lang="ko-KR" altLang="en-US" b="1"/>
              <a:t>  데이터 수신 콜백</a:t>
            </a:r>
            <a:r>
              <a:rPr lang="en-US" altLang="ko-KR" b="1"/>
              <a:t>(Data received callback)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필수</a:t>
            </a:r>
            <a:r>
              <a:rPr lang="en-US" altLang="ko-KR"/>
              <a:t>)</a:t>
            </a:r>
          </a:p>
          <a:p>
            <a:pPr lvl="1">
              <a:lnSpc>
                <a:spcPts val="3000"/>
              </a:lnSpc>
            </a:pPr>
            <a:r>
              <a:rPr lang="en-US" altLang="ko-KR"/>
              <a:t>- RX </a:t>
            </a:r>
            <a:r>
              <a:rPr lang="ko-KR" altLang="en-US"/>
              <a:t>특성에서 **쓰기 요청</a:t>
            </a:r>
            <a:r>
              <a:rPr lang="en-US" altLang="ko-KR"/>
              <a:t>(write request)**</a:t>
            </a:r>
            <a:r>
              <a:rPr lang="ko-KR" altLang="en-US"/>
              <a:t>으로 데이터가 수신되었을 때 호출된다</a:t>
            </a:r>
            <a:r>
              <a:rPr lang="en-US" altLang="ko-KR"/>
              <a:t>.</a:t>
            </a:r>
          </a:p>
          <a:p>
            <a:pPr lvl="1">
              <a:lnSpc>
                <a:spcPts val="3000"/>
              </a:lnSpc>
            </a:pPr>
            <a:r>
              <a:rPr lang="en-US" altLang="ko-KR"/>
              <a:t>- </a:t>
            </a:r>
            <a:r>
              <a:rPr lang="ko-KR" altLang="en-US"/>
              <a:t>애플리케이션 콜백 함수는 수신된 데이터를 </a:t>
            </a:r>
            <a:r>
              <a:rPr lang="en-US" altLang="ko-KR"/>
              <a:t>UART </a:t>
            </a:r>
            <a:r>
              <a:rPr lang="ko-KR" altLang="en-US"/>
              <a:t>주변 장치로 전달하는 작업을 수행해야 한다</a:t>
            </a:r>
            <a:r>
              <a:rPr lang="en-US" altLang="ko-KR"/>
              <a:t>.</a:t>
            </a:r>
          </a:p>
          <a:p>
            <a:pPr marL="95250">
              <a:lnSpc>
                <a:spcPts val="3000"/>
              </a:lnSpc>
              <a:buFont typeface="+mj-lt"/>
              <a:buAutoNum type="arabicPeriod"/>
            </a:pPr>
            <a:r>
              <a:rPr lang="ko-KR" altLang="en-US" b="1"/>
              <a:t>  데이터 전송 콜백</a:t>
            </a:r>
            <a:r>
              <a:rPr lang="en-US" altLang="ko-KR" b="1"/>
              <a:t>(Data sent callback)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선택적</a:t>
            </a:r>
            <a:r>
              <a:rPr lang="en-US" altLang="ko-KR"/>
              <a:t>)</a:t>
            </a:r>
          </a:p>
          <a:p>
            <a:pPr lvl="1">
              <a:lnSpc>
                <a:spcPts val="3000"/>
              </a:lnSpc>
            </a:pPr>
            <a:r>
              <a:rPr lang="en-US" altLang="ko-KR"/>
              <a:t>- TX </a:t>
            </a:r>
            <a:r>
              <a:rPr lang="ko-KR" altLang="en-US"/>
              <a:t>특성으로 알림</a:t>
            </a:r>
            <a:r>
              <a:rPr lang="en-US" altLang="ko-KR"/>
              <a:t>(notification)</a:t>
            </a:r>
            <a:r>
              <a:rPr lang="ko-KR" altLang="en-US"/>
              <a:t>이 전송된 후 호출될 수 있는 콜백 함수이다</a:t>
            </a:r>
            <a:r>
              <a:rPr lang="en-US" altLang="ko-KR"/>
              <a:t>.</a:t>
            </a:r>
          </a:p>
          <a:p>
            <a:pPr marL="742950" lvl="1" indent="-285750">
              <a:lnSpc>
                <a:spcPts val="3000"/>
              </a:lnSpc>
              <a:buFontTx/>
              <a:buChar char="-"/>
            </a:pPr>
            <a:r>
              <a:rPr lang="ko-KR" altLang="en-US"/>
              <a:t>이 콜백 함수는 알림 전송 후 추가 작업을 수행하도록 허용한다</a:t>
            </a:r>
            <a:r>
              <a:rPr lang="en-US" altLang="ko-KR"/>
              <a:t>.</a:t>
            </a:r>
          </a:p>
          <a:p>
            <a:pPr lvl="1">
              <a:lnSpc>
                <a:spcPts val="3000"/>
              </a:lnSpc>
            </a:pPr>
            <a:r>
              <a:rPr lang="en-US" altLang="ko-KR"/>
              <a:t>- </a:t>
            </a:r>
            <a:r>
              <a:rPr lang="ko-KR" altLang="en-US"/>
              <a:t>이 연습에서는 사용하지 않는다</a:t>
            </a:r>
            <a:r>
              <a:rPr lang="en-US" altLang="ko-KR"/>
              <a:t>.</a:t>
            </a:r>
          </a:p>
          <a:p>
            <a:pPr marL="95250">
              <a:lnSpc>
                <a:spcPts val="3000"/>
              </a:lnSpc>
              <a:buFont typeface="+mj-lt"/>
              <a:buAutoNum type="arabicPeriod"/>
            </a:pPr>
            <a:r>
              <a:rPr lang="ko-KR" altLang="en-US" b="1"/>
              <a:t> 전송 상태 콜백</a:t>
            </a:r>
            <a:r>
              <a:rPr lang="en-US" altLang="ko-KR" b="1"/>
              <a:t>(Send state callback)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선택적</a:t>
            </a:r>
            <a:r>
              <a:rPr lang="en-US" altLang="ko-KR"/>
              <a:t>)</a:t>
            </a:r>
          </a:p>
          <a:p>
            <a:pPr lvl="1">
              <a:lnSpc>
                <a:spcPts val="3000"/>
              </a:lnSpc>
            </a:pPr>
            <a:r>
              <a:rPr lang="en-US" altLang="ko-KR"/>
              <a:t>- </a:t>
            </a:r>
            <a:r>
              <a:rPr lang="ko-KR" altLang="en-US"/>
              <a:t>원격 </a:t>
            </a:r>
            <a:r>
              <a:rPr lang="en-US" altLang="ko-KR"/>
              <a:t>Bluetooth LE </a:t>
            </a:r>
            <a:r>
              <a:rPr lang="ko-KR" altLang="en-US"/>
              <a:t>장치가 </a:t>
            </a:r>
            <a:r>
              <a:rPr lang="en-US" altLang="ko-KR"/>
              <a:t>TX </a:t>
            </a:r>
            <a:r>
              <a:rPr lang="ko-KR" altLang="en-US"/>
              <a:t>특성 알림을 **구독</a:t>
            </a:r>
            <a:r>
              <a:rPr lang="en-US" altLang="ko-KR"/>
              <a:t>(subscribe)**</a:t>
            </a:r>
            <a:r>
              <a:rPr lang="ko-KR" altLang="en-US"/>
              <a:t>하거나 **구독 취소</a:t>
            </a:r>
            <a:r>
              <a:rPr lang="en-US" altLang="ko-KR"/>
              <a:t>(unsubscribe)**</a:t>
            </a:r>
            <a:r>
              <a:rPr lang="ko-KR" altLang="en-US"/>
              <a:t>할 때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호출될 수 있는 콜백 함수이다</a:t>
            </a:r>
            <a:r>
              <a:rPr lang="en-US" altLang="ko-KR"/>
              <a:t>.</a:t>
            </a:r>
          </a:p>
          <a:p>
            <a:pPr lvl="1">
              <a:lnSpc>
                <a:spcPts val="3000"/>
              </a:lnSpc>
            </a:pPr>
            <a:r>
              <a:rPr lang="en-US" altLang="ko-KR"/>
              <a:t>- </a:t>
            </a:r>
            <a:r>
              <a:rPr lang="ko-KR" altLang="en-US"/>
              <a:t>이 콜백 함수는 구독 상태 변경 시 추가 작업을 수행하도록 허용한다</a:t>
            </a:r>
            <a:r>
              <a:rPr lang="en-US" altLang="ko-KR"/>
              <a:t>.</a:t>
            </a:r>
          </a:p>
          <a:p>
            <a:pPr lvl="1">
              <a:lnSpc>
                <a:spcPts val="3000"/>
              </a:lnSpc>
            </a:pPr>
            <a:r>
              <a:rPr lang="en-US" altLang="ko-KR"/>
              <a:t>- </a:t>
            </a:r>
            <a:r>
              <a:rPr lang="ko-KR" altLang="en-US"/>
              <a:t>이 연습에서는 사용하지 않는다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398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Connection parameters .</a:t>
            </a:r>
            <a:r>
              <a:rPr lang="en-US" altLang="ko-KR" b="1">
                <a:solidFill>
                  <a:srgbClr val="0000FF"/>
                </a:solidFill>
              </a:rPr>
              <a:t> Peripheral latency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645" y="790445"/>
            <a:ext cx="11513574" cy="3627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주변 기기</a:t>
            </a:r>
            <a:r>
              <a:rPr lang="en-US" altLang="ko-KR"/>
              <a:t>(peripheral) </a:t>
            </a:r>
            <a:r>
              <a:rPr lang="ko-KR" altLang="en-US"/>
              <a:t>지연</a:t>
            </a:r>
            <a:r>
              <a:rPr lang="en-US" altLang="ko-KR"/>
              <a:t>(latency)</a:t>
            </a:r>
            <a:r>
              <a:rPr lang="ko-KR" altLang="en-US"/>
              <a:t>은 주변 기기가 보낼 데이터가 없을 경우 </a:t>
            </a:r>
            <a:br>
              <a:rPr lang="en-US" altLang="ko-KR"/>
            </a:br>
            <a:r>
              <a:rPr lang="ko-KR" altLang="en-US"/>
              <a:t>일정 횟수의 연결 이벤트에서 깨어나는 것을 건너뛸 수 있도록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일반적으로 연결 간격</a:t>
            </a:r>
            <a:r>
              <a:rPr lang="en-US" altLang="ko-KR"/>
              <a:t>(connection interval)</a:t>
            </a:r>
            <a:r>
              <a:rPr lang="ko-KR" altLang="en-US"/>
              <a:t>은 전력 소모와 통신의 낮은 지연</a:t>
            </a:r>
            <a:r>
              <a:rPr lang="en-US" altLang="ko-KR"/>
              <a:t>(latency) </a:t>
            </a:r>
            <a:r>
              <a:rPr lang="ko-KR" altLang="en-US"/>
              <a:t>또는 </a:t>
            </a:r>
            <a:br>
              <a:rPr lang="en-US" altLang="ko-KR"/>
            </a:br>
            <a:r>
              <a:rPr lang="ko-KR" altLang="en-US"/>
              <a:t>딜레이 간의 엄격한 균형을 이루는 요소이다다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지연 시간을 줄이면서도 낮은 전력 소모를 유지하고 싶다면 주변 기기 지연을 사용할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이는 특히 컴퓨터 마우스나 키보드와 같은 </a:t>
            </a:r>
            <a:r>
              <a:rPr lang="en-US" altLang="ko-KR"/>
              <a:t>HID(Human Interface Devices) </a:t>
            </a:r>
            <a:r>
              <a:rPr lang="ko-KR" altLang="en-US"/>
              <a:t>애플리케이션에서 유용하다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이러한 애플리케이션은 일반적으로 보낼 데이터가 없지만</a:t>
            </a:r>
            <a:r>
              <a:rPr lang="en-US" altLang="ko-KR"/>
              <a:t>, </a:t>
            </a:r>
            <a:r>
              <a:rPr lang="ko-KR" altLang="en-US"/>
              <a:t>데이터를 보낼 때는 매우 낮은 지연이 필요하다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주변 기기 지연 옵션을 사용하면 여러 연결 간격 동안 대기 상태를 유지함으로써 전력 소모를 줄이면서도 낮은 지연을 유지할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5018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40276D-CFE7-44F7-B363-BEECFC01C3AD}"/>
              </a:ext>
            </a:extLst>
          </p:cNvPr>
          <p:cNvSpPr/>
          <p:nvPr/>
        </p:nvSpPr>
        <p:spPr>
          <a:xfrm>
            <a:off x="378371" y="751344"/>
            <a:ext cx="11666483" cy="4416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  <a:buFont typeface="+mj-lt"/>
              <a:buAutoNum type="arabicPeriod" startAt="5"/>
            </a:pPr>
            <a:r>
              <a:rPr lang="ko-KR" altLang="en-US" b="1"/>
              <a:t> 알림 전송을 담당하는 함수 검토</a:t>
            </a:r>
            <a:endParaRPr lang="ko-KR" altLang="en-US"/>
          </a:p>
          <a:p>
            <a:pPr marL="285750" indent="-112713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  마지막으로</a:t>
            </a:r>
            <a:r>
              <a:rPr lang="en-US" altLang="ko-KR"/>
              <a:t>, </a:t>
            </a:r>
            <a:r>
              <a:rPr lang="en-US" altLang="ko-KR" b="1"/>
              <a:t>nus.c</a:t>
            </a:r>
            <a:r>
              <a:rPr lang="ko-KR" altLang="en-US"/>
              <a:t>에서 </a:t>
            </a:r>
            <a:r>
              <a:rPr lang="en-US" altLang="ko-KR"/>
              <a:t>Bluetooth LE </a:t>
            </a:r>
            <a:r>
              <a:rPr lang="ko-KR" altLang="en-US"/>
              <a:t>연결을 통해 알림</a:t>
            </a:r>
            <a:r>
              <a:rPr lang="en-US" altLang="ko-KR"/>
              <a:t>(notification)</a:t>
            </a:r>
            <a:r>
              <a:rPr lang="ko-KR" altLang="en-US"/>
              <a:t>을 전송하는 역할을 하는 함수 **</a:t>
            </a:r>
            <a:r>
              <a:rPr lang="en-US" altLang="ko-KR"/>
              <a:t>bt_nus_send()**</a:t>
            </a:r>
            <a:r>
              <a:rPr lang="ko-KR" altLang="en-US"/>
              <a:t>를 살펴보자</a:t>
            </a:r>
            <a:r>
              <a:rPr lang="en-US" altLang="ko-KR"/>
              <a:t>.</a:t>
            </a:r>
          </a:p>
          <a:p>
            <a:pPr marL="285750" indent="-112713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</a:t>
            </a:r>
            <a:r>
              <a:rPr lang="ko-KR" altLang="en-US"/>
              <a:t>이 함수는 애플리케이션 코드</a:t>
            </a:r>
            <a:r>
              <a:rPr lang="en-US" altLang="ko-KR"/>
              <a:t>(</a:t>
            </a:r>
            <a:r>
              <a:rPr lang="en-US" altLang="ko-KR" b="1"/>
              <a:t>main.c</a:t>
            </a:r>
            <a:r>
              <a:rPr lang="en-US" altLang="ko-KR"/>
              <a:t>)</a:t>
            </a:r>
            <a:r>
              <a:rPr lang="ko-KR" altLang="en-US"/>
              <a:t>에서 호출되어 </a:t>
            </a:r>
            <a:r>
              <a:rPr lang="en-US" altLang="ko-KR"/>
              <a:t>UART</a:t>
            </a:r>
            <a:r>
              <a:rPr lang="ko-KR" altLang="en-US"/>
              <a:t>로부터 수신된 데이터를 </a:t>
            </a:r>
            <a:r>
              <a:rPr lang="en-US" altLang="ko-KR"/>
              <a:t>Bluetooth LE </a:t>
            </a:r>
            <a:r>
              <a:rPr lang="ko-KR" altLang="en-US"/>
              <a:t>연결을 통해  원격 장치로 전달한다</a:t>
            </a:r>
            <a:r>
              <a:rPr lang="en-US" altLang="ko-KR"/>
              <a:t>.</a:t>
            </a:r>
          </a:p>
          <a:p>
            <a:pPr marL="285750" indent="-112713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</a:t>
            </a:r>
            <a:r>
              <a:rPr lang="en-US" altLang="ko-KR" b="1"/>
              <a:t>LBS</a:t>
            </a:r>
            <a:r>
              <a:rPr lang="ko-KR" altLang="en-US"/>
              <a:t>에서 단일 </a:t>
            </a:r>
            <a:r>
              <a:rPr lang="en-US" altLang="ko-KR"/>
              <a:t>Bluetooth LE </a:t>
            </a:r>
            <a:r>
              <a:rPr lang="ko-KR" altLang="en-US"/>
              <a:t>연결만 지원했던 것과 달리</a:t>
            </a:r>
            <a:r>
              <a:rPr lang="en-US" altLang="ko-KR"/>
              <a:t>, </a:t>
            </a:r>
            <a:r>
              <a:rPr lang="en-US" altLang="ko-KR" b="1"/>
              <a:t>NUS</a:t>
            </a:r>
            <a:r>
              <a:rPr lang="ko-KR" altLang="en-US"/>
              <a:t>는 다중 연결을 지원합니다</a:t>
            </a:r>
            <a:r>
              <a:rPr lang="en-US" altLang="ko-KR"/>
              <a:t>. </a:t>
            </a:r>
            <a:r>
              <a:rPr lang="ko-KR" altLang="en-US"/>
              <a:t>따라서 알림 전송 구현 방식이 약간 다르다</a:t>
            </a:r>
            <a:r>
              <a:rPr lang="en-US" altLang="ko-KR"/>
              <a:t>.</a:t>
            </a:r>
          </a:p>
          <a:p>
            <a:pPr marL="285750" indent="-112713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</a:t>
            </a:r>
            <a:r>
              <a:rPr lang="ko-KR" altLang="en-US"/>
              <a:t>함수에서 </a:t>
            </a:r>
            <a:r>
              <a:rPr lang="en-US" altLang="ko-KR" b="1"/>
              <a:t>conn</a:t>
            </a:r>
            <a:r>
              <a:rPr lang="ko-KR" altLang="en-US"/>
              <a:t> 매개변수</a:t>
            </a:r>
            <a:r>
              <a:rPr lang="en-US" altLang="ko-KR"/>
              <a:t>(</a:t>
            </a:r>
            <a:r>
              <a:rPr lang="en-US" altLang="ko-KR" b="1"/>
              <a:t>struct bt_conn</a:t>
            </a:r>
            <a:r>
              <a:rPr lang="ko-KR" altLang="en-US"/>
              <a:t> 타입</a:t>
            </a:r>
            <a:r>
              <a:rPr lang="en-US" altLang="ko-KR"/>
              <a:t>)</a:t>
            </a:r>
            <a:r>
              <a:rPr lang="ko-KR" altLang="en-US"/>
              <a:t>를 확인한다</a:t>
            </a:r>
            <a:r>
              <a:rPr lang="en-US" altLang="ko-KR"/>
              <a:t>.</a:t>
            </a:r>
          </a:p>
          <a:p>
            <a:pPr marL="285750" indent="-112713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</a:t>
            </a:r>
            <a:r>
              <a:rPr lang="en-US" altLang="ko-KR" b="1"/>
              <a:t>conn</a:t>
            </a:r>
            <a:r>
              <a:rPr lang="ko-KR" altLang="en-US"/>
              <a:t>이 </a:t>
            </a:r>
            <a:r>
              <a:rPr lang="en-US" altLang="ko-KR" b="1"/>
              <a:t>NULL</a:t>
            </a:r>
            <a:r>
              <a:rPr lang="ko-KR" altLang="en-US"/>
              <a:t>인 경우</a:t>
            </a:r>
            <a:r>
              <a:rPr lang="en-US" altLang="ko-KR"/>
              <a:t>, </a:t>
            </a:r>
            <a:r>
              <a:rPr lang="ko-KR" altLang="en-US"/>
              <a:t>연결된 모든 장치로 알림을 전송한다</a:t>
            </a:r>
            <a:r>
              <a:rPr lang="en-US" altLang="ko-KR"/>
              <a:t>.</a:t>
            </a:r>
          </a:p>
          <a:p>
            <a:pPr marL="285750" indent="-112713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</a:t>
            </a:r>
            <a:r>
              <a:rPr lang="ko-KR" altLang="en-US"/>
              <a:t>특정 연결이 </a:t>
            </a:r>
            <a:r>
              <a:rPr lang="en-US" altLang="ko-KR" b="1"/>
              <a:t>bt_nus_send()</a:t>
            </a:r>
            <a:r>
              <a:rPr lang="ko-KR" altLang="en-US"/>
              <a:t> 함수에 전달된 경우</a:t>
            </a:r>
            <a:r>
              <a:rPr lang="en-US" altLang="ko-KR"/>
              <a:t>, </a:t>
            </a:r>
            <a:r>
              <a:rPr lang="ko-KR" altLang="en-US"/>
              <a:t>해당 연결에서 클라이언트가 알림을 활성화했는지 </a:t>
            </a:r>
            <a:br>
              <a:rPr lang="en-US" altLang="ko-KR"/>
            </a:br>
            <a:r>
              <a:rPr lang="en-US" altLang="ko-KR"/>
              <a:t> </a:t>
            </a:r>
            <a:r>
              <a:rPr lang="ko-KR" altLang="en-US"/>
              <a:t>수동으로 확인한 후</a:t>
            </a:r>
            <a:r>
              <a:rPr lang="en-US" altLang="ko-KR"/>
              <a:t>, </a:t>
            </a:r>
            <a:r>
              <a:rPr lang="ko-KR" altLang="en-US"/>
              <a:t>해당 클라이언트에만 알림을 전송한다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62818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C8A712-346F-4003-BC82-1B8F8AE4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3" y="776388"/>
            <a:ext cx="9726382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314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90CDBC-0FE1-4145-8132-9490135AF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137" y="1790182"/>
            <a:ext cx="65" cy="597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8DFC11-3D6C-45FB-B589-0D67116AAF9F}"/>
              </a:ext>
            </a:extLst>
          </p:cNvPr>
          <p:cNvSpPr/>
          <p:nvPr/>
        </p:nvSpPr>
        <p:spPr>
          <a:xfrm>
            <a:off x="225971" y="956520"/>
            <a:ext cx="11571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2400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11ED2B-F162-4A6E-8E8A-73B7BF71E85C}"/>
              </a:ext>
            </a:extLst>
          </p:cNvPr>
          <p:cNvSpPr/>
          <p:nvPr/>
        </p:nvSpPr>
        <p:spPr>
          <a:xfrm>
            <a:off x="310120" y="780615"/>
            <a:ext cx="11571759" cy="2281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  <a:buFont typeface="+mj-lt"/>
              <a:buAutoNum type="arabicPeriod" startAt="6"/>
            </a:pPr>
            <a:r>
              <a:rPr lang="ko-KR" altLang="en-US" b="1"/>
              <a:t> 두 개의 </a:t>
            </a:r>
            <a:r>
              <a:rPr lang="en-US" altLang="ko-KR" b="1"/>
              <a:t>FIFO </a:t>
            </a:r>
            <a:r>
              <a:rPr lang="ko-KR" altLang="en-US" b="1"/>
              <a:t>데이터 구조 선언</a:t>
            </a:r>
          </a:p>
          <a:p>
            <a:pPr>
              <a:lnSpc>
                <a:spcPts val="2900"/>
              </a:lnSpc>
            </a:pPr>
            <a:r>
              <a:rPr lang="ko-KR" altLang="en-US"/>
              <a:t>  다음 데이터를 보유할 두 개의 </a:t>
            </a:r>
            <a:r>
              <a:rPr lang="en-US" altLang="ko-KR"/>
              <a:t>FIFO </a:t>
            </a:r>
            <a:r>
              <a:rPr lang="ko-KR" altLang="en-US"/>
              <a:t>데이터 구조와 </a:t>
            </a:r>
            <a:r>
              <a:rPr lang="en-US" altLang="ko-KR"/>
              <a:t>FIFO </a:t>
            </a:r>
            <a:r>
              <a:rPr lang="ko-KR" altLang="en-US"/>
              <a:t>데이터 항목을 선언합니다</a:t>
            </a:r>
            <a:r>
              <a:rPr lang="en-US" altLang="ko-KR"/>
              <a:t>:</a:t>
            </a:r>
          </a:p>
          <a:p>
            <a:pPr marL="173038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UART </a:t>
            </a:r>
            <a:r>
              <a:rPr lang="ko-KR" altLang="en-US"/>
              <a:t>주변 장치에서 수신한 데이터</a:t>
            </a:r>
            <a:r>
              <a:rPr lang="en-US" altLang="ko-KR"/>
              <a:t>, Bluetooth LE </a:t>
            </a:r>
            <a:r>
              <a:rPr lang="ko-KR" altLang="en-US"/>
              <a:t>연결을 통해 전송하려는 데이터 </a:t>
            </a:r>
            <a:r>
              <a:rPr lang="en-US" altLang="ko-KR"/>
              <a:t>(fifo_uart_rx_data)</a:t>
            </a:r>
          </a:p>
          <a:p>
            <a:pPr marL="173038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Bluetooth LE </a:t>
            </a:r>
            <a:r>
              <a:rPr lang="ko-KR" altLang="en-US"/>
              <a:t>연결에서 수신한 데이터</a:t>
            </a:r>
            <a:r>
              <a:rPr lang="en-US" altLang="ko-KR"/>
              <a:t>, UART</a:t>
            </a:r>
            <a:r>
              <a:rPr lang="ko-KR" altLang="en-US"/>
              <a:t>를 통해 전송하려는 데이터 </a:t>
            </a:r>
            <a:r>
              <a:rPr lang="en-US" altLang="ko-KR"/>
              <a:t>(fifo_uart_tx_data)</a:t>
            </a:r>
          </a:p>
          <a:p>
            <a:pPr>
              <a:lnSpc>
                <a:spcPts val="2900"/>
              </a:lnSpc>
            </a:pPr>
            <a:r>
              <a:rPr lang="en-US" altLang="ko-KR" b="1"/>
              <a:t>6.1 FIFO </a:t>
            </a:r>
            <a:r>
              <a:rPr lang="ko-KR" altLang="en-US" b="1"/>
              <a:t>선언</a:t>
            </a:r>
          </a:p>
          <a:p>
            <a:pPr>
              <a:lnSpc>
                <a:spcPts val="2900"/>
              </a:lnSpc>
            </a:pPr>
            <a:r>
              <a:rPr lang="ko-KR" altLang="en-US"/>
              <a:t>  다음 코드를 </a:t>
            </a:r>
            <a:r>
              <a:rPr lang="en-US" altLang="ko-KR"/>
              <a:t>main.c</a:t>
            </a:r>
            <a:r>
              <a:rPr lang="ko-KR" altLang="en-US"/>
              <a:t>에 추가한다</a:t>
            </a:r>
            <a:r>
              <a:rPr lang="en-US" altLang="ko-KR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6AA3ED-EC15-4E6F-AF8C-29EFA6F54FB4}"/>
              </a:ext>
            </a:extLst>
          </p:cNvPr>
          <p:cNvSpPr/>
          <p:nvPr/>
        </p:nvSpPr>
        <p:spPr>
          <a:xfrm>
            <a:off x="635876" y="3190296"/>
            <a:ext cx="6096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6.1 - Declare the FIFOs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K_FIFO_DEFINE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fifo_uart_tx_data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K_FIFO_DEFINE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fifo_uart_rx_data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9464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7B7E79-4157-4C52-93FC-EF9A1A85B5CC}"/>
              </a:ext>
            </a:extLst>
          </p:cNvPr>
          <p:cNvSpPr/>
          <p:nvPr/>
        </p:nvSpPr>
        <p:spPr>
          <a:xfrm>
            <a:off x="304799" y="872578"/>
            <a:ext cx="10573407" cy="771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b="1"/>
              <a:t>6.2 FIFO</a:t>
            </a:r>
            <a:r>
              <a:rPr lang="ko-KR" altLang="en-US" b="1"/>
              <a:t>의 데이터 항목 구조체 선언</a:t>
            </a:r>
          </a:p>
          <a:p>
            <a:pPr>
              <a:lnSpc>
                <a:spcPts val="2800"/>
              </a:lnSpc>
            </a:pPr>
            <a:r>
              <a:rPr lang="ko-KR" altLang="en-US"/>
              <a:t>  다음 코드를 </a:t>
            </a:r>
            <a:r>
              <a:rPr lang="en-US" altLang="ko-KR"/>
              <a:t>main.c</a:t>
            </a:r>
            <a:r>
              <a:rPr lang="ko-KR" altLang="en-US"/>
              <a:t>에 추가한다</a:t>
            </a:r>
            <a:r>
              <a:rPr lang="en-US" altLang="ko-KR"/>
              <a:t>. (SDK </a:t>
            </a:r>
            <a:r>
              <a:rPr lang="ko-KR" altLang="en-US"/>
              <a:t>버전에 따라 코드가 다르므로  반드시 </a:t>
            </a:r>
            <a:r>
              <a:rPr lang="en-US" altLang="ko-KR"/>
              <a:t>SDK </a:t>
            </a:r>
            <a:r>
              <a:rPr lang="ko-KR" altLang="en-US"/>
              <a:t>버전 확인</a:t>
            </a:r>
            <a:r>
              <a:rPr lang="en-US" altLang="ko-KR"/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764FD-F63D-452B-8B9A-A0507EEDDBFA}"/>
              </a:ext>
            </a:extLst>
          </p:cNvPr>
          <p:cNvSpPr/>
          <p:nvPr/>
        </p:nvSpPr>
        <p:spPr>
          <a:xfrm>
            <a:off x="541283" y="1797598"/>
            <a:ext cx="959594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6.2 - Declare the struct of the data item of the FIFOs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uart_data_t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fifo_reserved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CONFIG_BT_NUS_UART_BUFFER_SIZE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BC01A-9CC9-404B-BAA6-7C08F7CB3B9F}"/>
              </a:ext>
            </a:extLst>
          </p:cNvPr>
          <p:cNvSpPr/>
          <p:nvPr/>
        </p:nvSpPr>
        <p:spPr>
          <a:xfrm>
            <a:off x="541283" y="3797903"/>
            <a:ext cx="10904483" cy="149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첫 번째 </a:t>
            </a:r>
            <a:r>
              <a:rPr lang="ko-KR" altLang="en-US">
                <a:latin typeface="Arial" panose="020B0604020202020204" pitchFamily="34" charset="0"/>
              </a:rPr>
              <a:t>문장은</a:t>
            </a:r>
            <a:r>
              <a:rPr lang="ko-KR" altLang="ko-KR">
                <a:latin typeface="Arial" panose="020B0604020202020204" pitchFamily="34" charset="0"/>
              </a:rPr>
              <a:t> FIFO 구현에서 요구하는 대로 FIFO에서 사용하기 위해 예약되어 있다.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ko-KR" altLang="ko-KR">
                <a:latin typeface="Arial" panose="020B0604020202020204" pitchFamily="34" charset="0"/>
              </a:rPr>
              <a:t>구조체의 두 번째 멤버는 실제 데이터를 저장할 배열로, 크기는 </a:t>
            </a:r>
            <a:r>
              <a:rPr lang="ko-KR" altLang="ko-KR">
                <a:latin typeface="Arial Unicode MS"/>
              </a:rPr>
              <a:t>CONFIG_BT_NUS_UART_BUFFER_SIZE</a:t>
            </a:r>
            <a:r>
              <a:rPr lang="ko-KR" altLang="ko-KR"/>
              <a:t>로 설정된 바이트 배열</a:t>
            </a:r>
            <a:r>
              <a:rPr lang="ko-KR" altLang="en-US"/>
              <a:t>이</a:t>
            </a:r>
            <a:r>
              <a:rPr lang="ko-KR" altLang="ko-KR"/>
              <a:t>다. </a:t>
            </a:r>
            <a:br>
              <a:rPr lang="en-US" altLang="ko-KR"/>
            </a:br>
            <a:r>
              <a:rPr lang="ko-KR" altLang="ko-KR"/>
              <a:t>이 크기는 사용자가 설정할 수 있다. 기본 크기는 40바이트</a:t>
            </a:r>
            <a:r>
              <a:rPr lang="ko-KR" altLang="en-US"/>
              <a:t>이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62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B7D9B9-8CCA-45D8-9B4A-ED3724C8FFC5}"/>
              </a:ext>
            </a:extLst>
          </p:cNvPr>
          <p:cNvSpPr/>
          <p:nvPr/>
        </p:nvSpPr>
        <p:spPr>
          <a:xfrm>
            <a:off x="138546" y="593889"/>
            <a:ext cx="11689278" cy="1910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lang="ko-KR" altLang="ko-KR" b="1">
                <a:latin typeface="Arial" panose="020B0604020202020204" pitchFamily="34" charset="0"/>
              </a:rPr>
              <a:t>UART 주변 장치 초기화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+mn-ea"/>
              </a:rPr>
              <a:t>  </a:t>
            </a:r>
            <a:r>
              <a:rPr lang="ko-KR" altLang="ko-KR" sz="1600">
                <a:latin typeface="+mn-ea"/>
              </a:rPr>
              <a:t>UART 주변 장치 드라이버를 설정하고, 비동기 API를 사용하며, 애플리케이션 콜백 함수를 할당하는 과정은 </a:t>
            </a:r>
            <a:br>
              <a:rPr lang="en-US" altLang="ko-KR" sz="1600">
                <a:latin typeface="+mn-ea"/>
              </a:rPr>
            </a:br>
            <a:r>
              <a:rPr lang="ko-KR" altLang="ko-KR" sz="1600">
                <a:latin typeface="+mn-ea"/>
              </a:rPr>
              <a:t>nRF Connect SDK 기초 과정 - Lesson 5에서 자세히 다뤄</a:t>
            </a:r>
            <a:r>
              <a:rPr lang="ko-KR" altLang="en-US" sz="1600">
                <a:latin typeface="+mn-ea"/>
              </a:rPr>
              <a:t>진</a:t>
            </a:r>
            <a:r>
              <a:rPr lang="ko-KR" altLang="ko-KR" sz="1600">
                <a:latin typeface="+mn-ea"/>
              </a:rPr>
              <a:t>다. 필요한 경우 정보를 새로 고침하려면 nRF Connect SDK 기초 과정의 해당 Lesson을 다시 방문하셔도 좋다.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+mn-ea"/>
              </a:rPr>
              <a:t>다음과 같이 main()에서 uart_init()을 호출</a:t>
            </a:r>
            <a:r>
              <a:rPr lang="ko-KR" altLang="en-US" sz="1600">
                <a:latin typeface="+mn-ea"/>
              </a:rPr>
              <a:t>한</a:t>
            </a:r>
            <a:r>
              <a:rPr lang="ko-KR" altLang="ko-KR" sz="1600">
                <a:latin typeface="+mn-ea"/>
              </a:rPr>
              <a:t>다.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F6C0D6-A753-45AD-85E3-9C4EA3C371DA}"/>
              </a:ext>
            </a:extLst>
          </p:cNvPr>
          <p:cNvSpPr/>
          <p:nvPr/>
        </p:nvSpPr>
        <p:spPr>
          <a:xfrm>
            <a:off x="506681" y="2690336"/>
            <a:ext cx="6096000" cy="147732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7 - Initialize the UART Peripheral  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uart_init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8748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B48F7-B510-4A71-AEC7-F0D68ED978EF}"/>
              </a:ext>
            </a:extLst>
          </p:cNvPr>
          <p:cNvSpPr txBox="1"/>
          <p:nvPr/>
        </p:nvSpPr>
        <p:spPr>
          <a:xfrm>
            <a:off x="1745673" y="358634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2375FF-9873-4DA5-8121-3ECAA0C7D0A0}"/>
              </a:ext>
            </a:extLst>
          </p:cNvPr>
          <p:cNvSpPr/>
          <p:nvPr/>
        </p:nvSpPr>
        <p:spPr>
          <a:xfrm>
            <a:off x="281049" y="736393"/>
            <a:ext cx="11344893" cy="153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8"/>
            </a:pPr>
            <a:r>
              <a:rPr lang="ko-KR" altLang="ko-KR" b="1">
                <a:latin typeface="+mn-ea"/>
              </a:rPr>
              <a:t>Bluetooth LE 연결에서 수신한 데이터를 UART 주변 장치로 전달</a:t>
            </a:r>
          </a:p>
          <a:p>
            <a:pPr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+mn-ea"/>
              </a:rPr>
              <a:t>8.1 bt_nus_cb 타입의 변수를 생성하고 초기화</a:t>
            </a:r>
            <a:r>
              <a:rPr lang="ko-KR" altLang="en-US">
                <a:latin typeface="+mn-ea"/>
              </a:rPr>
              <a:t>한</a:t>
            </a:r>
            <a:r>
              <a:rPr lang="ko-KR" altLang="ko-KR">
                <a:latin typeface="+mn-ea"/>
              </a:rPr>
              <a:t>다.</a:t>
            </a:r>
          </a:p>
          <a:p>
            <a:pPr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+mn-ea"/>
              </a:rPr>
              <a:t> </a:t>
            </a:r>
            <a:r>
              <a:rPr lang="ko-KR" altLang="ko-KR" sz="1600">
                <a:latin typeface="+mn-ea"/>
              </a:rPr>
              <a:t>이 변수는 NUS 서비스의 애플리케이션 콜백 함수를 저장</a:t>
            </a:r>
            <a:r>
              <a:rPr lang="ko-KR" altLang="en-US" sz="1600">
                <a:latin typeface="+mn-ea"/>
              </a:rPr>
              <a:t>한</a:t>
            </a:r>
            <a:r>
              <a:rPr lang="ko-KR" altLang="ko-KR" sz="1600">
                <a:latin typeface="+mn-ea"/>
              </a:rPr>
              <a:t>다.</a:t>
            </a:r>
          </a:p>
          <a:p>
            <a:pPr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+mn-ea"/>
              </a:rPr>
              <a:t> </a:t>
            </a:r>
            <a:r>
              <a:rPr lang="ko-KR" altLang="ko-KR" sz="1600">
                <a:latin typeface="+mn-ea"/>
              </a:rPr>
              <a:t>다음 코드를 main.c에 추가</a:t>
            </a:r>
            <a:r>
              <a:rPr lang="ko-KR" altLang="en-US" sz="1600">
                <a:latin typeface="+mn-ea"/>
              </a:rPr>
              <a:t>한</a:t>
            </a:r>
            <a:r>
              <a:rPr lang="ko-KR" altLang="ko-KR" sz="1600">
                <a:latin typeface="+mn-ea"/>
              </a:rPr>
              <a:t>다.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E3A4ED-03D9-49B1-9D5B-937F0ADE7D4A}"/>
              </a:ext>
            </a:extLst>
          </p:cNvPr>
          <p:cNvSpPr/>
          <p:nvPr/>
        </p:nvSpPr>
        <p:spPr>
          <a:xfrm>
            <a:off x="696685" y="2410535"/>
            <a:ext cx="944484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8.1 - Create a variable of type bt_nus_cb and initialize it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bt_nus_cb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nus_cb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received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bt_receive_cb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FD98A9E-0D85-4335-8F16-89C7A05F7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62" y="3850540"/>
            <a:ext cx="58512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우리는 수신된 데이터 콜백을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bt_receive_cb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로 설정할 것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이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다. </a:t>
            </a:r>
            <a:b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47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11522C-B142-4CB7-8D63-596308690B54}"/>
              </a:ext>
            </a:extLst>
          </p:cNvPr>
          <p:cNvSpPr/>
          <p:nvPr/>
        </p:nvSpPr>
        <p:spPr>
          <a:xfrm>
            <a:off x="221673" y="749457"/>
            <a:ext cx="11380520" cy="795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8.2 </a:t>
            </a:r>
            <a:r>
              <a:rPr lang="ko-KR" altLang="ko-KR">
                <a:latin typeface="Arial Unicode MS"/>
              </a:rPr>
              <a:t>nus_cb</a:t>
            </a:r>
            <a:r>
              <a:rPr lang="ko-KR" altLang="ko-KR"/>
              <a:t>에 저장된 애플리케이션 콜백 함수를 </a:t>
            </a:r>
            <a:r>
              <a:rPr lang="ko-KR" altLang="ko-KR">
                <a:latin typeface="Arial Unicode MS"/>
              </a:rPr>
              <a:t>bt_nus_init()</a:t>
            </a:r>
            <a:r>
              <a:rPr lang="ko-KR" altLang="ko-KR"/>
              <a:t>을 호출하여 NUS 서비스에 전달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다음 코드를 </a:t>
            </a:r>
            <a:r>
              <a:rPr lang="ko-KR" altLang="ko-KR">
                <a:latin typeface="Arial Unicode MS"/>
              </a:rPr>
              <a:t>main()</a:t>
            </a:r>
            <a:r>
              <a:rPr lang="ko-KR" altLang="ko-KR"/>
              <a:t>에 추가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301763-FD80-44D4-A2EA-EEB5A350A816}"/>
              </a:ext>
            </a:extLst>
          </p:cNvPr>
          <p:cNvSpPr/>
          <p:nvPr/>
        </p:nvSpPr>
        <p:spPr>
          <a:xfrm>
            <a:off x="482929" y="1700307"/>
            <a:ext cx="1048987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8.2 - Pass your application callback function to the NUS service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bt_nus_init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nus_cb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"Failed to initialize UART service (err: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867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35AA12-5A42-4F11-960D-9C7D33289EE3}"/>
              </a:ext>
            </a:extLst>
          </p:cNvPr>
          <p:cNvSpPr/>
          <p:nvPr/>
        </p:nvSpPr>
        <p:spPr>
          <a:xfrm>
            <a:off x="106878" y="593889"/>
            <a:ext cx="11673444" cy="1562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+mn-ea"/>
              </a:rPr>
              <a:t>8.3 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ko-KR" sz="1600">
                <a:latin typeface="+mn-ea"/>
              </a:rPr>
              <a:t>bt_receive_cb() 함수는 데이터가 RX 특성에 대한 쓰기 요청으로 수신되었을 때 NUS에 의해 호출</a:t>
            </a:r>
            <a:r>
              <a:rPr lang="ko-KR" altLang="en-US" sz="1600">
                <a:latin typeface="+mn-ea"/>
              </a:rPr>
              <a:t>된</a:t>
            </a:r>
            <a:r>
              <a:rPr lang="ko-KR" altLang="ko-KR" sz="1600">
                <a:latin typeface="+mn-ea"/>
              </a:rPr>
              <a:t>다. 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   </a:t>
            </a:r>
            <a:r>
              <a:rPr lang="ko-KR" altLang="ko-KR" sz="1600">
                <a:latin typeface="+mn-ea"/>
              </a:rPr>
              <a:t>Bluetooth LE 연결을 통해 수신된 데이터는 data 포인터와 len 길이를 통해 사용할 수 있다. 우리는 uart_tx를 호출하여 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   </a:t>
            </a:r>
            <a:r>
              <a:rPr lang="ko-KR" altLang="ko-KR" sz="1600">
                <a:latin typeface="+mn-ea"/>
              </a:rPr>
              <a:t>Bluetooth LE를 통해 수신된 데이터를 UART 주변 장치로 전달할 것</a:t>
            </a:r>
            <a:r>
              <a:rPr lang="ko-KR" altLang="en-US" sz="1600">
                <a:latin typeface="+mn-ea"/>
              </a:rPr>
              <a:t>이</a:t>
            </a:r>
            <a:r>
              <a:rPr lang="ko-KR" altLang="ko-KR" sz="1600">
                <a:latin typeface="+mn-ea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+mn-ea"/>
              </a:rPr>
              <a:t>     </a:t>
            </a:r>
            <a:r>
              <a:rPr lang="ko-KR" altLang="ko-KR" sz="1600">
                <a:latin typeface="+mn-ea"/>
              </a:rPr>
              <a:t>다음 코드를 bt_receive_cb() 함수 안에 추가</a:t>
            </a:r>
            <a:r>
              <a:rPr lang="ko-KR" altLang="en-US" sz="1600">
                <a:latin typeface="+mn-ea"/>
              </a:rPr>
              <a:t>하자</a:t>
            </a:r>
            <a:r>
              <a:rPr lang="ko-KR" altLang="ko-KR" sz="1600">
                <a:latin typeface="+mn-ea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48F83D-954D-40B4-B202-7B022EBF1640}"/>
              </a:ext>
            </a:extLst>
          </p:cNvPr>
          <p:cNvSpPr/>
          <p:nvPr/>
        </p:nvSpPr>
        <p:spPr>
          <a:xfrm>
            <a:off x="601682" y="2258959"/>
            <a:ext cx="1086988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8.3 - Forward the data received over Bluetooth LE to the UART peripheral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uart_tx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uart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SYS_FOREVER_MS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k_fifo_put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fifo_uart_tx_data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FDC405-0306-4222-A189-A886B18E635B}"/>
              </a:ext>
            </a:extLst>
          </p:cNvPr>
          <p:cNvSpPr/>
          <p:nvPr/>
        </p:nvSpPr>
        <p:spPr>
          <a:xfrm>
            <a:off x="601681" y="4028658"/>
            <a:ext cx="10869881" cy="77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이미 진행 중인 전송이 있거나 오류가 발생한 경우, 데이터를 </a:t>
            </a:r>
            <a:r>
              <a:rPr lang="ko-KR" altLang="ko-KR" sz="1600">
                <a:latin typeface="Arial Unicode MS"/>
              </a:rPr>
              <a:t>fifo_uart_tx_data</a:t>
            </a:r>
            <a:r>
              <a:rPr lang="ko-KR" altLang="ko-KR" sz="1600"/>
              <a:t>에 넣고 </a:t>
            </a:r>
            <a:r>
              <a:rPr lang="ko-KR" altLang="ko-KR" sz="1600">
                <a:latin typeface="Arial Unicode MS"/>
              </a:rPr>
              <a:t>uart_cb</a:t>
            </a:r>
            <a:r>
              <a:rPr lang="ko-KR" altLang="ko-KR" sz="1600"/>
              <a:t> UART 콜백 함수 내에서 다시 전송을 시도할 것</a:t>
            </a:r>
            <a:r>
              <a:rPr lang="ko-KR" altLang="en-US" sz="1600"/>
              <a:t>이</a:t>
            </a:r>
            <a:r>
              <a:rPr lang="ko-KR" altLang="ko-KR" sz="1600"/>
              <a:t>다. </a:t>
            </a:r>
            <a:endParaRPr lang="ko-KR" altLang="ko-KR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278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F5BEFE-E3B6-4951-B6D6-74132BE32963}"/>
              </a:ext>
            </a:extLst>
          </p:cNvPr>
          <p:cNvSpPr/>
          <p:nvPr/>
        </p:nvSpPr>
        <p:spPr>
          <a:xfrm>
            <a:off x="186047" y="750148"/>
            <a:ext cx="11819906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9"/>
            </a:pPr>
            <a:r>
              <a:rPr lang="en-US" altLang="ko-KR" sz="1600" b="1">
                <a:latin typeface="+mn-ea"/>
              </a:rPr>
              <a:t> </a:t>
            </a:r>
            <a:r>
              <a:rPr lang="ko-KR" altLang="ko-KR" sz="1600" b="1">
                <a:latin typeface="+mn-ea"/>
              </a:rPr>
              <a:t>UART 주변 장치에서 데이터를 수신하여 Bluetooth LE 연결로 전송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+mn-ea"/>
              </a:rPr>
              <a:t>9.1 UART 주변 장치에서 수신한 데이터를 fifo_uart_rx_data FIFO에 넣</a:t>
            </a:r>
            <a:r>
              <a:rPr lang="ko-KR" altLang="en-US" sz="1600">
                <a:latin typeface="+mn-ea"/>
              </a:rPr>
              <a:t>는</a:t>
            </a:r>
            <a:r>
              <a:rPr lang="ko-KR" altLang="ko-KR" sz="1600">
                <a:latin typeface="+mn-ea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+mn-ea"/>
              </a:rPr>
              <a:t>    </a:t>
            </a:r>
            <a:r>
              <a:rPr lang="ko-KR" altLang="ko-KR" sz="1600">
                <a:latin typeface="+mn-ea"/>
              </a:rPr>
              <a:t>UART 주변 장치의 uart_cb 콜백 함수에서 UART_RX_BUF_RELEASED 이벤트가 발생하면, k_fifo_put()을 호출하여 UART에서 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  </a:t>
            </a:r>
            <a:r>
              <a:rPr lang="ko-KR" altLang="ko-KR" sz="1600">
                <a:latin typeface="+mn-ea"/>
              </a:rPr>
              <a:t>수신한 데이터를 FIFO에 넣</a:t>
            </a:r>
            <a:r>
              <a:rPr lang="ko-KR" altLang="en-US" sz="1600">
                <a:latin typeface="+mn-ea"/>
              </a:rPr>
              <a:t>는</a:t>
            </a:r>
            <a:r>
              <a:rPr lang="ko-KR" altLang="ko-KR" sz="1600">
                <a:latin typeface="+mn-ea"/>
              </a:rPr>
              <a:t>다. UART_RX_BUF_RELEASED 이벤트는 UART 드라이버에서 더 이상 버퍼를 사용하지 않을 때 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  </a:t>
            </a:r>
            <a:r>
              <a:rPr lang="ko-KR" altLang="ko-KR" sz="1600">
                <a:latin typeface="+mn-ea"/>
              </a:rPr>
              <a:t>트리거</a:t>
            </a:r>
            <a:r>
              <a:rPr lang="ko-KR" altLang="en-US" sz="1600">
                <a:latin typeface="+mn-ea"/>
              </a:rPr>
              <a:t>된</a:t>
            </a:r>
            <a:r>
              <a:rPr lang="ko-KR" altLang="ko-KR" sz="1600">
                <a:latin typeface="+mn-ea"/>
              </a:rPr>
              <a:t>다.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ko-KR" sz="1600">
                <a:latin typeface="+mn-ea"/>
              </a:rPr>
              <a:t>다음 코드를 UART 콜백 함수의 UART_RX_BUF_RELEASED 이벤트 안에 추가</a:t>
            </a:r>
            <a:r>
              <a:rPr lang="ko-KR" altLang="en-US" sz="1600">
                <a:latin typeface="+mn-ea"/>
              </a:rPr>
              <a:t>한</a:t>
            </a:r>
            <a:r>
              <a:rPr lang="ko-KR" altLang="ko-KR" sz="1600">
                <a:latin typeface="+mn-ea"/>
              </a:rPr>
              <a:t>다.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C0D525-8A0C-4D21-9F63-6F5AF424C6C3}"/>
              </a:ext>
            </a:extLst>
          </p:cNvPr>
          <p:cNvSpPr/>
          <p:nvPr/>
        </p:nvSpPr>
        <p:spPr>
          <a:xfrm>
            <a:off x="522514" y="2828836"/>
            <a:ext cx="1094905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9.1 -  Push the data received from the UART peripheral into the fifo_uart_rx_data FIFO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k_fifo_put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fifo_uart_rx_data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827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E409B3-5AF0-4DB0-AE5E-6FB53AF65517}"/>
              </a:ext>
            </a:extLst>
          </p:cNvPr>
          <p:cNvSpPr/>
          <p:nvPr/>
        </p:nvSpPr>
        <p:spPr>
          <a:xfrm>
            <a:off x="162297" y="704118"/>
            <a:ext cx="11784280" cy="1154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9.2 Bluetooth LE를 통해 데이터를 전송하기 위한 전용 스레드를 생성</a:t>
            </a:r>
            <a:r>
              <a:rPr lang="ko-KR" altLang="en-US" sz="1600" b="1">
                <a:latin typeface="Arial" panose="020B0604020202020204" pitchFamily="34" charset="0"/>
              </a:rPr>
              <a:t>한</a:t>
            </a:r>
            <a:r>
              <a:rPr lang="ko-KR" altLang="ko-KR" sz="1600" b="1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</a:t>
            </a:r>
            <a:r>
              <a:rPr lang="ko-KR" altLang="ko-KR" sz="1600">
                <a:latin typeface="Arial" panose="020B0604020202020204" pitchFamily="34" charset="0"/>
              </a:rPr>
              <a:t>우리는 스레드를 생성하고, 이 스레드를 </a:t>
            </a:r>
            <a:r>
              <a:rPr lang="ko-KR" altLang="ko-KR" sz="1600">
                <a:latin typeface="Arial Unicode MS"/>
              </a:rPr>
              <a:t>ble_write_thread()</a:t>
            </a:r>
            <a:r>
              <a:rPr lang="ko-KR" altLang="ko-KR" sz="1600"/>
              <a:t> 함수와 연결할 것</a:t>
            </a:r>
            <a:r>
              <a:rPr lang="ko-KR" altLang="en-US" sz="1600"/>
              <a:t>이</a:t>
            </a:r>
            <a:r>
              <a:rPr lang="ko-KR" altLang="ko-KR" sz="1600"/>
              <a:t>다. 이 함수는 다음 단계에서 개발할 예정</a:t>
            </a:r>
            <a:r>
              <a:rPr lang="ko-KR" altLang="en-US" sz="1600"/>
              <a:t>이</a:t>
            </a:r>
            <a:r>
              <a:rPr lang="ko-KR" altLang="ko-KR" sz="1600"/>
              <a:t>다. 스레드는 기본적으로 </a:t>
            </a:r>
            <a:r>
              <a:rPr lang="ko-KR" altLang="ko-KR" sz="1600">
                <a:latin typeface="Arial Unicode MS"/>
              </a:rPr>
              <a:t>STACKSIZE</a:t>
            </a:r>
            <a:r>
              <a:rPr lang="ko-KR" altLang="ko-KR" sz="1600"/>
              <a:t> (1024)와 </a:t>
            </a:r>
            <a:r>
              <a:rPr lang="ko-KR" altLang="ko-KR" sz="1600">
                <a:latin typeface="Arial Unicode MS"/>
              </a:rPr>
              <a:t>PRIORITY</a:t>
            </a:r>
            <a:r>
              <a:rPr lang="ko-KR" altLang="ko-KR" sz="1600"/>
              <a:t> (7)를 할당받</a:t>
            </a:r>
            <a:r>
              <a:rPr lang="ko-KR" altLang="en-US" sz="1600"/>
              <a:t>는</a:t>
            </a:r>
            <a:r>
              <a:rPr lang="ko-KR" altLang="ko-KR" sz="1600"/>
              <a:t>다.</a:t>
            </a:r>
            <a:r>
              <a:rPr lang="en-US" altLang="ko-KR" sz="1600"/>
              <a:t>   </a:t>
            </a:r>
            <a:r>
              <a:rPr lang="ko-KR" altLang="ko-KR" sz="1600">
                <a:latin typeface="Arial" panose="020B0604020202020204" pitchFamily="34" charset="0"/>
              </a:rPr>
              <a:t>다음 코드를 </a:t>
            </a:r>
            <a:r>
              <a:rPr lang="ko-KR" altLang="ko-KR" sz="1600">
                <a:latin typeface="Arial Unicode MS"/>
              </a:rPr>
              <a:t>main.c</a:t>
            </a:r>
            <a:r>
              <a:rPr lang="ko-KR" altLang="ko-KR" sz="1600"/>
              <a:t>에 추가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7CF248-B913-4A3F-BF92-4B1AB2396E83}"/>
              </a:ext>
            </a:extLst>
          </p:cNvPr>
          <p:cNvSpPr/>
          <p:nvPr/>
        </p:nvSpPr>
        <p:spPr>
          <a:xfrm>
            <a:off x="380011" y="2132196"/>
            <a:ext cx="1098467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9.2 - Create a dedicated thread for sending the data over Bluetooth LE.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K_THREAD_DEFINE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ble_write_thread_id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STACKSIZE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ble_write_thread,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PRIORITY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0A5BAE-ADEB-4F66-AF44-55C5A5991CCB}"/>
              </a:ext>
            </a:extLst>
          </p:cNvPr>
          <p:cNvSpPr/>
          <p:nvPr/>
        </p:nvSpPr>
        <p:spPr>
          <a:xfrm>
            <a:off x="380011" y="3329314"/>
            <a:ext cx="84235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/>
              <a:t>스레드는 스케줄러에 의해 자동으로 실행되도록 예약된다는 점에 유의하자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32426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rgbClr val="0000FF"/>
                </a:solidFill>
              </a:rPr>
              <a:t>PHY Radio mode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645" y="790445"/>
            <a:ext cx="11513574" cy="392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일반 </a:t>
            </a:r>
            <a:r>
              <a:rPr lang="en-US" altLang="ko-KR"/>
              <a:t>Bluetooth LE(1M PHY)</a:t>
            </a:r>
            <a:r>
              <a:rPr lang="ko-KR" altLang="en-US"/>
              <a:t>는 </a:t>
            </a:r>
            <a:r>
              <a:rPr lang="en-US" altLang="ko-KR"/>
              <a:t>1Mbps</a:t>
            </a:r>
            <a:r>
              <a:rPr lang="ko-KR" altLang="en-US"/>
              <a:t>의 속도로 데이터를 전송한다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하지만 </a:t>
            </a:r>
            <a:r>
              <a:rPr lang="en-US" altLang="ko-KR"/>
              <a:t>Bluetooth 5.0</a:t>
            </a:r>
            <a:r>
              <a:rPr lang="ko-KR" altLang="en-US"/>
              <a:t>에서는 고속</a:t>
            </a:r>
            <a:r>
              <a:rPr lang="en-US" altLang="ko-KR"/>
              <a:t>(2M PHY)</a:t>
            </a:r>
            <a:r>
              <a:rPr lang="ko-KR" altLang="en-US"/>
              <a:t>과 장거리</a:t>
            </a:r>
            <a:r>
              <a:rPr lang="en-US" altLang="ko-KR"/>
              <a:t>(Coded PHY) </a:t>
            </a:r>
            <a:r>
              <a:rPr lang="ko-KR" altLang="en-US"/>
              <a:t>라디오 모드가 도입되었다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이를 통해 두 가지 추가 옵션이 제공된다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첫 번째로</a:t>
            </a:r>
            <a:r>
              <a:rPr lang="en-US" altLang="ko-KR"/>
              <a:t>, </a:t>
            </a:r>
            <a:r>
              <a:rPr lang="ko-KR" altLang="en-US"/>
              <a:t>변조 방식을 증가시켜 </a:t>
            </a:r>
            <a:r>
              <a:rPr lang="en-US" altLang="ko-KR"/>
              <a:t>2Mbps </a:t>
            </a:r>
            <a:r>
              <a:rPr lang="ko-KR" altLang="en-US"/>
              <a:t>속도를 사용하면 더 높은 전송 속도를 얻을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이를 통해 데이터를 더 빠르게 전송하고 빠르게 절전 모드로 돌아가 전력을 더 절약하거나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추가된 시간을 활용해 더 많은 데이터를 전송할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이를 통해 </a:t>
            </a:r>
            <a:r>
              <a:rPr lang="en-US" altLang="ko-KR"/>
              <a:t>Bluetooth LE </a:t>
            </a:r>
            <a:r>
              <a:rPr lang="ko-KR" altLang="en-US"/>
              <a:t>연결의 처리량이 사실상 두 배로 늘어난다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하지만 이 경우 전송 거리가 약간 짧아지는 단점이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두 번째 옵션은 </a:t>
            </a:r>
            <a:r>
              <a:rPr lang="en-US" altLang="ko-KR"/>
              <a:t>Coded PHY</a:t>
            </a:r>
            <a:r>
              <a:rPr lang="ko-KR" altLang="en-US"/>
              <a:t>를 사용하는 것으로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이는 전송 범위를 크게 증가시키지만</a:t>
            </a:r>
            <a:r>
              <a:rPr lang="en-US" altLang="ko-KR"/>
              <a:t>, </a:t>
            </a:r>
            <a:r>
              <a:rPr lang="ko-KR" altLang="en-US"/>
              <a:t>처리량은 낮아지는 단점이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02117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B3530F-1F88-4135-92BE-0E5EA01B4EAF}"/>
              </a:ext>
            </a:extLst>
          </p:cNvPr>
          <p:cNvSpPr/>
          <p:nvPr/>
        </p:nvSpPr>
        <p:spPr>
          <a:xfrm>
            <a:off x="211812" y="762391"/>
            <a:ext cx="3073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4B4F58"/>
                </a:solidFill>
                <a:latin typeface="GT-Eesti Display"/>
              </a:rPr>
              <a:t>9.3 Define the thread function</a:t>
            </a:r>
            <a:endParaRPr lang="ko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62B59A-3B2E-4B3F-A06F-3297B843D572}"/>
              </a:ext>
            </a:extLst>
          </p:cNvPr>
          <p:cNvSpPr/>
          <p:nvPr/>
        </p:nvSpPr>
        <p:spPr>
          <a:xfrm>
            <a:off x="633350" y="1131723"/>
            <a:ext cx="10925299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9.3 - Define the thread function  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ble_write_thread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   /* Don't go any further until BLE is initialized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k_sem_take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ble_init_ok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K_FOREVER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(;;) {</a:t>
            </a: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       /* Wait indefinitely for data from the UART peripheral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uart_data_t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k_fifo_get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fifo_uart_rx_data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K_FOREVER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       /* Send data over Bluetooth LE to remote device(s)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bt_nus_send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LOG_WRN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"Failed to send data over BLE connection"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k_free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8688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E5C1A8-A499-40B4-986A-D46DDDDFA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80" y="729715"/>
            <a:ext cx="9805890" cy="337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스레드에는 무한 루프가 있으며, </a:t>
            </a:r>
            <a:b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여기서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k_fifo_get()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을 호출하여 FIFO에서 데이터를 가져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온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다.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그런 다음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bt_nus_send()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함수를 호출하여 </a:t>
            </a:r>
            <a:b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데이터를 연결된 Bluetooth LE 장치(s)로 알림(notification)으로 전송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한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다.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k_fifo_get()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의 두 번째 매개변수로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K_FOREVER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를 전달했다는 점에 유의하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자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b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이는 FIFO에 데이터가 없을 경우 스레드가 실행을 중지하게 된다는 의미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한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다. 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UART 주변 장치 콜백 함수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uart_cb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가 FIFO에 데이터를 넣으면, 스레드는 다시 실행을 위해 예약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된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다.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또한, 이 스레드는 Bluetooth LE 스택이 세마포어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k_sem_take(&amp;ble_init_ok, K_FOREVER)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를 사용하여 </a:t>
            </a:r>
            <a:b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초기화된 후에만 시작된다는 점에 유의하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자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532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33F471-C79F-4BE7-8044-219ED3F46621}"/>
              </a:ext>
            </a:extLst>
          </p:cNvPr>
          <p:cNvSpPr txBox="1"/>
          <p:nvPr/>
        </p:nvSpPr>
        <p:spPr>
          <a:xfrm>
            <a:off x="213757" y="593889"/>
            <a:ext cx="484671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10. Build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</a:t>
            </a:r>
            <a:r>
              <a:rPr lang="en-US" altLang="ko-KR"/>
              <a:t>Flash  : LED1 Blinking</a:t>
            </a:r>
          </a:p>
          <a:p>
            <a:pPr>
              <a:lnSpc>
                <a:spcPct val="150000"/>
              </a:lnSpc>
            </a:pPr>
            <a:r>
              <a:rPr lang="en-US" altLang="ko-KR"/>
              <a:t>11. Open a terminal</a:t>
            </a:r>
          </a:p>
          <a:p>
            <a:pPr>
              <a:lnSpc>
                <a:spcPct val="150000"/>
              </a:lnSpc>
            </a:pPr>
            <a:r>
              <a:rPr lang="en-US" altLang="ko-KR"/>
              <a:t>12. Connect to smartphone    13. Send data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DEB492-1809-41FA-84B4-F63CB0ED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32" y="1971304"/>
            <a:ext cx="3498230" cy="48513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BFCABF-A633-4B99-878E-0C483235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25" y="1971304"/>
            <a:ext cx="3282119" cy="355825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14BBE3-8629-4D78-9F93-67DFB3E5BB8F}"/>
              </a:ext>
            </a:extLst>
          </p:cNvPr>
          <p:cNvSpPr/>
          <p:nvPr/>
        </p:nvSpPr>
        <p:spPr>
          <a:xfrm>
            <a:off x="3503221" y="6163294"/>
            <a:ext cx="605641" cy="320634"/>
          </a:xfrm>
          <a:prstGeom prst="roundRect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EDBCCE-BD46-4809-B1A7-75F17D69F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74" y="2864169"/>
            <a:ext cx="2667372" cy="102884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355187F-62FD-4530-AE69-59C982EDC3D1}"/>
              </a:ext>
            </a:extLst>
          </p:cNvPr>
          <p:cNvSpPr/>
          <p:nvPr/>
        </p:nvSpPr>
        <p:spPr>
          <a:xfrm>
            <a:off x="7837714" y="3429000"/>
            <a:ext cx="605642" cy="97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5798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Exercise-3 : Sending data between a UART and a Bluetooth LE connection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0F959D-DCB9-47ED-BCB3-02D1936A4AB4}"/>
              </a:ext>
            </a:extLst>
          </p:cNvPr>
          <p:cNvSpPr/>
          <p:nvPr/>
        </p:nvSpPr>
        <p:spPr>
          <a:xfrm>
            <a:off x="239486" y="593889"/>
            <a:ext cx="11713028" cy="44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14"/>
            </a:pPr>
            <a:r>
              <a:rPr lang="ko-KR" altLang="en-US" sz="1600" b="1"/>
              <a:t>보드를 통해 </a:t>
            </a:r>
            <a:r>
              <a:rPr lang="en-US" altLang="ko-KR" sz="1600" b="1"/>
              <a:t>PC</a:t>
            </a:r>
            <a:r>
              <a:rPr lang="ko-KR" altLang="en-US" sz="1600" b="1"/>
              <a:t>에서 휴대폰으로 데이터 전송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14.1 nRF Connect for Mobile</a:t>
            </a:r>
            <a:r>
              <a:rPr lang="ko-KR" altLang="en-US" sz="1600"/>
              <a:t>에서 </a:t>
            </a:r>
            <a:r>
              <a:rPr lang="en-US" altLang="ko-KR" sz="1600"/>
              <a:t>TX </a:t>
            </a:r>
            <a:r>
              <a:rPr lang="ko-KR" altLang="en-US" sz="1600"/>
              <a:t>특성을 선택하여 </a:t>
            </a:r>
            <a:r>
              <a:rPr lang="en-US" altLang="ko-KR" sz="1600"/>
              <a:t>TX </a:t>
            </a:r>
            <a:r>
              <a:rPr lang="ko-KR" altLang="en-US" sz="1600"/>
              <a:t>특성 옆의 아이콘을 눌러 구독한다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14.2 nRF Terminal</a:t>
            </a:r>
            <a:r>
              <a:rPr lang="ko-KR" altLang="en-US" sz="1600"/>
              <a:t>에서 원격 장치로 보낼 메시지를 입력하고</a:t>
            </a:r>
            <a:r>
              <a:rPr lang="en-US" altLang="ko-KR" sz="1600"/>
              <a:t>(</a:t>
            </a:r>
            <a:r>
              <a:rPr lang="ko-KR" altLang="en-US" sz="1600"/>
              <a:t>예</a:t>
            </a:r>
            <a:r>
              <a:rPr lang="en-US" altLang="ko-KR" sz="1600"/>
              <a:t>: "Hello from PC!") Enter </a:t>
            </a:r>
            <a:r>
              <a:rPr lang="ko-KR" altLang="en-US" sz="1600"/>
              <a:t>키를 눌러 전송한다</a:t>
            </a:r>
            <a:br>
              <a:rPr lang="en-US" altLang="ko-KR" sz="1600"/>
            </a:br>
            <a:r>
              <a:rPr lang="en-US" altLang="ko-KR" sz="1600"/>
              <a:t>     (</a:t>
            </a:r>
            <a:r>
              <a:rPr lang="ko-KR" altLang="en-US" sz="1600"/>
              <a:t>끝내기 및 캐리지 리턴 전송</a:t>
            </a:r>
            <a:r>
              <a:rPr lang="en-US" altLang="ko-KR" sz="160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sz="1600" b="1"/>
              <a:t> </a:t>
            </a:r>
            <a:br>
              <a:rPr lang="en-US" altLang="ko-KR" sz="1600" b="1"/>
            </a:br>
            <a:r>
              <a:rPr lang="ko-KR" altLang="en-US" sz="1600" b="1">
                <a:solidFill>
                  <a:srgbClr val="0000FF"/>
                </a:solidFill>
              </a:rPr>
              <a:t>중요</a:t>
            </a:r>
            <a:r>
              <a:rPr lang="en-US" altLang="ko-KR" sz="1600" b="1">
                <a:solidFill>
                  <a:srgbClr val="0000FF"/>
                </a:solidFill>
              </a:rPr>
              <a:t>!</a:t>
            </a:r>
            <a:r>
              <a:rPr lang="ko-KR" altLang="en-US" sz="1600">
                <a:solidFill>
                  <a:srgbClr val="0000FF"/>
                </a:solidFill>
              </a:rPr>
              <a:t> 입력한 데이터는 대부분의 터미널이 기본적으로 문자 모드</a:t>
            </a:r>
            <a:r>
              <a:rPr lang="en-US" altLang="ko-KR" sz="1600">
                <a:solidFill>
                  <a:srgbClr val="0000FF"/>
                </a:solidFill>
              </a:rPr>
              <a:t>(char mode)</a:t>
            </a:r>
            <a:r>
              <a:rPr lang="ko-KR" altLang="en-US" sz="1600">
                <a:solidFill>
                  <a:srgbClr val="0000FF"/>
                </a:solidFill>
              </a:rPr>
              <a:t>로 설정되어 있기 때문에 터미널에서 보이지 않습니다</a:t>
            </a:r>
            <a:r>
              <a:rPr lang="en-US" altLang="ko-KR" sz="1600">
                <a:solidFill>
                  <a:srgbClr val="0000FF"/>
                </a:solidFill>
              </a:rPr>
              <a:t>. </a:t>
            </a:r>
            <a:r>
              <a:rPr lang="ko-KR" altLang="en-US" sz="1600">
                <a:solidFill>
                  <a:srgbClr val="0000FF"/>
                </a:solidFill>
              </a:rPr>
              <a:t>키보드에서 </a:t>
            </a:r>
            <a:r>
              <a:rPr lang="en-US" altLang="ko-KR" sz="1600">
                <a:solidFill>
                  <a:srgbClr val="0000FF"/>
                </a:solidFill>
              </a:rPr>
              <a:t>Enter </a:t>
            </a:r>
            <a:r>
              <a:rPr lang="ko-KR" altLang="en-US" sz="1600">
                <a:solidFill>
                  <a:srgbClr val="0000FF"/>
                </a:solidFill>
              </a:rPr>
              <a:t>키를 누르면 데이터가 </a:t>
            </a:r>
            <a:r>
              <a:rPr lang="en-US" altLang="ko-KR" sz="1600">
                <a:solidFill>
                  <a:srgbClr val="0000FF"/>
                </a:solidFill>
              </a:rPr>
              <a:t>nRF Connect for Mobile</a:t>
            </a:r>
            <a:r>
              <a:rPr lang="ko-KR" altLang="en-US" sz="1600">
                <a:solidFill>
                  <a:srgbClr val="0000FF"/>
                </a:solidFill>
              </a:rPr>
              <a:t>을 사용하는 스마트폰</a:t>
            </a:r>
            <a:r>
              <a:rPr lang="en-US" altLang="ko-KR" sz="1600">
                <a:solidFill>
                  <a:srgbClr val="0000FF"/>
                </a:solidFill>
              </a:rPr>
              <a:t>/</a:t>
            </a:r>
            <a:r>
              <a:rPr lang="ko-KR" altLang="en-US" sz="1600">
                <a:solidFill>
                  <a:srgbClr val="0000FF"/>
                </a:solidFill>
              </a:rPr>
              <a:t>태블릿 쪽에서 확인할 수 있습니다</a:t>
            </a:r>
            <a:r>
              <a:rPr lang="en-US" altLang="ko-KR" sz="1600">
                <a:solidFill>
                  <a:srgbClr val="0000FF"/>
                </a:solidFill>
              </a:rPr>
              <a:t>.  </a:t>
            </a:r>
            <a:r>
              <a:rPr lang="ko-KR" altLang="en-US" sz="1600"/>
              <a:t>메시지는 </a:t>
            </a:r>
            <a:r>
              <a:rPr lang="en-US" altLang="ko-KR" sz="1600"/>
              <a:t>UART </a:t>
            </a:r>
            <a:r>
              <a:rPr lang="ko-KR" altLang="en-US" sz="1600"/>
              <a:t>주변 장치에서 </a:t>
            </a:r>
            <a:r>
              <a:rPr lang="en-US" altLang="ko-KR" sz="1600"/>
              <a:t>Bluetooth LE </a:t>
            </a:r>
            <a:r>
              <a:rPr lang="ko-KR" altLang="en-US" sz="1600"/>
              <a:t>연결을 통해 중앙 장치</a:t>
            </a:r>
            <a:r>
              <a:rPr lang="en-US" altLang="ko-KR" sz="1600"/>
              <a:t>(nRF Connect for Mobile</a:t>
            </a:r>
            <a:r>
              <a:rPr lang="ko-KR" altLang="en-US" sz="1600"/>
              <a:t>을 실행 중인 장치</a:t>
            </a:r>
            <a:r>
              <a:rPr lang="en-US" altLang="ko-KR" sz="1600"/>
              <a:t>)</a:t>
            </a:r>
            <a:r>
              <a:rPr lang="ko-KR" altLang="en-US" sz="1600"/>
              <a:t>로 전달되며</a:t>
            </a:r>
            <a:r>
              <a:rPr lang="en-US" altLang="ko-KR" sz="1600"/>
              <a:t>, </a:t>
            </a:r>
            <a:r>
              <a:rPr lang="ko-KR" altLang="en-US" sz="1600"/>
              <a:t>해당 장치에서 표시된다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SerialPortMon</a:t>
            </a:r>
            <a:r>
              <a:rPr lang="ko-KR" altLang="en-US" sz="1600"/>
              <a:t>에서는 전송 데이터 </a:t>
            </a:r>
            <a:br>
              <a:rPr lang="en-US" altLang="ko-KR" sz="1600"/>
            </a:br>
            <a:r>
              <a:rPr lang="ko-KR" altLang="en-US" sz="1600"/>
              <a:t>확인할 수 있음</a:t>
            </a:r>
            <a:endParaRPr lang="en-US" altLang="ko-KR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A0EDAF-D778-4787-A0A4-B1D6BDC3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191" y="3682476"/>
            <a:ext cx="4979692" cy="319029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46401D-DC46-4651-BAD7-78E00C16970A}"/>
              </a:ext>
            </a:extLst>
          </p:cNvPr>
          <p:cNvSpPr/>
          <p:nvPr/>
        </p:nvSpPr>
        <p:spPr>
          <a:xfrm>
            <a:off x="4643252" y="5403273"/>
            <a:ext cx="2101932" cy="261180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0467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9356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3600" b="1">
                <a:solidFill>
                  <a:schemeClr val="tx1"/>
                </a:solidFill>
              </a:rPr>
              <a:t>Lesson 5</a:t>
            </a:r>
          </a:p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Security in Bluetooth 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1396B4-0C4F-49BC-8399-F82E49EFD71F}"/>
              </a:ext>
            </a:extLst>
          </p:cNvPr>
          <p:cNvSpPr/>
          <p:nvPr/>
        </p:nvSpPr>
        <p:spPr>
          <a:xfrm>
            <a:off x="0" y="6488668"/>
            <a:ext cx="1145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Lesson 5 - Security in Bluetooth LE communication - Nordic Developer Academy (nordicsemi.com)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519BA9-4D2F-45A0-8ECF-2C821418B41E}"/>
              </a:ext>
            </a:extLst>
          </p:cNvPr>
          <p:cNvSpPr/>
          <p:nvPr/>
        </p:nvSpPr>
        <p:spPr>
          <a:xfrm>
            <a:off x="221673" y="2113992"/>
            <a:ext cx="11356768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Bluetooth LE </a:t>
            </a:r>
            <a:r>
              <a:rPr lang="ko-KR" altLang="en-US" sz="1600"/>
              <a:t>링크를 보안하는 것은 </a:t>
            </a:r>
            <a:r>
              <a:rPr lang="en-US" altLang="ko-KR" sz="1600"/>
              <a:t>Bluetooth LE </a:t>
            </a:r>
            <a:r>
              <a:rPr lang="ko-KR" altLang="en-US" sz="1600"/>
              <a:t>애플리케이션을 개발할 때 주요 요구 사항 중 하나이다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Bluetooth LE </a:t>
            </a:r>
            <a:r>
              <a:rPr lang="ko-KR" altLang="en-US" sz="1600"/>
              <a:t>프로토콜은 인증</a:t>
            </a:r>
            <a:r>
              <a:rPr lang="en-US" altLang="ko-KR" sz="1600"/>
              <a:t>, </a:t>
            </a:r>
            <a:r>
              <a:rPr lang="ko-KR" altLang="en-US" sz="1600"/>
              <a:t>무결성</a:t>
            </a:r>
            <a:r>
              <a:rPr lang="en-US" altLang="ko-KR" sz="1600"/>
              <a:t>, </a:t>
            </a:r>
            <a:r>
              <a:rPr lang="ko-KR" altLang="en-US" sz="1600"/>
              <a:t>기밀성 및 개인정보 보호를 포함한 보안과 관련된 많은 기능을 제공한다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이번 수업에서는 </a:t>
            </a:r>
            <a:r>
              <a:rPr lang="en-US" altLang="ko-KR" sz="1600"/>
              <a:t>Bluetooth LE</a:t>
            </a:r>
            <a:r>
              <a:rPr lang="ko-KR" altLang="en-US" sz="1600"/>
              <a:t>에서 제공하는 보안 기능</a:t>
            </a:r>
            <a:r>
              <a:rPr lang="en-US" altLang="ko-KR" sz="1600"/>
              <a:t>, </a:t>
            </a:r>
            <a:r>
              <a:rPr lang="ko-KR" altLang="en-US" sz="1600"/>
              <a:t>레거시 보안과 </a:t>
            </a:r>
            <a:r>
              <a:rPr lang="en-US" altLang="ko-KR" sz="1600"/>
              <a:t>LE Secure Connections</a:t>
            </a:r>
            <a:r>
              <a:rPr lang="ko-KR" altLang="en-US" sz="1600"/>
              <a:t>을 소개하고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두 방법에 대한 페어링 프로세스를 다룰 것이다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Bluetooth LE </a:t>
            </a:r>
            <a:r>
              <a:rPr lang="ko-KR" altLang="en-US" sz="1600"/>
              <a:t>내에서 주요 보안 문제와 이를 해결하기 위한 다양한 보안 수준의 사용</a:t>
            </a:r>
            <a:r>
              <a:rPr lang="en-US" altLang="ko-KR" sz="1600"/>
              <a:t>, </a:t>
            </a:r>
            <a:r>
              <a:rPr lang="ko-KR" altLang="en-US" sz="1600"/>
              <a:t>연결을 설정하고 암호화할 때의 </a:t>
            </a:r>
            <a:r>
              <a:rPr lang="en-US" altLang="ko-KR" sz="1600"/>
              <a:t>Filter Accept List </a:t>
            </a:r>
            <a:r>
              <a:rPr lang="ko-KR" altLang="en-US" sz="1600"/>
              <a:t>사용 방법에 대해 논의할 것이다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 수업의 연습 부분에서는 먼저 애플리케이션에 페어링 지원을 추가하는 연습을 할 것이다</a:t>
            </a:r>
            <a:r>
              <a:rPr lang="en-US" altLang="ko-KR" sz="1600"/>
              <a:t>. </a:t>
            </a:r>
            <a:r>
              <a:rPr lang="ko-KR" altLang="en-US" sz="1600"/>
              <a:t>이후 이를 기반으로 본딩을 추가하고</a:t>
            </a:r>
            <a:r>
              <a:rPr lang="en-US" altLang="ko-KR" sz="1600"/>
              <a:t>, </a:t>
            </a:r>
            <a:r>
              <a:rPr lang="ko-KR" altLang="en-US" sz="1600"/>
              <a:t>본딩 정보를 사용하여 </a:t>
            </a:r>
            <a:r>
              <a:rPr lang="en-US" altLang="ko-KR" sz="1600"/>
              <a:t>Filter Accept List</a:t>
            </a:r>
            <a:r>
              <a:rPr lang="ko-KR" altLang="en-US" sz="1600"/>
              <a:t>를 생성하고 </a:t>
            </a:r>
            <a:r>
              <a:rPr lang="en-US" altLang="ko-KR" sz="1600"/>
              <a:t>Filter Accept List</a:t>
            </a:r>
            <a:r>
              <a:rPr lang="ko-KR" altLang="en-US" sz="1600"/>
              <a:t>를 사용한 광고 방법을 살펴볼 것이다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44051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학습 목표</a:t>
            </a:r>
            <a:endParaRPr lang="en-US" altLang="ko-KR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464E119-E267-4A5C-96DD-40B0906A3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34" y="259622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2AAE3-FEEC-45DB-A098-24259326EABD}"/>
              </a:ext>
            </a:extLst>
          </p:cNvPr>
          <p:cNvSpPr/>
          <p:nvPr/>
        </p:nvSpPr>
        <p:spPr>
          <a:xfrm>
            <a:off x="320634" y="778686"/>
            <a:ext cx="10930573" cy="3883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인증 및 암호화 절차의 기본 이해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Bluetooth LE에서의 다양한 보안 수준과 보안 문제에 대해 학습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Filter Accept List에 대해 알아보기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레거시 페어링과 LE Secure Connections 페어링의 차이점 이해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애플리케이션에 페어링 지원을 추가하는 단계와 페어링에 패스키 인증을 추가하는 방법 학습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핸즈온 연습을 통해 애플리케이션에 Filter Accept List를 추가하고,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본딩 데이터를 영구 저장소에서 저장하고 복원하는 방법을 실습</a:t>
            </a:r>
          </a:p>
        </p:txBody>
      </p:sp>
    </p:spTree>
    <p:extLst>
      <p:ext uri="{BB962C8B-B14F-4D97-AF65-F5344CB8AC3E}">
        <p14:creationId xmlns:p14="http://schemas.microsoft.com/office/powerpoint/2010/main" val="25113459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Pairing process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464E119-E267-4A5C-96DD-40B0906A3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34" y="259622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99803E-6FFE-47CC-9A0F-79537CF8B7A0}"/>
              </a:ext>
            </a:extLst>
          </p:cNvPr>
          <p:cNvSpPr/>
          <p:nvPr/>
        </p:nvSpPr>
        <p:spPr>
          <a:xfrm>
            <a:off x="175492" y="762944"/>
            <a:ext cx="11557328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무선 통신을 보호하는 가장 일반적인 방법은 연결을 암호화하는 것이다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암호화는 전송되는 데이터를 암호화하여 허가된 사람만 읽을 수 있도록 변환한다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링크를 암호화하려면 두 장치가 동일한 키를 가져야 한다</a:t>
            </a:r>
            <a:r>
              <a:rPr lang="en-US" altLang="ko-KR"/>
              <a:t>. </a:t>
            </a:r>
            <a:r>
              <a:rPr lang="ko-KR" altLang="en-US"/>
              <a:t>이 키를 생성</a:t>
            </a:r>
            <a:r>
              <a:rPr lang="en-US" altLang="ko-KR"/>
              <a:t>, </a:t>
            </a:r>
            <a:r>
              <a:rPr lang="ko-KR" altLang="en-US"/>
              <a:t>배포 및 인증하는 과정을 페어링 과정이라고 한다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페어링 과정은 장치가 링크를 다시 암호화하고자 할 때마다 이 과정을 반복해야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＂페어링＂</a:t>
            </a:r>
            <a:r>
              <a:rPr lang="en-US" altLang="ko-KR"/>
              <a:t> </a:t>
            </a:r>
            <a:r>
              <a:rPr lang="ko-KR" altLang="en-US"/>
              <a:t>외에도 ＂본딩＂이라는 용어는 장치들이 암호화 키를 저장하여 이후 동일한 장치와의 연결에서 다시 암호화할 수 있도록 할 때 사용된다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본딩 과정에서는 또한 장치들이 서로를 인식할 수 있도록 랜덤 해결 가능한 개인 주소를 통해 향후 연결을 위해 신원 키를 교환하고 저장할 수 있다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F085A9-75B9-47D8-A426-D7A7BF123797}"/>
              </a:ext>
            </a:extLst>
          </p:cNvPr>
          <p:cNvSpPr/>
          <p:nvPr/>
        </p:nvSpPr>
        <p:spPr>
          <a:xfrm>
            <a:off x="505365" y="4710277"/>
            <a:ext cx="10014857" cy="8697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페어링</a:t>
            </a:r>
            <a:r>
              <a:rPr lang="en-US" altLang="ko-KR"/>
              <a:t>: </a:t>
            </a:r>
            <a:r>
              <a:rPr lang="ko-KR" altLang="en-US"/>
              <a:t>암호화 목적으로 키를 생성</a:t>
            </a:r>
            <a:r>
              <a:rPr lang="en-US" altLang="ko-KR"/>
              <a:t>, </a:t>
            </a:r>
            <a:r>
              <a:rPr lang="ko-KR" altLang="en-US"/>
              <a:t>배포 및 인증하는 과정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본딩</a:t>
            </a:r>
            <a:r>
              <a:rPr lang="en-US" altLang="ko-KR"/>
              <a:t>: </a:t>
            </a:r>
            <a:r>
              <a:rPr lang="ko-KR" altLang="en-US"/>
              <a:t>페어링 과정 후에 향후 재연결에서 링크를 암호화하는 데 사용될 키를 배포하는 과정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3695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암호화 과정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endParaRPr lang="en-US" altLang="ko-KR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ED3E2B-7101-4E99-B00A-D1030F81C733}"/>
              </a:ext>
            </a:extLst>
          </p:cNvPr>
          <p:cNvSpPr/>
          <p:nvPr/>
        </p:nvSpPr>
        <p:spPr>
          <a:xfrm>
            <a:off x="201880" y="806579"/>
            <a:ext cx="11990120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1</a:t>
            </a:r>
            <a:r>
              <a:rPr lang="ko-KR" altLang="en-US" sz="1600" b="1"/>
              <a:t>단계</a:t>
            </a:r>
            <a:r>
              <a:rPr lang="en-US" altLang="ko-KR" sz="1600" b="1"/>
              <a:t>: </a:t>
            </a:r>
            <a:r>
              <a:rPr lang="ko-KR" altLang="en-US" sz="1600" b="1"/>
              <a:t>페어링 시작</a:t>
            </a:r>
            <a:br>
              <a:rPr lang="ko-KR" altLang="en-US" sz="1600"/>
            </a:br>
            <a:r>
              <a:rPr lang="ko-KR" altLang="en-US" sz="1600"/>
              <a:t>  페어링을 시작하려면</a:t>
            </a:r>
            <a:r>
              <a:rPr lang="en-US" altLang="ko-KR" sz="1600"/>
              <a:t>, </a:t>
            </a:r>
            <a:r>
              <a:rPr lang="ko-KR" altLang="en-US" sz="1600"/>
              <a:t>경우에 따라 본딩 과정도 시작해야 하며</a:t>
            </a:r>
            <a:r>
              <a:rPr lang="en-US" altLang="ko-KR" sz="1600"/>
              <a:t>, </a:t>
            </a:r>
            <a:r>
              <a:rPr lang="ko-KR" altLang="en-US" sz="1600"/>
              <a:t>중앙 장치는 페어링 요청을 보내고 주변 장치는 페어링 응답으로 응답한다</a:t>
            </a:r>
            <a:r>
              <a:rPr lang="en-US" altLang="ko-KR" sz="1600"/>
              <a:t>. </a:t>
            </a:r>
            <a:r>
              <a:rPr lang="ko-KR" altLang="en-US" sz="1600"/>
              <a:t>이 단계에서는 두 장치가 페어링 기능을 교환하며</a:t>
            </a:r>
            <a:r>
              <a:rPr lang="en-US" altLang="ko-KR" sz="1600"/>
              <a:t>, </a:t>
            </a:r>
            <a:r>
              <a:rPr lang="ko-KR" altLang="en-US" sz="1600"/>
              <a:t>이 정보는 </a:t>
            </a:r>
            <a:r>
              <a:rPr lang="en-US" altLang="ko-KR" sz="1600"/>
              <a:t>2</a:t>
            </a:r>
            <a:r>
              <a:rPr lang="ko-KR" altLang="en-US" sz="1600"/>
              <a:t>단계에서 사용할 페어링 방법과 </a:t>
            </a:r>
            <a:r>
              <a:rPr lang="en-US" altLang="ko-KR" sz="1600"/>
              <a:t>3</a:t>
            </a:r>
            <a:r>
              <a:rPr lang="ko-KR" altLang="en-US" sz="1600"/>
              <a:t>단계에서 배포할 키를 결정하는 데 사용된다</a:t>
            </a:r>
            <a:r>
              <a:rPr lang="en-US" altLang="ko-KR" sz="1600"/>
              <a:t>.</a:t>
            </a:r>
            <a:br>
              <a:rPr lang="en-US" altLang="ko-KR" sz="1600"/>
            </a:b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가장 중요한 점은</a:t>
            </a:r>
            <a:r>
              <a:rPr lang="en-US" altLang="ko-KR" sz="1600"/>
              <a:t>, </a:t>
            </a:r>
            <a:r>
              <a:rPr lang="ko-KR" altLang="en-US" sz="1600"/>
              <a:t>장치들이 서로의 </a:t>
            </a:r>
            <a:r>
              <a:rPr lang="en-US" altLang="ko-KR" sz="1600"/>
              <a:t>I/O(</a:t>
            </a:r>
            <a:r>
              <a:rPr lang="ko-KR" altLang="en-US" sz="1600"/>
              <a:t>입력</a:t>
            </a:r>
            <a:r>
              <a:rPr lang="en-US" altLang="ko-KR" sz="1600"/>
              <a:t>/</a:t>
            </a:r>
            <a:r>
              <a:rPr lang="ko-KR" altLang="en-US" sz="1600"/>
              <a:t>출력</a:t>
            </a:r>
            <a:r>
              <a:rPr lang="en-US" altLang="ko-KR" sz="1600"/>
              <a:t>) </a:t>
            </a:r>
            <a:r>
              <a:rPr lang="ko-KR" altLang="en-US" sz="1600"/>
              <a:t>기능을 교환한다는 것이다</a:t>
            </a:r>
            <a:r>
              <a:rPr lang="en-US" altLang="ko-KR" sz="1600"/>
              <a:t>. I/O </a:t>
            </a:r>
            <a:r>
              <a:rPr lang="ko-KR" altLang="en-US" sz="1600"/>
              <a:t>기능은 다음 중 하나에서 선택도니다</a:t>
            </a:r>
            <a:r>
              <a:rPr lang="en-US" altLang="ko-KR" sz="1600"/>
              <a:t>.</a:t>
            </a:r>
          </a:p>
          <a:p>
            <a:pPr marL="177800" indent="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DisplayOnly</a:t>
            </a:r>
            <a:r>
              <a:rPr lang="en-US" altLang="ko-KR" sz="1600"/>
              <a:t>: </a:t>
            </a:r>
            <a:r>
              <a:rPr lang="ko-KR" altLang="en-US" sz="1600"/>
              <a:t>장치는 표시만 있음</a:t>
            </a:r>
          </a:p>
          <a:p>
            <a:pPr marL="177800" indent="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DisplayYesNo</a:t>
            </a:r>
            <a:r>
              <a:rPr lang="en-US" altLang="ko-KR" sz="1600"/>
              <a:t>: </a:t>
            </a:r>
            <a:r>
              <a:rPr lang="ko-KR" altLang="en-US" sz="1600"/>
              <a:t>장치는 표시가 있고 “예” 또는 “아니오”를 선택할 수 있는 옵션이 있음</a:t>
            </a:r>
          </a:p>
          <a:p>
            <a:pPr marL="177800" indent="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KeyboardOnly</a:t>
            </a:r>
            <a:r>
              <a:rPr lang="en-US" altLang="ko-KR" sz="1600"/>
              <a:t>: </a:t>
            </a:r>
            <a:r>
              <a:rPr lang="ko-KR" altLang="en-US" sz="1600"/>
              <a:t>장치는 키보드만 있음</a:t>
            </a:r>
          </a:p>
          <a:p>
            <a:pPr marL="177800" indent="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NoInputNoOutput</a:t>
            </a:r>
            <a:r>
              <a:rPr lang="en-US" altLang="ko-KR" sz="1600"/>
              <a:t>: </a:t>
            </a:r>
            <a:r>
              <a:rPr lang="ko-KR" altLang="en-US" sz="1600"/>
              <a:t>장치는 입력 및 출력 기능이 없음</a:t>
            </a:r>
          </a:p>
          <a:p>
            <a:pPr marL="177800" indent="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KeyboardDisplay</a:t>
            </a:r>
            <a:r>
              <a:rPr lang="en-US" altLang="ko-KR" sz="1600"/>
              <a:t>: </a:t>
            </a:r>
            <a:r>
              <a:rPr lang="ko-KR" altLang="en-US" sz="1600"/>
              <a:t>장치는 키보드와 표시 기능이 있음</a:t>
            </a:r>
          </a:p>
        </p:txBody>
      </p:sp>
    </p:spTree>
    <p:extLst>
      <p:ext uri="{BB962C8B-B14F-4D97-AF65-F5344CB8AC3E}">
        <p14:creationId xmlns:p14="http://schemas.microsoft.com/office/powerpoint/2010/main" val="18070433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암호화 과정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endParaRPr lang="en-US" altLang="ko-KR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EFE676-FE70-43B5-B407-5CC8E59B3B4F}"/>
              </a:ext>
            </a:extLst>
          </p:cNvPr>
          <p:cNvSpPr/>
          <p:nvPr/>
        </p:nvSpPr>
        <p:spPr>
          <a:xfrm>
            <a:off x="178131" y="707848"/>
            <a:ext cx="11804072" cy="44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2</a:t>
            </a:r>
            <a:r>
              <a:rPr lang="ko-KR" altLang="en-US" sz="1600" b="1"/>
              <a:t>단계</a:t>
            </a:r>
            <a:r>
              <a:rPr lang="en-US" altLang="ko-KR" sz="1600" b="1"/>
              <a:t>: </a:t>
            </a:r>
            <a:r>
              <a:rPr lang="ko-KR" altLang="en-US" sz="1600" b="1"/>
              <a:t>페어링 수행</a:t>
            </a: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2</a:t>
            </a:r>
            <a:r>
              <a:rPr lang="ko-KR" altLang="en-US" sz="1600"/>
              <a:t>단계에서는 연결을 암호화하는 데 사용될 키가 생성된다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여기서 사용되는 페어링 방법은 </a:t>
            </a:r>
            <a:r>
              <a:rPr lang="en-US" altLang="ko-KR" sz="1600"/>
              <a:t>1</a:t>
            </a:r>
            <a:r>
              <a:rPr lang="ko-KR" altLang="en-US" sz="1600"/>
              <a:t>단계에서 교환된 정보에 따라 달라진다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LE </a:t>
            </a:r>
            <a:r>
              <a:rPr lang="ko-KR" altLang="en-US" sz="1600"/>
              <a:t>레거시 페어링에서는 장치들이 임시 키</a:t>
            </a:r>
            <a:r>
              <a:rPr lang="en-US" altLang="ko-KR" sz="1600"/>
              <a:t>(TK)</a:t>
            </a:r>
            <a:r>
              <a:rPr lang="ko-KR" altLang="en-US" sz="1600"/>
              <a:t>를 교환하여 단기 키</a:t>
            </a:r>
            <a:r>
              <a:rPr lang="en-US" altLang="ko-KR" sz="1600"/>
              <a:t>(STK)</a:t>
            </a:r>
            <a:r>
              <a:rPr lang="ko-KR" altLang="en-US" sz="1600"/>
              <a:t>를 생성하고</a:t>
            </a:r>
            <a:r>
              <a:rPr lang="en-US" altLang="ko-KR" sz="1600"/>
              <a:t>, </a:t>
            </a:r>
            <a:r>
              <a:rPr lang="ko-KR" altLang="en-US" sz="1600"/>
              <a:t>이 </a:t>
            </a:r>
            <a:r>
              <a:rPr lang="en-US" altLang="ko-KR" sz="1600"/>
              <a:t>STK</a:t>
            </a:r>
            <a:r>
              <a:rPr lang="ko-KR" altLang="en-US" sz="1600"/>
              <a:t>로 링크를 암호화한다</a:t>
            </a:r>
            <a:r>
              <a:rPr lang="en-US" altLang="ko-KR" sz="1600"/>
              <a:t>. </a:t>
            </a:r>
            <a:r>
              <a:rPr lang="ko-KR" altLang="en-US" sz="1600"/>
              <a:t>그러나 </a:t>
            </a:r>
            <a:r>
              <a:rPr lang="en-US" altLang="ko-KR" sz="1600"/>
              <a:t>STK</a:t>
            </a:r>
            <a:r>
              <a:rPr lang="ko-KR" altLang="en-US" sz="1600"/>
              <a:t>는 쉽게 해킹될 수 있기 때문에</a:t>
            </a:r>
            <a:r>
              <a:rPr lang="en-US" altLang="ko-KR" sz="1600"/>
              <a:t>, Bluetooth v4.2</a:t>
            </a:r>
            <a:r>
              <a:rPr lang="ko-KR" altLang="en-US" sz="1600"/>
              <a:t>에서는 </a:t>
            </a:r>
            <a:r>
              <a:rPr lang="en-US" altLang="ko-KR" sz="1600"/>
              <a:t>Bluetooth LE Secure Connections</a:t>
            </a:r>
            <a:r>
              <a:rPr lang="ko-KR" altLang="en-US" sz="1600"/>
              <a:t>라는 기능이 도입되었다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LE Secure Connections</a:t>
            </a:r>
            <a:r>
              <a:rPr lang="ko-KR" altLang="en-US" sz="1600"/>
              <a:t>에서는 장치들이 더 안전한 유형의 키를 생성하고 이를 사용해 하나의 장기 키</a:t>
            </a:r>
            <a:r>
              <a:rPr lang="en-US" altLang="ko-KR" sz="1600"/>
              <a:t>(LTK)</a:t>
            </a:r>
            <a:r>
              <a:rPr lang="ko-KR" altLang="en-US" sz="1600"/>
              <a:t>를 생성하여 연결을 암호화한다</a:t>
            </a:r>
            <a:r>
              <a:rPr lang="en-US" altLang="ko-KR" sz="1600"/>
              <a:t>. </a:t>
            </a:r>
            <a:r>
              <a:rPr lang="ko-KR" altLang="en-US" sz="1600"/>
              <a:t>이 두 보안 방법의 차이에 대한 더 많은 정보는 이 수업의 ＂레거시 페어링 </a:t>
            </a:r>
            <a:r>
              <a:rPr lang="en-US" altLang="ko-KR" sz="1600"/>
              <a:t>vs LE Secure Connections</a:t>
            </a:r>
            <a:r>
              <a:rPr lang="ko-KR" altLang="en-US" sz="1600"/>
              <a:t>＂에서 다룰 것이다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레거시 페어링은 </a:t>
            </a:r>
            <a:r>
              <a:rPr lang="en-US" altLang="ko-KR" sz="1600"/>
              <a:t>TK</a:t>
            </a:r>
            <a:r>
              <a:rPr lang="ko-KR" altLang="en-US" sz="1600"/>
              <a:t>를 교환하는 세 가지 방법을 정의하며</a:t>
            </a:r>
            <a:r>
              <a:rPr lang="en-US" altLang="ko-KR" sz="1600"/>
              <a:t>, </a:t>
            </a:r>
            <a:r>
              <a:rPr lang="ko-KR" altLang="en-US" sz="1600"/>
              <a:t>이를 페어링 방법이라고 한다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LE Secure Connections</a:t>
            </a:r>
            <a:r>
              <a:rPr lang="ko-KR" altLang="en-US" sz="1600"/>
              <a:t>는 이 세 가지 페어링 방법을 지원하지만</a:t>
            </a:r>
            <a:r>
              <a:rPr lang="en-US" altLang="ko-KR" sz="1600"/>
              <a:t>, </a:t>
            </a:r>
            <a:r>
              <a:rPr lang="ko-KR" altLang="en-US" sz="1600"/>
              <a:t>레거시 페어링에서는 지원하지 않는 네 번째 방법</a:t>
            </a:r>
            <a:r>
              <a:rPr lang="en-US" altLang="ko-KR" sz="1600"/>
              <a:t>(</a:t>
            </a:r>
            <a:r>
              <a:rPr lang="ko-KR" altLang="en-US" sz="1600"/>
              <a:t>숫자 비교</a:t>
            </a:r>
            <a:r>
              <a:rPr lang="en-US" altLang="ko-KR" sz="1600"/>
              <a:t>)</a:t>
            </a:r>
            <a:r>
              <a:rPr lang="ko-KR" altLang="en-US" sz="1600"/>
              <a:t>도 지원한다</a:t>
            </a:r>
            <a:r>
              <a:rPr lang="en-US" altLang="ko-KR" sz="1600"/>
              <a:t>. </a:t>
            </a:r>
            <a:r>
              <a:rPr lang="ko-KR" altLang="en-US" sz="1600"/>
              <a:t>페어링 과정의 보안은 이 단계에서 사용되는 페어링 방법에 따라 달라진다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3015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암호화 과정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endParaRPr lang="en-US" altLang="ko-KR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6F0DA4-9383-423A-ACDA-173B0CB97669}"/>
              </a:ext>
            </a:extLst>
          </p:cNvPr>
          <p:cNvSpPr/>
          <p:nvPr/>
        </p:nvSpPr>
        <p:spPr>
          <a:xfrm>
            <a:off x="344385" y="822321"/>
            <a:ext cx="11590316" cy="3414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페어링 방법</a:t>
            </a:r>
            <a:endParaRPr lang="ko-KR" altLang="en-US"/>
          </a:p>
          <a:p>
            <a:pPr marL="177800" indent="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Just Works</a:t>
            </a:r>
            <a:r>
              <a:rPr lang="en-US" altLang="ko-KR" sz="1600"/>
              <a:t>: </a:t>
            </a:r>
            <a:r>
              <a:rPr lang="ko-KR" altLang="en-US" sz="1600"/>
              <a:t>두 장치는 평문으로 교환된 정보를 바탕으로 </a:t>
            </a:r>
            <a:r>
              <a:rPr lang="en-US" altLang="ko-KR" sz="1600"/>
              <a:t>STK</a:t>
            </a:r>
            <a:r>
              <a:rPr lang="ko-KR" altLang="en-US" sz="1600"/>
              <a:t>를 생성하며</a:t>
            </a:r>
            <a:r>
              <a:rPr lang="en-US" altLang="ko-KR" sz="1600"/>
              <a:t>, </a:t>
            </a:r>
            <a:r>
              <a:rPr lang="ko-KR" altLang="en-US" sz="1600"/>
              <a:t>사용자는 연결을 승인하라는 요청만 받는다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이 방법은 인증되지 않는다</a:t>
            </a:r>
            <a:r>
              <a:rPr lang="en-US" altLang="ko-KR" sz="1600"/>
              <a:t>.</a:t>
            </a:r>
          </a:p>
          <a:p>
            <a:pPr marL="177800" indent="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Passkey Entry</a:t>
            </a:r>
            <a:r>
              <a:rPr lang="en-US" altLang="ko-KR" sz="1600"/>
              <a:t>: </a:t>
            </a:r>
            <a:r>
              <a:rPr lang="ko-KR" altLang="en-US" sz="1600"/>
              <a:t>한 장치에 </a:t>
            </a:r>
            <a:r>
              <a:rPr lang="en-US" altLang="ko-KR" sz="1600"/>
              <a:t>6</a:t>
            </a:r>
            <a:r>
              <a:rPr lang="ko-KR" altLang="en-US" sz="1600"/>
              <a:t>자리 숫자가 표시되고</a:t>
            </a:r>
            <a:r>
              <a:rPr lang="en-US" altLang="ko-KR" sz="1600"/>
              <a:t>, </a:t>
            </a:r>
            <a:r>
              <a:rPr lang="ko-KR" altLang="en-US" sz="1600"/>
              <a:t>다른 장치에 이를 입력해야 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장치의 </a:t>
            </a:r>
            <a:r>
              <a:rPr lang="en-US" altLang="ko-KR" sz="1600"/>
              <a:t>I/O </a:t>
            </a:r>
            <a:r>
              <a:rPr lang="ko-KR" altLang="en-US" sz="1600"/>
              <a:t>기능에 따라 숫자를 표시하는 장치와 입력하는 장치가 결정된다</a:t>
            </a:r>
            <a:r>
              <a:rPr lang="en-US" altLang="ko-KR" sz="1600"/>
              <a:t>.</a:t>
            </a:r>
          </a:p>
          <a:p>
            <a:pPr marL="177800" indent="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Out of Band (OOB)</a:t>
            </a:r>
            <a:r>
              <a:rPr lang="en-US" altLang="ko-KR" sz="1600"/>
              <a:t>: </a:t>
            </a:r>
            <a:r>
              <a:rPr lang="ko-KR" altLang="en-US" sz="1600"/>
              <a:t>암호화 키가 </a:t>
            </a:r>
            <a:r>
              <a:rPr lang="en-US" altLang="ko-KR" sz="1600"/>
              <a:t>Bluetooth LE </a:t>
            </a:r>
            <a:r>
              <a:rPr lang="ko-KR" altLang="en-US" sz="1600"/>
              <a:t>외의 다른 방법으로 교환된다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예를 들어 </a:t>
            </a:r>
            <a:r>
              <a:rPr lang="en-US" altLang="ko-KR" sz="1600"/>
              <a:t>NFC</a:t>
            </a:r>
            <a:r>
              <a:rPr lang="ko-KR" altLang="en-US" sz="1600"/>
              <a:t>를 사용할 수 있다</a:t>
            </a:r>
            <a:r>
              <a:rPr lang="en-US" altLang="ko-KR" sz="1600"/>
              <a:t>.</a:t>
            </a:r>
          </a:p>
          <a:p>
            <a:pPr marL="177800" indent="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Numeric Comparison (LE Secure Connections </a:t>
            </a:r>
            <a:r>
              <a:rPr lang="ko-KR" altLang="en-US" sz="1600" b="1"/>
              <a:t>전용</a:t>
            </a:r>
            <a:r>
              <a:rPr lang="en-US" altLang="ko-KR" sz="1600" b="1"/>
              <a:t>)</a:t>
            </a:r>
            <a:r>
              <a:rPr lang="en-US" altLang="ko-KR" sz="1600"/>
              <a:t>: </a:t>
            </a:r>
            <a:r>
              <a:rPr lang="ko-KR" altLang="en-US" sz="1600"/>
              <a:t>두 장치에 </a:t>
            </a:r>
            <a:r>
              <a:rPr lang="en-US" altLang="ko-KR" sz="1600"/>
              <a:t>6</a:t>
            </a:r>
            <a:r>
              <a:rPr lang="ko-KR" altLang="en-US" sz="1600"/>
              <a:t>자리 숫자가 표시되고</a:t>
            </a:r>
            <a:r>
              <a:rPr lang="en-US" altLang="ko-KR" sz="1600"/>
              <a:t>, </a:t>
            </a:r>
            <a:r>
              <a:rPr lang="ko-KR" altLang="en-US" sz="1600"/>
              <a:t>사용자가 </a:t>
            </a:r>
            <a:r>
              <a:rPr lang="en-US" altLang="ko-KR" sz="1600"/>
              <a:t>"</a:t>
            </a:r>
            <a:r>
              <a:rPr lang="ko-KR" altLang="en-US" sz="1600"/>
              <a:t>예</a:t>
            </a:r>
            <a:r>
              <a:rPr lang="en-US" altLang="ko-KR" sz="1600"/>
              <a:t>" </a:t>
            </a:r>
            <a:r>
              <a:rPr lang="ko-KR" altLang="en-US" sz="1600"/>
              <a:t>또는 </a:t>
            </a:r>
            <a:r>
              <a:rPr lang="en-US" altLang="ko-KR" sz="1600"/>
              <a:t>"</a:t>
            </a:r>
            <a:r>
              <a:rPr lang="ko-KR" altLang="en-US" sz="1600"/>
              <a:t>아니오</a:t>
            </a:r>
            <a:r>
              <a:rPr lang="en-US" altLang="ko-KR" sz="1600"/>
              <a:t>"</a:t>
            </a:r>
            <a:r>
              <a:rPr lang="ko-KR" altLang="en-US" sz="1600"/>
              <a:t>를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선택하여 표시를 확인한다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8333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rgbClr val="0000FF"/>
                </a:solidFill>
              </a:rPr>
              <a:t>Data length and MTU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A89950-F2CA-4093-9313-36799DB665A0}"/>
              </a:ext>
            </a:extLst>
          </p:cNvPr>
          <p:cNvSpPr/>
          <p:nvPr/>
        </p:nvSpPr>
        <p:spPr>
          <a:xfrm>
            <a:off x="189186" y="804576"/>
            <a:ext cx="11561379" cy="3550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데이터 길이</a:t>
            </a:r>
            <a:r>
              <a:rPr lang="en-US" altLang="ko-KR"/>
              <a:t>(Data Length)</a:t>
            </a:r>
            <a:r>
              <a:rPr lang="ko-KR" altLang="en-US"/>
              <a:t>와 </a:t>
            </a:r>
            <a:r>
              <a:rPr lang="en-US" altLang="ko-KR"/>
              <a:t>MTU(Maximum Transfer Unit)</a:t>
            </a:r>
            <a:r>
              <a:rPr lang="ko-KR" altLang="en-US"/>
              <a:t>는 서로 다른 매개변수이지만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종종 함께 사용된다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MTU</a:t>
            </a:r>
            <a:r>
              <a:rPr lang="ko-KR" altLang="en-US"/>
              <a:t>는 하나의 </a:t>
            </a:r>
            <a:r>
              <a:rPr lang="en-US" altLang="ko-KR"/>
              <a:t>GATT </a:t>
            </a:r>
            <a:r>
              <a:rPr lang="ko-KR" altLang="en-US"/>
              <a:t>작업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전송 작업</a:t>
            </a:r>
            <a:r>
              <a:rPr lang="en-US" altLang="ko-KR"/>
              <a:t>)</a:t>
            </a:r>
            <a:r>
              <a:rPr lang="ko-KR" altLang="en-US"/>
              <a:t>에서 전송할 수 있는 바이트 수를 나타내며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데이터 길이는 하나의 </a:t>
            </a:r>
            <a:r>
              <a:rPr lang="en-US" altLang="ko-KR"/>
              <a:t>Bluetooth LE </a:t>
            </a:r>
            <a:r>
              <a:rPr lang="ko-KR" altLang="en-US"/>
              <a:t>패킷에 전송할 수 있는 바이트 수를 나타낸다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MTU</a:t>
            </a:r>
            <a:r>
              <a:rPr lang="ko-KR" altLang="en-US"/>
              <a:t>의 기본값은 </a:t>
            </a:r>
            <a:r>
              <a:rPr lang="en-US" altLang="ko-KR"/>
              <a:t>23</a:t>
            </a:r>
            <a:r>
              <a:rPr lang="ko-KR" altLang="en-US"/>
              <a:t>바이트이고</a:t>
            </a:r>
            <a:r>
              <a:rPr lang="en-US" altLang="ko-KR"/>
              <a:t>, </a:t>
            </a:r>
            <a:r>
              <a:rPr lang="ko-KR" altLang="en-US"/>
              <a:t>데이터 길이의 기본값은 </a:t>
            </a:r>
            <a:r>
              <a:rPr lang="en-US" altLang="ko-KR"/>
              <a:t>27</a:t>
            </a:r>
            <a:r>
              <a:rPr lang="ko-KR" altLang="en-US"/>
              <a:t>바이트이다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MTU</a:t>
            </a:r>
            <a:r>
              <a:rPr lang="ko-KR" altLang="en-US"/>
              <a:t>가 데이터 길이보다 클 경우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MTU</a:t>
            </a:r>
            <a:r>
              <a:rPr lang="ko-KR" altLang="en-US"/>
              <a:t>가 </a:t>
            </a:r>
            <a:r>
              <a:rPr lang="en-US" altLang="ko-KR"/>
              <a:t>140</a:t>
            </a:r>
            <a:r>
              <a:rPr lang="ko-KR" altLang="en-US"/>
              <a:t>바이트이고 데이터 길이가 </a:t>
            </a:r>
            <a:r>
              <a:rPr lang="en-US" altLang="ko-KR"/>
              <a:t>27</a:t>
            </a:r>
            <a:r>
              <a:rPr lang="ko-KR" altLang="en-US"/>
              <a:t>바이트일 때</a:t>
            </a:r>
            <a:r>
              <a:rPr lang="en-US" altLang="ko-KR"/>
              <a:t>), </a:t>
            </a:r>
            <a:br>
              <a:rPr lang="en-US" altLang="ko-KR"/>
            </a:br>
            <a:r>
              <a:rPr lang="ko-KR" altLang="en-US"/>
              <a:t>데이터는 데이터 길이 크기만큼의 청크</a:t>
            </a:r>
            <a:r>
              <a:rPr lang="en-US" altLang="ko-KR"/>
              <a:t>(chunks)</a:t>
            </a:r>
            <a:r>
              <a:rPr lang="ko-KR" altLang="en-US"/>
              <a:t>로 나뉜다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따라서 애플리케이션에서는 하나의 메시지가 전송되는 것처럼 보이지만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실제로는 공중에서 데이터가 더 작은 세그먼트로 나뉘어 전송된다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15771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암호화 과정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endParaRPr lang="en-US" altLang="ko-KR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8FE0A5-2401-455E-9129-AB88B5069B2D}"/>
              </a:ext>
            </a:extLst>
          </p:cNvPr>
          <p:cNvSpPr/>
          <p:nvPr/>
        </p:nvSpPr>
        <p:spPr>
          <a:xfrm>
            <a:off x="186048" y="734912"/>
            <a:ext cx="11570524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  어떤 페어링 방법을 사용할지는 </a:t>
            </a:r>
            <a:r>
              <a:rPr lang="en-US" altLang="ko-KR" sz="1600"/>
              <a:t>1</a:t>
            </a:r>
            <a:r>
              <a:rPr lang="ko-KR" altLang="en-US" sz="1600"/>
              <a:t>단계에서 교환된 </a:t>
            </a:r>
            <a:r>
              <a:rPr lang="en-US" altLang="ko-KR" sz="1600"/>
              <a:t>OOB </a:t>
            </a:r>
            <a:r>
              <a:rPr lang="ko-KR" altLang="en-US" sz="1600"/>
              <a:t>플래그</a:t>
            </a:r>
            <a:r>
              <a:rPr lang="en-US" altLang="ko-KR" sz="1600"/>
              <a:t>, MITM(Man-In-The-Middle) </a:t>
            </a:r>
            <a:r>
              <a:rPr lang="ko-KR" altLang="en-US" sz="1600"/>
              <a:t>플래그</a:t>
            </a:r>
            <a:r>
              <a:rPr lang="en-US" altLang="ko-KR" sz="1600"/>
              <a:t>, </a:t>
            </a:r>
            <a:r>
              <a:rPr lang="ko-KR" altLang="en-US" sz="1600"/>
              <a:t>그리고 장치의 </a:t>
            </a:r>
            <a:r>
              <a:rPr lang="en-US" altLang="ko-KR" sz="1600"/>
              <a:t>I/O </a:t>
            </a:r>
            <a:r>
              <a:rPr lang="ko-KR" altLang="en-US" sz="1600"/>
              <a:t>기능에 따라 결정된다</a:t>
            </a:r>
            <a:r>
              <a:rPr lang="en-US" altLang="ko-KR" sz="1600"/>
              <a:t>. OOB</a:t>
            </a:r>
            <a:r>
              <a:rPr lang="ko-KR" altLang="en-US" sz="1600"/>
              <a:t>와 </a:t>
            </a:r>
            <a:r>
              <a:rPr lang="en-US" altLang="ko-KR" sz="1600"/>
              <a:t>MITM </a:t>
            </a:r>
            <a:r>
              <a:rPr lang="ko-KR" altLang="en-US" sz="1600"/>
              <a:t>플래그는 먼저 </a:t>
            </a:r>
            <a:r>
              <a:rPr lang="en-US" altLang="ko-KR" sz="1600"/>
              <a:t>OOB </a:t>
            </a:r>
            <a:r>
              <a:rPr lang="ko-KR" altLang="en-US" sz="1600"/>
              <a:t>페어링 방법을 직접 사용할지 여부를 결정하거나</a:t>
            </a:r>
            <a:r>
              <a:rPr lang="en-US" altLang="ko-KR" sz="1600"/>
              <a:t>, I/O </a:t>
            </a:r>
            <a:r>
              <a:rPr lang="ko-KR" altLang="en-US" sz="1600"/>
              <a:t>기능을 기반으로 페어링 방법을 결정한다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LE Secure Connections</a:t>
            </a:r>
            <a:r>
              <a:rPr lang="ko-KR" altLang="en-US" sz="1600"/>
              <a:t>에서는 </a:t>
            </a:r>
            <a:br>
              <a:rPr lang="en-US" altLang="ko-KR" sz="1600"/>
            </a:br>
            <a:r>
              <a:rPr lang="en-US" altLang="ko-KR" sz="1600"/>
              <a:t>OOB </a:t>
            </a:r>
            <a:r>
              <a:rPr lang="ko-KR" altLang="en-US" sz="1600"/>
              <a:t>플래그가 설정된 장치가 하나만 있어도</a:t>
            </a:r>
            <a:br>
              <a:rPr lang="en-US" altLang="ko-KR" sz="1600"/>
            </a:br>
            <a:r>
              <a:rPr lang="ko-KR" altLang="en-US" sz="1600"/>
              <a:t>이 페어링 방법을 사용할 수 있다는 점에 </a:t>
            </a:r>
            <a:br>
              <a:rPr lang="en-US" altLang="ko-KR" sz="1600"/>
            </a:br>
            <a:r>
              <a:rPr lang="ko-KR" altLang="en-US" sz="1600"/>
              <a:t>유의하자</a:t>
            </a:r>
            <a:r>
              <a:rPr lang="en-US" altLang="ko-KR" sz="160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85408-EED9-4250-B19F-EE456FB7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62" y="1911350"/>
            <a:ext cx="5623718" cy="44011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C4C85E-F6CA-4B34-A4B8-0C9744574339}"/>
              </a:ext>
            </a:extLst>
          </p:cNvPr>
          <p:cNvSpPr/>
          <p:nvPr/>
        </p:nvSpPr>
        <p:spPr>
          <a:xfrm>
            <a:off x="5552713" y="6336271"/>
            <a:ext cx="3559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Rules for using OOB and MITM flags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2429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암호화 과정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endParaRPr lang="en-US" altLang="ko-KR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33DA90-11A0-4AF5-B1FF-B21D8389EDF3}"/>
              </a:ext>
            </a:extLst>
          </p:cNvPr>
          <p:cNvSpPr/>
          <p:nvPr/>
        </p:nvSpPr>
        <p:spPr>
          <a:xfrm>
            <a:off x="186047" y="699148"/>
            <a:ext cx="11855532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  OOB</a:t>
            </a:r>
            <a:r>
              <a:rPr lang="ko-KR" altLang="en-US" sz="1600"/>
              <a:t>와 </a:t>
            </a:r>
            <a:r>
              <a:rPr lang="en-US" altLang="ko-KR" sz="1600"/>
              <a:t>MITM </a:t>
            </a:r>
            <a:r>
              <a:rPr lang="ko-KR" altLang="en-US" sz="1600"/>
              <a:t>플래그에 따라</a:t>
            </a:r>
            <a:r>
              <a:rPr lang="en-US" altLang="ko-KR" sz="1600"/>
              <a:t>, </a:t>
            </a:r>
            <a:r>
              <a:rPr lang="ko-KR" altLang="en-US" sz="1600"/>
              <a:t>장치들의 </a:t>
            </a:r>
            <a:r>
              <a:rPr lang="en-US" altLang="ko-KR" sz="1600"/>
              <a:t>I/O </a:t>
            </a:r>
            <a:r>
              <a:rPr lang="ko-KR" altLang="en-US" sz="1600"/>
              <a:t>기능이 페어링 방법을 결정하는 데 사용될 수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 경우</a:t>
            </a:r>
            <a:r>
              <a:rPr lang="en-US" altLang="ko-KR" sz="1600"/>
              <a:t>, </a:t>
            </a:r>
            <a:r>
              <a:rPr lang="ko-KR" altLang="en-US" sz="1600"/>
              <a:t>아래의 표가 사용된다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이 단계에서 생성된 키는 </a:t>
            </a:r>
            <a:r>
              <a:rPr lang="en-US" altLang="ko-KR" sz="1600"/>
              <a:t>2</a:t>
            </a:r>
            <a:r>
              <a:rPr lang="ko-KR" altLang="en-US" sz="1600"/>
              <a:t>단계 이후에 링크를 </a:t>
            </a:r>
            <a:br>
              <a:rPr lang="en-US" altLang="ko-KR" sz="1600"/>
            </a:br>
            <a:r>
              <a:rPr lang="ko-KR" altLang="en-US" sz="1600"/>
              <a:t>암호화하는 데 사용된다</a:t>
            </a:r>
            <a:r>
              <a:rPr lang="en-US" altLang="ko-KR" sz="16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만약 페어링만 하고 본딩을 하지 않는다면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en-US" altLang="ko-KR" sz="1600"/>
              <a:t>2</a:t>
            </a:r>
            <a:r>
              <a:rPr lang="ko-KR" altLang="en-US" sz="1600"/>
              <a:t>단계까지만 수행되고 </a:t>
            </a:r>
            <a:br>
              <a:rPr lang="en-US" altLang="ko-KR" sz="1600"/>
            </a:br>
            <a:r>
              <a:rPr lang="ko-KR" altLang="en-US" sz="1600"/>
              <a:t>장치들은 </a:t>
            </a:r>
            <a:r>
              <a:rPr lang="en-US" altLang="ko-KR" sz="1600"/>
              <a:t>3</a:t>
            </a:r>
            <a:r>
              <a:rPr lang="ko-KR" altLang="en-US" sz="1600"/>
              <a:t>단계를 건너뛰게 된다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3067EB-2311-4A80-B665-ADBADB29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294" y="1693022"/>
            <a:ext cx="6007533" cy="4770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2F0A349-88C7-44B4-AAAC-50C31DF0AB05}"/>
              </a:ext>
            </a:extLst>
          </p:cNvPr>
          <p:cNvSpPr/>
          <p:nvPr/>
        </p:nvSpPr>
        <p:spPr>
          <a:xfrm>
            <a:off x="5779966" y="6463075"/>
            <a:ext cx="519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Mapping of I/O capabilities to key generation method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160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암호화 과정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endParaRPr lang="en-US" altLang="ko-KR" sz="20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B78834-B7C1-4E6A-9D68-25AF00E4B63F}"/>
              </a:ext>
            </a:extLst>
          </p:cNvPr>
          <p:cNvSpPr/>
          <p:nvPr/>
        </p:nvSpPr>
        <p:spPr>
          <a:xfrm>
            <a:off x="300842" y="643353"/>
            <a:ext cx="9721932" cy="33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3</a:t>
            </a:r>
            <a:r>
              <a:rPr lang="ko-KR" altLang="en-US" sz="1600" b="1"/>
              <a:t>단계</a:t>
            </a:r>
            <a:r>
              <a:rPr lang="en-US" altLang="ko-KR" sz="1600" b="1"/>
              <a:t>: </a:t>
            </a:r>
            <a:r>
              <a:rPr lang="ko-KR" altLang="en-US" sz="1600" b="1"/>
              <a:t>키 배포</a:t>
            </a:r>
            <a:r>
              <a:rPr lang="en-US" altLang="ko-KR" sz="1600" b="1"/>
              <a:t>(Key distribution)</a:t>
            </a:r>
            <a:br>
              <a:rPr lang="ko-KR" altLang="en-US" sz="1600"/>
            </a:br>
            <a:r>
              <a:rPr lang="ko-KR" altLang="en-US" sz="1600"/>
              <a:t>  이 단계에서는 장기 키</a:t>
            </a:r>
            <a:r>
              <a:rPr lang="en-US" altLang="ko-KR" sz="1600"/>
              <a:t>(LTK)</a:t>
            </a:r>
            <a:r>
              <a:rPr lang="ko-KR" altLang="en-US" sz="1600"/>
              <a:t>가 사용되어 나머지 키들이 배포된다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레거시 페어링에서는 </a:t>
            </a:r>
            <a:r>
              <a:rPr lang="en-US" altLang="ko-KR" sz="1600"/>
              <a:t>LTK</a:t>
            </a:r>
            <a:r>
              <a:rPr lang="ko-KR" altLang="en-US" sz="1600"/>
              <a:t>가 이 단계에서 생성되며</a:t>
            </a:r>
            <a:br>
              <a:rPr lang="en-US" altLang="ko-KR" sz="1600"/>
            </a:br>
            <a:r>
              <a:rPr lang="en-US" altLang="ko-KR" sz="1600"/>
              <a:t>(LE Secure Connections</a:t>
            </a:r>
            <a:r>
              <a:rPr lang="ko-KR" altLang="en-US" sz="1600"/>
              <a:t>에서는 </a:t>
            </a:r>
            <a:r>
              <a:rPr lang="en-US" altLang="ko-KR" sz="1600"/>
              <a:t>LTK</a:t>
            </a:r>
            <a:r>
              <a:rPr lang="ko-KR" altLang="en-US" sz="1600"/>
              <a:t>가 </a:t>
            </a:r>
            <a:r>
              <a:rPr lang="en-US" altLang="ko-KR" sz="1600"/>
              <a:t>2</a:t>
            </a:r>
            <a:r>
              <a:rPr lang="ko-KR" altLang="en-US" sz="1600"/>
              <a:t>단계에서 </a:t>
            </a:r>
            <a:br>
              <a:rPr lang="en-US" altLang="ko-KR" sz="1600"/>
            </a:br>
            <a:r>
              <a:rPr lang="ko-KR" altLang="en-US" sz="1600"/>
              <a:t>생성됨</a:t>
            </a:r>
            <a:r>
              <a:rPr lang="en-US" altLang="ko-KR" sz="1600"/>
              <a:t>), </a:t>
            </a:r>
            <a:r>
              <a:rPr lang="ko-KR" altLang="en-US" sz="1600"/>
              <a:t>다른 키들도 생성되어 교환된다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 키들은 장치들이 다음에 다시 연결할 때 </a:t>
            </a:r>
            <a:br>
              <a:rPr lang="en-US" altLang="ko-KR" sz="1600"/>
            </a:br>
            <a:r>
              <a:rPr lang="ko-KR" altLang="en-US" sz="1600"/>
              <a:t>서로를 식별하고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동일한 </a:t>
            </a:r>
            <a:r>
              <a:rPr lang="en-US" altLang="ko-KR" sz="1600"/>
              <a:t>LTK</a:t>
            </a:r>
            <a:r>
              <a:rPr lang="ko-KR" altLang="en-US" sz="1600"/>
              <a:t>를 사용하여 </a:t>
            </a:r>
            <a:br>
              <a:rPr lang="en-US" altLang="ko-KR" sz="1600"/>
            </a:br>
            <a:r>
              <a:rPr lang="ko-KR" altLang="en-US" sz="1600"/>
              <a:t>링크를 다시 암호화할 수 있도록 한다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6F731F-8DC4-4941-B49A-E0C27A9E2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88" y="1958361"/>
            <a:ext cx="6751270" cy="43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636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Legacy pairing vs. LE secure connections 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Legacy pairing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B5B83C-B6F9-40A8-958B-A2AD2C762CCF}"/>
              </a:ext>
            </a:extLst>
          </p:cNvPr>
          <p:cNvSpPr/>
          <p:nvPr/>
        </p:nvSpPr>
        <p:spPr>
          <a:xfrm>
            <a:off x="162296" y="631330"/>
            <a:ext cx="12029704" cy="521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Bluetooth v4.2 </a:t>
            </a:r>
            <a:r>
              <a:rPr lang="ko-KR" altLang="en-US" sz="1600"/>
              <a:t>이전에는 레거시 페어링만 </a:t>
            </a:r>
            <a:r>
              <a:rPr lang="en-US" altLang="ko-KR" sz="1600"/>
              <a:t>Bluetooth LE</a:t>
            </a:r>
            <a:r>
              <a:rPr lang="ko-KR" altLang="en-US" sz="1600"/>
              <a:t>에서 사용할 수 있는 페어링 방법이었다</a:t>
            </a:r>
            <a:r>
              <a:rPr lang="en-US" altLang="ko-KR" sz="1600"/>
              <a:t>. </a:t>
            </a:r>
            <a:r>
              <a:rPr lang="ko-KR" altLang="en-US" sz="1600"/>
              <a:t>이 방법은 매우 간단하지만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링크를 암호화하는 데 사용되는 단기 키</a:t>
            </a:r>
            <a:r>
              <a:rPr lang="en-US" altLang="ko-KR" sz="1600"/>
              <a:t>(STK)</a:t>
            </a:r>
            <a:r>
              <a:rPr lang="ko-KR" altLang="en-US" sz="1600"/>
              <a:t>가 쉽게 해킹될 수 있어 위험이 존재한다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레거시 페어링에서 </a:t>
            </a:r>
            <a:r>
              <a:rPr lang="en-US" altLang="ko-KR" sz="1600"/>
              <a:t>Just Works</a:t>
            </a:r>
            <a:r>
              <a:rPr lang="ko-KR" altLang="en-US" sz="1600"/>
              <a:t>를 사용할 때</a:t>
            </a:r>
            <a:r>
              <a:rPr lang="en-US" altLang="ko-KR" sz="1600"/>
              <a:t>, TK</a:t>
            </a:r>
            <a:r>
              <a:rPr lang="ko-KR" altLang="en-US" sz="1600"/>
              <a:t>는 </a:t>
            </a:r>
            <a:r>
              <a:rPr lang="en-US" altLang="ko-KR" sz="1600"/>
              <a:t>0</a:t>
            </a:r>
            <a:r>
              <a:rPr lang="ko-KR" altLang="en-US" sz="1600"/>
              <a:t>으로 설정되며</a:t>
            </a:r>
            <a:r>
              <a:rPr lang="en-US" altLang="ko-KR" sz="1600"/>
              <a:t>, </a:t>
            </a:r>
            <a:r>
              <a:rPr lang="ko-KR" altLang="en-US" sz="1600"/>
              <a:t>이는 도청이나 </a:t>
            </a:r>
            <a:r>
              <a:rPr lang="en-US" altLang="ko-KR" sz="1600"/>
              <a:t>MITM(Man-In-The-Middle) </a:t>
            </a:r>
            <a:r>
              <a:rPr lang="ko-KR" altLang="en-US" sz="1600"/>
              <a:t>공격에 대해 </a:t>
            </a:r>
            <a:br>
              <a:rPr lang="en-US" altLang="ko-KR" sz="1600"/>
            </a:br>
            <a:r>
              <a:rPr lang="ko-KR" altLang="en-US" sz="1600"/>
              <a:t>아무런 보호를 제공하지 않는다</a:t>
            </a:r>
            <a:r>
              <a:rPr lang="en-US" altLang="ko-KR" sz="1600"/>
              <a:t>. </a:t>
            </a:r>
            <a:r>
              <a:rPr lang="ko-KR" altLang="en-US" sz="1600"/>
              <a:t>공격자는 </a:t>
            </a:r>
            <a:r>
              <a:rPr lang="en-US" altLang="ko-KR" sz="1600"/>
              <a:t>STK</a:t>
            </a:r>
            <a:r>
              <a:rPr lang="ko-KR" altLang="en-US" sz="1600"/>
              <a:t>를 쉽게 </a:t>
            </a:r>
            <a:r>
              <a:rPr lang="en-US" altLang="ko-KR" sz="1600"/>
              <a:t>brute force</a:t>
            </a:r>
            <a:r>
              <a:rPr lang="ko-KR" altLang="en-US" sz="1600"/>
              <a:t>로 추측하여 연결을 도청할 수 있으며</a:t>
            </a:r>
            <a:r>
              <a:rPr lang="en-US" altLang="ko-KR" sz="1600"/>
              <a:t>, </a:t>
            </a:r>
            <a:r>
              <a:rPr lang="ko-KR" altLang="en-US" sz="1600"/>
              <a:t>장치들을 확인할 방법도 없다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Passkey </a:t>
            </a:r>
            <a:r>
              <a:rPr lang="ko-KR" altLang="en-US" sz="1600"/>
              <a:t>입력을 사용하는 것이 조금 더 안전하지만</a:t>
            </a:r>
            <a:r>
              <a:rPr lang="en-US" altLang="ko-KR" sz="1600"/>
              <a:t>, TK</a:t>
            </a:r>
            <a:r>
              <a:rPr lang="ko-KR" altLang="en-US" sz="1600"/>
              <a:t>는 이제 </a:t>
            </a:r>
            <a:r>
              <a:rPr lang="en-US" altLang="ko-KR" sz="1600"/>
              <a:t>6</a:t>
            </a:r>
            <a:r>
              <a:rPr lang="ko-KR" altLang="en-US" sz="1600"/>
              <a:t>자리 숫자로 장치들 간에 사용자가 전달한다</a:t>
            </a:r>
            <a:r>
              <a:rPr lang="en-US" altLang="ko-KR" sz="1600"/>
              <a:t>. </a:t>
            </a:r>
            <a:r>
              <a:rPr lang="ko-KR" altLang="en-US" sz="1600"/>
              <a:t>예를 들어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한 장치에서 숫자가 화면에 표시되고 사용자는 다른 장치에 키보드를 통해 이 숫자를 입력한다</a:t>
            </a:r>
            <a:r>
              <a:rPr lang="en-US" altLang="ko-KR" sz="1600"/>
              <a:t>. </a:t>
            </a:r>
            <a:r>
              <a:rPr lang="ko-KR" altLang="en-US" sz="1600"/>
              <a:t>그러나 공격자는 교환되는 값을 쉽게 </a:t>
            </a:r>
            <a:r>
              <a:rPr lang="en-US" altLang="ko-KR" sz="1600"/>
              <a:t>sniff</a:t>
            </a:r>
            <a:r>
              <a:rPr lang="ko-KR" altLang="en-US" sz="1600"/>
              <a:t>할 수 있고</a:t>
            </a:r>
            <a:r>
              <a:rPr lang="en-US" altLang="ko-KR" sz="1600"/>
              <a:t>, </a:t>
            </a:r>
            <a:r>
              <a:rPr lang="ko-KR" altLang="en-US" sz="1600"/>
              <a:t>그러면 </a:t>
            </a:r>
            <a:r>
              <a:rPr lang="en-US" altLang="ko-KR" sz="1600"/>
              <a:t>STK</a:t>
            </a:r>
            <a:r>
              <a:rPr lang="ko-KR" altLang="en-US" sz="1600"/>
              <a:t>를 쉽게 추측하여 연결을 해독할 수 있다</a:t>
            </a:r>
            <a:r>
              <a:rPr lang="en-US" altLang="ko-KR" sz="1600"/>
              <a:t>. </a:t>
            </a:r>
            <a:r>
              <a:rPr lang="ko-KR" altLang="en-US" sz="1600"/>
              <a:t>직접적으로 </a:t>
            </a:r>
            <a:r>
              <a:rPr lang="en-US" altLang="ko-KR" sz="1600"/>
              <a:t>TK</a:t>
            </a:r>
            <a:r>
              <a:rPr lang="ko-KR" altLang="en-US" sz="1600"/>
              <a:t>를 확인할 수 없더라도</a:t>
            </a:r>
            <a:r>
              <a:rPr lang="en-US" altLang="ko-KR" sz="1600"/>
              <a:t>, 999999</a:t>
            </a:r>
            <a:r>
              <a:rPr lang="ko-KR" altLang="en-US" sz="1600"/>
              <a:t>가지 조합을 모두 시도하면 키를 쉽게 </a:t>
            </a:r>
            <a:r>
              <a:rPr lang="en-US" altLang="ko-KR" sz="1600"/>
              <a:t>crack</a:t>
            </a:r>
            <a:r>
              <a:rPr lang="ko-KR" altLang="en-US" sz="1600"/>
              <a:t>할 수 있다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Out of Band </a:t>
            </a:r>
            <a:r>
              <a:rPr lang="ko-KR" altLang="en-US" sz="1600"/>
              <a:t>페어링에서는 </a:t>
            </a:r>
            <a:r>
              <a:rPr lang="en-US" altLang="ko-KR" sz="1600"/>
              <a:t>TK</a:t>
            </a:r>
            <a:r>
              <a:rPr lang="ko-KR" altLang="en-US" sz="1600"/>
              <a:t>가 </a:t>
            </a:r>
            <a:r>
              <a:rPr lang="en-US" altLang="ko-KR" sz="1600"/>
              <a:t>Bluetooth LE </a:t>
            </a:r>
            <a:r>
              <a:rPr lang="ko-KR" altLang="en-US" sz="1600"/>
              <a:t>외의 다른 방법으로 교환된다</a:t>
            </a:r>
            <a:r>
              <a:rPr lang="en-US" altLang="ko-KR" sz="1600"/>
              <a:t>. </a:t>
            </a:r>
            <a:r>
              <a:rPr lang="ko-KR" altLang="en-US" sz="1600"/>
              <a:t>예를 들어</a:t>
            </a:r>
            <a:r>
              <a:rPr lang="en-US" altLang="ko-KR" sz="1600"/>
              <a:t>, NFC</a:t>
            </a:r>
            <a:r>
              <a:rPr lang="ko-KR" altLang="en-US" sz="1600"/>
              <a:t>를 사용할 수 있습니다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 방법은 최대 </a:t>
            </a:r>
            <a:r>
              <a:rPr lang="en-US" altLang="ko-KR" sz="1600"/>
              <a:t>128</a:t>
            </a:r>
            <a:r>
              <a:rPr lang="ko-KR" altLang="en-US" sz="1600"/>
              <a:t>비트까지 </a:t>
            </a:r>
            <a:r>
              <a:rPr lang="en-US" altLang="ko-KR" sz="1600"/>
              <a:t>TK</a:t>
            </a:r>
            <a:r>
              <a:rPr lang="ko-KR" altLang="en-US" sz="1600"/>
              <a:t>를 사용할 수 있어 연결의 보안이 증가한다</a:t>
            </a:r>
            <a:r>
              <a:rPr lang="en-US" altLang="ko-KR" sz="1600"/>
              <a:t>. </a:t>
            </a:r>
            <a:r>
              <a:rPr lang="ko-KR" altLang="en-US" sz="1600"/>
              <a:t>교환 중에 사용되는 </a:t>
            </a:r>
            <a:r>
              <a:rPr lang="en-US" altLang="ko-KR" sz="1600"/>
              <a:t>OOB </a:t>
            </a:r>
            <a:r>
              <a:rPr lang="ko-KR" altLang="en-US" sz="1600"/>
              <a:t>채널의 보안 수준도 </a:t>
            </a:r>
            <a:r>
              <a:rPr lang="en-US" altLang="ko-KR" sz="1600"/>
              <a:t>Bluetooth LE </a:t>
            </a:r>
            <a:r>
              <a:rPr lang="ko-KR" altLang="en-US" sz="1600"/>
              <a:t>연결의 보호를 결정한다</a:t>
            </a:r>
            <a:r>
              <a:rPr lang="en-US" altLang="ko-KR" sz="1600"/>
              <a:t>. OOB </a:t>
            </a:r>
            <a:r>
              <a:rPr lang="ko-KR" altLang="en-US" sz="1600"/>
              <a:t>채널이 도청과 </a:t>
            </a:r>
            <a:r>
              <a:rPr lang="en-US" altLang="ko-KR" sz="1600"/>
              <a:t>MITM </a:t>
            </a:r>
            <a:r>
              <a:rPr lang="ko-KR" altLang="en-US" sz="1600"/>
              <a:t>공격으로부터 보호된다면</a:t>
            </a:r>
            <a:r>
              <a:rPr lang="en-US" altLang="ko-KR" sz="1600"/>
              <a:t>, Bluetooth LE </a:t>
            </a:r>
            <a:r>
              <a:rPr lang="ko-KR" altLang="en-US" sz="1600"/>
              <a:t>링크도 보호된다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레거시 페어링은 </a:t>
            </a:r>
            <a:r>
              <a:rPr lang="en-US" altLang="ko-KR" sz="1600"/>
              <a:t>Bluetooth SIG</a:t>
            </a:r>
            <a:r>
              <a:rPr lang="ko-KR" altLang="en-US" sz="1600"/>
              <a:t>에서 권장하지 않지만</a:t>
            </a:r>
            <a:r>
              <a:rPr lang="en-US" altLang="ko-KR" sz="1600"/>
              <a:t>, </a:t>
            </a:r>
            <a:r>
              <a:rPr lang="ko-KR" altLang="en-US" sz="1600"/>
              <a:t>꼭 사용해야 한다면 </a:t>
            </a:r>
            <a:r>
              <a:rPr lang="en-US" altLang="ko-KR" sz="1600"/>
              <a:t>OOB </a:t>
            </a:r>
            <a:r>
              <a:rPr lang="ko-KR" altLang="en-US" sz="1600"/>
              <a:t>페어링을 사용하는 것이 좋다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Out of Band </a:t>
            </a:r>
            <a:r>
              <a:rPr lang="ko-KR" altLang="en-US" sz="1600"/>
              <a:t>인증은 레거시 페어링에서 보안이 고려될 수 있는 유일한 방법이다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3087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Legacy pairing vs. LE secure connections 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LE</a:t>
            </a:r>
            <a:r>
              <a:rPr lang="ko-KR" altLang="en-US" sz="2000" b="1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Secure</a:t>
            </a:r>
            <a:r>
              <a:rPr lang="ko-KR" altLang="en-US" sz="2000" b="1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Connections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76196B-0D34-476D-B085-18D0F25EB986}"/>
              </a:ext>
            </a:extLst>
          </p:cNvPr>
          <p:cNvSpPr/>
          <p:nvPr/>
        </p:nvSpPr>
        <p:spPr>
          <a:xfrm>
            <a:off x="95004" y="760142"/>
            <a:ext cx="11978244" cy="4846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LE Secure Connections</a:t>
            </a:r>
            <a:r>
              <a:rPr lang="ko-KR" altLang="en-US" sz="1600"/>
              <a:t>는 </a:t>
            </a:r>
            <a:r>
              <a:rPr lang="en-US" altLang="ko-KR" sz="1600"/>
              <a:t>TK</a:t>
            </a:r>
            <a:r>
              <a:rPr lang="ko-KR" altLang="en-US" sz="1600"/>
              <a:t>와 </a:t>
            </a:r>
            <a:r>
              <a:rPr lang="en-US" altLang="ko-KR" sz="1600"/>
              <a:t>STK</a:t>
            </a:r>
            <a:r>
              <a:rPr lang="ko-KR" altLang="en-US" sz="1600"/>
              <a:t>를 사용하는 대신</a:t>
            </a:r>
            <a:r>
              <a:rPr lang="en-US" altLang="ko-KR" sz="1600"/>
              <a:t>, </a:t>
            </a:r>
            <a:r>
              <a:rPr lang="ko-KR" altLang="en-US" sz="1600"/>
              <a:t>타원 곡선 디피</a:t>
            </a:r>
            <a:r>
              <a:rPr lang="en-US" altLang="ko-KR" sz="1600"/>
              <a:t>-</a:t>
            </a:r>
            <a:r>
              <a:rPr lang="ko-KR" altLang="en-US" sz="1600"/>
              <a:t>헬만</a:t>
            </a:r>
            <a:r>
              <a:rPr lang="en-US" altLang="ko-KR" sz="1600"/>
              <a:t>(Elliptic-Curve Diffie-Hellman, ECDH) </a:t>
            </a:r>
            <a:r>
              <a:rPr lang="ko-KR" altLang="en-US" sz="1600"/>
              <a:t>암호화를 사용하여 공개 키</a:t>
            </a:r>
            <a:r>
              <a:rPr lang="en-US" altLang="ko-KR" sz="1600"/>
              <a:t>-</a:t>
            </a:r>
            <a:r>
              <a:rPr lang="ko-KR" altLang="en-US" sz="1600"/>
              <a:t>개인 키 쌍을 생성한다</a:t>
            </a:r>
            <a:r>
              <a:rPr lang="en-US" altLang="ko-KR" sz="1600"/>
              <a:t>. </a:t>
            </a:r>
            <a:r>
              <a:rPr lang="ko-KR" altLang="en-US" sz="1600"/>
              <a:t>장치들은 공개 키를 교환하고</a:t>
            </a:r>
            <a:r>
              <a:rPr lang="en-US" altLang="ko-KR" sz="1600"/>
              <a:t>, </a:t>
            </a:r>
            <a:r>
              <a:rPr lang="ko-KR" altLang="en-US" sz="1600"/>
              <a:t>네 가지 페어링 방법</a:t>
            </a:r>
            <a:r>
              <a:rPr lang="en-US" altLang="ko-KR" sz="1600"/>
              <a:t>(Just Works, Passkey </a:t>
            </a:r>
            <a:r>
              <a:rPr lang="ko-KR" altLang="en-US" sz="1600"/>
              <a:t>입력</a:t>
            </a:r>
            <a:r>
              <a:rPr lang="en-US" altLang="ko-KR" sz="1600"/>
              <a:t>, OOB, </a:t>
            </a:r>
            <a:r>
              <a:rPr lang="ko-KR" altLang="en-US" sz="1600"/>
              <a:t>또는 </a:t>
            </a:r>
            <a:r>
              <a:rPr lang="en-US" altLang="ko-KR" sz="1600"/>
              <a:t>Numeric Comparison)</a:t>
            </a:r>
            <a:r>
              <a:rPr lang="ko-KR" altLang="en-US" sz="1600"/>
              <a:t>을 사용하여 상대 장치의 인증을 확인하고 </a:t>
            </a:r>
            <a:r>
              <a:rPr lang="en-US" altLang="ko-KR" sz="1600"/>
              <a:t>Diffie-Hellman </a:t>
            </a:r>
            <a:r>
              <a:rPr lang="ko-KR" altLang="en-US" sz="1600"/>
              <a:t>키와 인증 데이터를 기반으로 </a:t>
            </a:r>
            <a:r>
              <a:rPr lang="en-US" altLang="ko-KR" sz="1600"/>
              <a:t>LTK(Long Term Key)</a:t>
            </a:r>
            <a:r>
              <a:rPr lang="ko-KR" altLang="en-US" sz="1600"/>
              <a:t>를 생성한다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LE Secure Connections</a:t>
            </a:r>
            <a:r>
              <a:rPr lang="ko-KR" altLang="en-US" sz="1600"/>
              <a:t>를 사용할 때 </a:t>
            </a:r>
            <a:r>
              <a:rPr lang="en-US" altLang="ko-KR" sz="1600"/>
              <a:t>Just Works</a:t>
            </a:r>
            <a:r>
              <a:rPr lang="ko-KR" altLang="en-US" sz="1600"/>
              <a:t>는 더 안전하지만</a:t>
            </a:r>
            <a:r>
              <a:rPr lang="en-US" altLang="ko-KR" sz="1600"/>
              <a:t>, </a:t>
            </a:r>
            <a:r>
              <a:rPr lang="ko-KR" altLang="en-US" sz="1600"/>
              <a:t>여전히 인증을 제공하지 않기 때문에 페어링 방법으로는 권장되지 않는다</a:t>
            </a:r>
            <a:r>
              <a:rPr lang="en-US" altLang="ko-KR" sz="1600"/>
              <a:t>. Passkey </a:t>
            </a:r>
            <a:r>
              <a:rPr lang="ko-KR" altLang="en-US" sz="1600"/>
              <a:t>입력 페어링 방법은 이제 </a:t>
            </a:r>
            <a:r>
              <a:rPr lang="en-US" altLang="ko-KR" sz="1600"/>
              <a:t>passkey</a:t>
            </a:r>
            <a:r>
              <a:rPr lang="ko-KR" altLang="en-US" sz="1600"/>
              <a:t>와 </a:t>
            </a:r>
            <a:r>
              <a:rPr lang="en-US" altLang="ko-KR" sz="1600"/>
              <a:t>ECDH </a:t>
            </a:r>
            <a:r>
              <a:rPr lang="ko-KR" altLang="en-US" sz="1600"/>
              <a:t>공개 키</a:t>
            </a:r>
            <a:r>
              <a:rPr lang="en-US" altLang="ko-KR" sz="1600"/>
              <a:t>, </a:t>
            </a:r>
            <a:r>
              <a:rPr lang="ko-KR" altLang="en-US" sz="1600"/>
              <a:t>그리고 </a:t>
            </a:r>
            <a:r>
              <a:rPr lang="en-US" altLang="ko-KR" sz="1600"/>
              <a:t>128</a:t>
            </a:r>
            <a:r>
              <a:rPr lang="ko-KR" altLang="en-US" sz="1600"/>
              <a:t>비트 임의의 숫자를 사용하여 연결을 인증한다</a:t>
            </a:r>
            <a:r>
              <a:rPr lang="en-US" altLang="ko-KR" sz="1600"/>
              <a:t>. </a:t>
            </a:r>
            <a:r>
              <a:rPr lang="ko-KR" altLang="en-US" sz="1600"/>
              <a:t>이는 레거시 페어링에서 설명된 것보다 훨씬 더 안전하다</a:t>
            </a:r>
            <a:r>
              <a:rPr lang="en-US" altLang="ko-KR" sz="1600"/>
              <a:t>. OOB </a:t>
            </a:r>
            <a:r>
              <a:rPr lang="ko-KR" altLang="en-US" sz="1600"/>
              <a:t>페어링 방법도 여전히 권장되는 옵션으로</a:t>
            </a:r>
            <a:r>
              <a:rPr lang="en-US" altLang="ko-KR" sz="1600"/>
              <a:t>, OOB </a:t>
            </a:r>
            <a:r>
              <a:rPr lang="ko-KR" altLang="en-US" sz="1600"/>
              <a:t>채널이 안전하면 레거시 페어링처럼 보호를 제공한다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또한</a:t>
            </a:r>
            <a:r>
              <a:rPr lang="en-US" altLang="ko-KR" sz="1600"/>
              <a:t>, </a:t>
            </a:r>
            <a:r>
              <a:rPr lang="ko-KR" altLang="en-US" sz="1600"/>
              <a:t>이 기능과 함께 </a:t>
            </a:r>
            <a:r>
              <a:rPr lang="en-US" altLang="ko-KR" sz="1600"/>
              <a:t>Numeric Comparison</a:t>
            </a:r>
            <a:r>
              <a:rPr lang="ko-KR" altLang="en-US" sz="1600"/>
              <a:t>이라는 새로운 페어링 방법이 도입되었다</a:t>
            </a:r>
            <a:r>
              <a:rPr lang="en-US" altLang="ko-KR" sz="1600"/>
              <a:t>. </a:t>
            </a:r>
            <a:r>
              <a:rPr lang="ko-KR" altLang="en-US" sz="1600"/>
              <a:t>이는 </a:t>
            </a:r>
            <a:r>
              <a:rPr lang="en-US" altLang="ko-KR" sz="1600"/>
              <a:t>Just Works </a:t>
            </a:r>
            <a:r>
              <a:rPr lang="ko-KR" altLang="en-US" sz="1600"/>
              <a:t>페어링 방법과 동일한 절차를 따르지만</a:t>
            </a:r>
            <a:r>
              <a:rPr lang="en-US" altLang="ko-KR" sz="1600"/>
              <a:t>, </a:t>
            </a:r>
            <a:r>
              <a:rPr lang="ko-KR" altLang="en-US" sz="1600"/>
              <a:t>마지막 단계에서 두 장치에 표시된 값을 기반으로 사용자가 수동으로 확인을 수행하여 </a:t>
            </a:r>
            <a:r>
              <a:rPr lang="en-US" altLang="ko-KR" sz="1600"/>
              <a:t>MITM </a:t>
            </a:r>
            <a:r>
              <a:rPr lang="ko-KR" altLang="en-US" sz="1600"/>
              <a:t>공격으로부터 보호하는 추가 단계를 추가한다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장치들 간에 교환되는 데이터는 공개 키뿐이다</a:t>
            </a:r>
            <a:r>
              <a:rPr lang="en-US" altLang="ko-KR" sz="1600"/>
              <a:t>. ECDH </a:t>
            </a:r>
            <a:r>
              <a:rPr lang="ko-KR" altLang="en-US" sz="1600"/>
              <a:t>공개 키 암호화를 사용하면 </a:t>
            </a:r>
            <a:r>
              <a:rPr lang="en-US" altLang="ko-KR" sz="1600"/>
              <a:t>LTK</a:t>
            </a:r>
            <a:r>
              <a:rPr lang="ko-KR" altLang="en-US" sz="1600"/>
              <a:t>를 </a:t>
            </a:r>
            <a:r>
              <a:rPr lang="en-US" altLang="ko-KR" sz="1600"/>
              <a:t>crack</a:t>
            </a:r>
            <a:r>
              <a:rPr lang="ko-KR" altLang="en-US" sz="1600"/>
              <a:t>하기 매우 어려워지며</a:t>
            </a:r>
            <a:r>
              <a:rPr lang="en-US" altLang="ko-KR" sz="1600"/>
              <a:t>, </a:t>
            </a:r>
            <a:r>
              <a:rPr lang="ko-KR" altLang="en-US" sz="1600"/>
              <a:t>이는 레거시 페어링에 비해 중요한 개선점이다</a:t>
            </a:r>
            <a:r>
              <a:rPr lang="en-US" altLang="ko-KR" sz="160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52BCAE-1F45-42A2-A9A2-B5734AF66160}"/>
              </a:ext>
            </a:extLst>
          </p:cNvPr>
          <p:cNvSpPr/>
          <p:nvPr/>
        </p:nvSpPr>
        <p:spPr>
          <a:xfrm>
            <a:off x="476992" y="5682359"/>
            <a:ext cx="1123801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/>
              <a:t>LE Secure Connections</a:t>
            </a:r>
            <a:r>
              <a:rPr lang="ko-KR" altLang="en-US" sz="1600"/>
              <a:t>는 대부분의 장치에서 지원되지만</a:t>
            </a:r>
            <a:r>
              <a:rPr lang="en-US" altLang="ko-KR" sz="1600"/>
              <a:t>, </a:t>
            </a:r>
            <a:r>
              <a:rPr lang="ko-KR" altLang="en-US" sz="1600"/>
              <a:t>여전히 레거시 페어링만 지원하는 </a:t>
            </a:r>
            <a:r>
              <a:rPr lang="en-US" altLang="ko-KR" sz="1600"/>
              <a:t>Bluetooth LE </a:t>
            </a:r>
            <a:r>
              <a:rPr lang="ko-KR" altLang="en-US" sz="1600"/>
              <a:t>제품도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따라서 애플리케이션에서 더 나은 상호 운용성을 얻기 위해 </a:t>
            </a:r>
            <a:r>
              <a:rPr lang="en-US" altLang="ko-KR" sz="1600"/>
              <a:t>LE Secure Connections </a:t>
            </a:r>
            <a:r>
              <a:rPr lang="ko-KR" altLang="en-US" sz="1600"/>
              <a:t>외에도 레거시 페어링을 지원하도록 </a:t>
            </a:r>
            <a:br>
              <a:rPr lang="en-US" altLang="ko-KR" sz="1600"/>
            </a:br>
            <a:r>
              <a:rPr lang="ko-KR" altLang="en-US" sz="1600"/>
              <a:t>설정하는 것이 좋다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7314139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Security models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Security concerns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E983F6-48E5-48FA-B1D1-2AD6B6C71984}"/>
              </a:ext>
            </a:extLst>
          </p:cNvPr>
          <p:cNvSpPr/>
          <p:nvPr/>
        </p:nvSpPr>
        <p:spPr>
          <a:xfrm>
            <a:off x="112815" y="593889"/>
            <a:ext cx="11966369" cy="5584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  "Bluetooth LE</a:t>
            </a:r>
            <a:r>
              <a:rPr lang="ko-KR" altLang="en-US" sz="1600"/>
              <a:t>는 얼마나 안전한가</a:t>
            </a:r>
            <a:r>
              <a:rPr lang="en-US" altLang="ko-KR" sz="1600"/>
              <a:t>?"</a:t>
            </a:r>
            <a:r>
              <a:rPr lang="ko-KR" altLang="en-US" sz="1600"/>
              <a:t>라는 질문에 대한 간단한 대답은 없다</a:t>
            </a:r>
            <a:r>
              <a:rPr lang="en-US" altLang="ko-KR" sz="1600"/>
              <a:t>. </a:t>
            </a:r>
            <a:r>
              <a:rPr lang="ko-KR" altLang="en-US" sz="1600"/>
              <a:t>이는 페어링 과정이 어떻게 실행되는지</a:t>
            </a:r>
            <a:r>
              <a:rPr lang="en-US" altLang="ko-KR" sz="1600"/>
              <a:t>, z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그리고 피어 장치들이 어떤 </a:t>
            </a:r>
            <a:r>
              <a:rPr lang="en-US" altLang="ko-KR" sz="1600"/>
              <a:t>I/O </a:t>
            </a:r>
            <a:r>
              <a:rPr lang="ko-KR" altLang="en-US" sz="1600"/>
              <a:t>기능을 가지고 있는지에 따라 크게 달라진다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Bluetooth LE </a:t>
            </a:r>
            <a:r>
              <a:rPr lang="ko-KR" altLang="en-US" sz="1600"/>
              <a:t>보안이 대응해야 하는 </a:t>
            </a:r>
            <a:r>
              <a:rPr lang="en-US" altLang="ko-KR" sz="1600"/>
              <a:t>3</a:t>
            </a:r>
            <a:r>
              <a:rPr lang="ko-KR" altLang="en-US" sz="1600"/>
              <a:t>가지 일반적인 공격 유형은 다음과 같다</a:t>
            </a:r>
            <a:r>
              <a:rPr lang="en-US" altLang="ko-KR" sz="1600"/>
              <a:t>:</a:t>
            </a:r>
          </a:p>
          <a:p>
            <a:pPr marL="177800" indent="1778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/>
              <a:t>아이덴티티 추적</a:t>
            </a:r>
            <a:endParaRPr lang="ko-KR" altLang="en-US" sz="1600"/>
          </a:p>
          <a:p>
            <a:pPr marL="177800" indent="1778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/>
              <a:t>수동 도청</a:t>
            </a:r>
            <a:r>
              <a:rPr lang="en-US" altLang="ko-KR" sz="1600" b="1"/>
              <a:t>(</a:t>
            </a:r>
            <a:r>
              <a:rPr lang="ko-KR" altLang="en-US" sz="1600" b="1"/>
              <a:t>스니핑</a:t>
            </a:r>
            <a:r>
              <a:rPr lang="en-US" altLang="ko-KR" sz="1600" b="1"/>
              <a:t>)</a:t>
            </a:r>
            <a:endParaRPr lang="ko-KR" altLang="en-US" sz="1600"/>
          </a:p>
          <a:p>
            <a:pPr marL="177800" indent="1778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/>
              <a:t>능동 도청</a:t>
            </a:r>
            <a:r>
              <a:rPr lang="en-US" altLang="ko-KR" sz="1600" b="1"/>
              <a:t>(Man-in-the-middle, MITM)</a:t>
            </a:r>
            <a:endParaRPr lang="ko-KR" alt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아이덴티티 추적은 </a:t>
            </a:r>
            <a:r>
              <a:rPr lang="en-US" altLang="ko-KR" sz="1600"/>
              <a:t>Bluetooth </a:t>
            </a:r>
            <a:r>
              <a:rPr lang="ko-KR" altLang="en-US" sz="1600"/>
              <a:t>주소를 이용해 장치를 추적하는 공격이다</a:t>
            </a:r>
            <a:r>
              <a:rPr lang="en-US" altLang="ko-KR" sz="1600"/>
              <a:t>. </a:t>
            </a:r>
            <a:r>
              <a:rPr lang="ko-KR" altLang="en-US" sz="1600"/>
              <a:t>이러한 공격을 방어하려면 개인 정보 보호가 필요하다</a:t>
            </a:r>
            <a:r>
              <a:rPr lang="en-US" altLang="ko-KR" sz="1600"/>
              <a:t>.    </a:t>
            </a:r>
            <a:r>
              <a:rPr lang="ko-KR" altLang="en-US" sz="1600"/>
              <a:t>이는 무작위로 변경되는 해결 가능한 개인 주소</a:t>
            </a:r>
            <a:r>
              <a:rPr lang="en-US" altLang="ko-KR" sz="1600"/>
              <a:t>(resolvable private address)</a:t>
            </a:r>
            <a:r>
              <a:rPr lang="ko-KR" altLang="en-US" sz="1600"/>
              <a:t>를 사용하여 보호할 수 있으며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신뢰된 장치들만 개인 주소를 해결할 수 있다</a:t>
            </a:r>
            <a:r>
              <a:rPr lang="en-US" altLang="ko-KR" sz="1600"/>
              <a:t>. IRK(</a:t>
            </a:r>
            <a:r>
              <a:rPr lang="ko-KR" altLang="en-US" sz="1600"/>
              <a:t>아이덴티티 해결 키</a:t>
            </a:r>
            <a:r>
              <a:rPr lang="en-US" altLang="ko-KR" sz="1600"/>
              <a:t>)</a:t>
            </a:r>
            <a:r>
              <a:rPr lang="ko-KR" altLang="en-US" sz="1600"/>
              <a:t>는 개인 주소를 생성하고 해결하는 데 사용된다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수동 도청은 공격자가 장치들 간에 전송되는 데이터를 듣는 공격입니다</a:t>
            </a:r>
            <a:r>
              <a:rPr lang="en-US" altLang="ko-KR" sz="1600"/>
              <a:t>. </a:t>
            </a:r>
            <a:r>
              <a:rPr lang="ko-KR" altLang="en-US" sz="1600"/>
              <a:t>이는 장치들 간의 통신을 암호화하여 보호할 수 있다</a:t>
            </a:r>
            <a:r>
              <a:rPr lang="en-US" altLang="ko-KR" sz="1600"/>
              <a:t>. </a:t>
            </a:r>
            <a:r>
              <a:rPr lang="ko-KR" altLang="en-US" sz="1600"/>
              <a:t>여기서의 도전 과제는 피어 장치들이 연결을 안전하게 암호화하기 위해 키를 어떻게 생성하고</a:t>
            </a:r>
            <a:r>
              <a:rPr lang="en-US" altLang="ko-KR" sz="1600"/>
              <a:t>/</a:t>
            </a:r>
            <a:r>
              <a:rPr lang="ko-KR" altLang="en-US" sz="1600"/>
              <a:t>교환하는지이다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이것이 </a:t>
            </a:r>
            <a:r>
              <a:rPr lang="en-US" altLang="ko-KR" sz="1600"/>
              <a:t>Bluetooth LE </a:t>
            </a:r>
            <a:r>
              <a:rPr lang="ko-KR" altLang="en-US" sz="1600"/>
              <a:t>레거시 페어링의 주요 약점이었고</a:t>
            </a:r>
            <a:r>
              <a:rPr lang="en-US" altLang="ko-KR" sz="1600"/>
              <a:t>, LE Secure Connections</a:t>
            </a:r>
            <a:r>
              <a:rPr lang="ko-KR" altLang="en-US" sz="1600"/>
              <a:t>의 필요성을 만들었다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능동 도청</a:t>
            </a:r>
            <a:r>
              <a:rPr lang="en-US" altLang="ko-KR" sz="1600"/>
              <a:t>(</a:t>
            </a:r>
            <a:r>
              <a:rPr lang="ko-KR" altLang="en-US" sz="1600"/>
              <a:t>또는 </a:t>
            </a:r>
            <a:r>
              <a:rPr lang="en-US" altLang="ko-KR" sz="1600"/>
              <a:t>MITM) </a:t>
            </a:r>
            <a:r>
              <a:rPr lang="ko-KR" altLang="en-US" sz="1600"/>
              <a:t>공격에서는 공격자가 두 개의 합법적인 장치인 척 가장하여 이들을 속여 자신에게 연결되도록 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이를 방지하려면 우리가 통신하려는 장치가 실제로 우리가 연결하고자 하는 장치인지</a:t>
            </a:r>
            <a:r>
              <a:rPr lang="en-US" altLang="ko-KR" sz="1600"/>
              <a:t>, </a:t>
            </a:r>
            <a:r>
              <a:rPr lang="ko-KR" altLang="en-US" sz="1600"/>
              <a:t>아니면 인증되지 않은 장치인지 확인해야 한다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11357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Security models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Security Levels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756C07-025D-4AE5-B534-2012C70956C5}"/>
              </a:ext>
            </a:extLst>
          </p:cNvPr>
          <p:cNvSpPr/>
          <p:nvPr/>
        </p:nvSpPr>
        <p:spPr>
          <a:xfrm>
            <a:off x="292925" y="743474"/>
            <a:ext cx="11689278" cy="4846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Bluetooth LE</a:t>
            </a:r>
            <a:r>
              <a:rPr lang="ko-KR" altLang="en-US" sz="1600"/>
              <a:t>는 보안 모드 </a:t>
            </a:r>
            <a:r>
              <a:rPr lang="en-US" altLang="ko-KR" sz="1600"/>
              <a:t>1</a:t>
            </a:r>
            <a:r>
              <a:rPr lang="ko-KR" altLang="en-US" sz="1600"/>
              <a:t>에서 다음과 같은 </a:t>
            </a:r>
            <a:r>
              <a:rPr lang="en-US" altLang="ko-KR" sz="1600"/>
              <a:t>4</a:t>
            </a:r>
            <a:r>
              <a:rPr lang="ko-KR" altLang="en-US" sz="1600"/>
              <a:t>가지 보안 수준을 정의한다</a:t>
            </a:r>
            <a:r>
              <a:rPr lang="en-US" altLang="ko-KR" sz="160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- 1</a:t>
            </a:r>
            <a:r>
              <a:rPr lang="ko-KR" altLang="en-US" sz="1600"/>
              <a:t>단계</a:t>
            </a:r>
            <a:r>
              <a:rPr lang="en-US" altLang="ko-KR" sz="1600"/>
              <a:t>: </a:t>
            </a:r>
            <a:r>
              <a:rPr lang="ko-KR" altLang="en-US" sz="1600"/>
              <a:t>보안 없음 </a:t>
            </a:r>
            <a:r>
              <a:rPr lang="en-US" altLang="ko-KR" sz="1600"/>
              <a:t>(</a:t>
            </a:r>
            <a:r>
              <a:rPr lang="ko-KR" altLang="en-US" sz="1600"/>
              <a:t>평문</a:t>
            </a:r>
            <a:r>
              <a:rPr lang="en-US" altLang="ko-KR" sz="1600"/>
              <a:t>, </a:t>
            </a:r>
            <a:r>
              <a:rPr lang="ko-KR" altLang="en-US" sz="1600"/>
              <a:t>즉 인증과 암호화 없음</a:t>
            </a:r>
            <a:r>
              <a:rPr lang="en-US" altLang="ko-KR" sz="1600"/>
              <a:t>)</a:t>
            </a:r>
            <a:br>
              <a:rPr lang="en-US" altLang="ko-KR" sz="1600"/>
            </a:br>
            <a:r>
              <a:rPr lang="en-US" altLang="ko-KR" sz="1600"/>
              <a:t>  - 2</a:t>
            </a:r>
            <a:r>
              <a:rPr lang="ko-KR" altLang="en-US" sz="1600"/>
              <a:t>단계</a:t>
            </a:r>
            <a:r>
              <a:rPr lang="en-US" altLang="ko-KR" sz="1600"/>
              <a:t>: </a:t>
            </a:r>
            <a:r>
              <a:rPr lang="ko-KR" altLang="en-US" sz="1600"/>
              <a:t>인증되지 않은 페어링으로 암호화</a:t>
            </a:r>
            <a:br>
              <a:rPr lang="ko-KR" altLang="en-US" sz="1600"/>
            </a:br>
            <a:r>
              <a:rPr lang="ko-KR" altLang="en-US" sz="1600"/>
              <a:t>  </a:t>
            </a:r>
            <a:r>
              <a:rPr lang="en-US" altLang="ko-KR" sz="1600"/>
              <a:t>- 3</a:t>
            </a:r>
            <a:r>
              <a:rPr lang="ko-KR" altLang="en-US" sz="1600"/>
              <a:t>단계</a:t>
            </a:r>
            <a:r>
              <a:rPr lang="en-US" altLang="ko-KR" sz="1600"/>
              <a:t>: </a:t>
            </a:r>
            <a:r>
              <a:rPr lang="ko-KR" altLang="en-US" sz="1600"/>
              <a:t>인증된 페어링과 암호화</a:t>
            </a:r>
            <a:br>
              <a:rPr lang="ko-KR" altLang="en-US" sz="1600"/>
            </a:br>
            <a:r>
              <a:rPr lang="ko-KR" altLang="en-US" sz="1600"/>
              <a:t>  </a:t>
            </a:r>
            <a:r>
              <a:rPr lang="en-US" altLang="ko-KR" sz="1600"/>
              <a:t>- 4</a:t>
            </a:r>
            <a:r>
              <a:rPr lang="ko-KR" altLang="en-US" sz="1600"/>
              <a:t>단계</a:t>
            </a:r>
            <a:r>
              <a:rPr lang="en-US" altLang="ko-KR" sz="1600"/>
              <a:t>: </a:t>
            </a:r>
            <a:r>
              <a:rPr lang="ko-KR" altLang="en-US" sz="1600"/>
              <a:t>인증된 </a:t>
            </a:r>
            <a:r>
              <a:rPr lang="en-US" altLang="ko-KR" sz="1600"/>
              <a:t>LE Secure Connections </a:t>
            </a:r>
            <a:r>
              <a:rPr lang="ko-KR" altLang="en-US" sz="1600"/>
              <a:t>페어링과 암호화</a:t>
            </a:r>
            <a:br>
              <a:rPr lang="en-US" altLang="ko-KR" sz="1600"/>
            </a:br>
            <a:endParaRPr lang="ko-KR" alt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각 연결은 보안 수준 </a:t>
            </a:r>
            <a:r>
              <a:rPr lang="en-US" altLang="ko-KR" sz="1600"/>
              <a:t>1</a:t>
            </a:r>
            <a:r>
              <a:rPr lang="ko-KR" altLang="en-US" sz="1600"/>
              <a:t>에서 시작하며</a:t>
            </a:r>
            <a:r>
              <a:rPr lang="en-US" altLang="ko-KR" sz="1600"/>
              <a:t>, </a:t>
            </a:r>
            <a:r>
              <a:rPr lang="ko-KR" altLang="en-US" sz="1600"/>
              <a:t>사용된 페어링 방법에 따라 더 높은 보안 수준으로 업그레이드된다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Just Works </a:t>
            </a:r>
            <a:r>
              <a:rPr lang="ko-KR" altLang="en-US" sz="1600"/>
              <a:t>방식은 레거시 페어링이든 </a:t>
            </a:r>
            <a:r>
              <a:rPr lang="en-US" altLang="ko-KR" sz="1600"/>
              <a:t>LE Secure Connections</a:t>
            </a:r>
            <a:r>
              <a:rPr lang="ko-KR" altLang="en-US" sz="1600"/>
              <a:t>이든 사용 시 연결을 보안 수준 </a:t>
            </a:r>
            <a:r>
              <a:rPr lang="en-US" altLang="ko-KR" sz="1600"/>
              <a:t>2</a:t>
            </a:r>
            <a:r>
              <a:rPr lang="ko-KR" altLang="en-US" sz="1600"/>
              <a:t>로 끌어올린다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 방법은 링크가 단순히 암호화될 뿐 인증되지 않기 때문에 </a:t>
            </a:r>
            <a:r>
              <a:rPr lang="en-US" altLang="ko-KR" sz="1600"/>
              <a:t>MITM </a:t>
            </a:r>
            <a:r>
              <a:rPr lang="ko-KR" altLang="en-US" sz="1600"/>
              <a:t>공격을 방어하지 못한다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MITM </a:t>
            </a:r>
            <a:r>
              <a:rPr lang="ko-KR" altLang="en-US" sz="1600"/>
              <a:t>공격을 방어하려면 연결이 보안 수준 </a:t>
            </a:r>
            <a:r>
              <a:rPr lang="en-US" altLang="ko-KR" sz="1600"/>
              <a:t>3 </a:t>
            </a:r>
            <a:r>
              <a:rPr lang="ko-KR" altLang="en-US" sz="1600"/>
              <a:t>이상이어야 한다</a:t>
            </a:r>
            <a:r>
              <a:rPr lang="en-US" altLang="ko-KR" sz="1600"/>
              <a:t>. </a:t>
            </a:r>
            <a:r>
              <a:rPr lang="ko-KR" altLang="en-US" sz="1600"/>
              <a:t>이는 레거시 페어링에서 </a:t>
            </a:r>
            <a:r>
              <a:rPr lang="en-US" altLang="ko-KR" sz="1600"/>
              <a:t>Passkey Entry </a:t>
            </a:r>
            <a:r>
              <a:rPr lang="ko-KR" altLang="en-US" sz="1600"/>
              <a:t>또는 </a:t>
            </a:r>
            <a:r>
              <a:rPr lang="en-US" altLang="ko-KR" sz="1600"/>
              <a:t>OOB </a:t>
            </a:r>
            <a:r>
              <a:rPr lang="ko-KR" altLang="en-US" sz="1600"/>
              <a:t>페어링 방식을 사용하여 인증을 통해 보안 수준 </a:t>
            </a:r>
            <a:r>
              <a:rPr lang="en-US" altLang="ko-KR" sz="1600"/>
              <a:t>3</a:t>
            </a:r>
            <a:r>
              <a:rPr lang="ko-KR" altLang="en-US" sz="1600"/>
              <a:t>으로 끌어올림으로써 달성할 수 있다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연결이 보안 수준 </a:t>
            </a:r>
            <a:r>
              <a:rPr lang="en-US" altLang="ko-KR" sz="1600"/>
              <a:t>4</a:t>
            </a:r>
            <a:r>
              <a:rPr lang="ko-KR" altLang="en-US" sz="1600"/>
              <a:t>에 도달하려면 두 피어 모두 </a:t>
            </a:r>
            <a:r>
              <a:rPr lang="en-US" altLang="ko-KR" sz="1600"/>
              <a:t>LE Secure Connections</a:t>
            </a:r>
            <a:r>
              <a:rPr lang="ko-KR" altLang="en-US" sz="1600"/>
              <a:t>를 지원해야 하며</a:t>
            </a:r>
            <a:r>
              <a:rPr lang="en-US" altLang="ko-KR" sz="1600"/>
              <a:t>, Passkey Entry, Numeric Comparison, </a:t>
            </a:r>
            <a:r>
              <a:rPr lang="ko-KR" altLang="en-US" sz="1600"/>
              <a:t>또는 </a:t>
            </a:r>
            <a:r>
              <a:rPr lang="en-US" altLang="ko-KR" sz="1600"/>
              <a:t>OOB </a:t>
            </a:r>
            <a:r>
              <a:rPr lang="ko-KR" altLang="en-US" sz="1600"/>
              <a:t>인증 방법 중 하나를 사용해야 한다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69303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Security models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Security Levels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BBEC82-9563-49DF-9B47-5C621DABBB5E}"/>
              </a:ext>
            </a:extLst>
          </p:cNvPr>
          <p:cNvSpPr/>
          <p:nvPr/>
        </p:nvSpPr>
        <p:spPr>
          <a:xfrm>
            <a:off x="174171" y="843677"/>
            <a:ext cx="11914909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특성의 </a:t>
            </a:r>
            <a:r>
              <a:rPr lang="ko-KR" altLang="en-US" b="1"/>
              <a:t>권한</a:t>
            </a:r>
            <a:r>
              <a:rPr lang="en-US" altLang="ko-KR" b="1"/>
              <a:t>(Permissions)</a:t>
            </a:r>
            <a:r>
              <a:rPr lang="ko-KR" altLang="en-US"/>
              <a:t> 필드는 해당 속성이 읽기 가능 또는 쓰기 가능한지 여부뿐만 아니라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해당 속성에 접근하기 위해 연결에서 요구되는 보안 수준도 결정한다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연결이 보안 수준 </a:t>
            </a:r>
            <a:r>
              <a:rPr lang="en-US" altLang="ko-KR"/>
              <a:t>2(</a:t>
            </a:r>
            <a:r>
              <a:rPr lang="ko-KR" altLang="en-US"/>
              <a:t>인증되지 않은 암호화</a:t>
            </a:r>
            <a:r>
              <a:rPr lang="en-US" altLang="ko-KR"/>
              <a:t>)</a:t>
            </a:r>
            <a:r>
              <a:rPr lang="ko-KR" altLang="en-US"/>
              <a:t>로 암호화된 경우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피어는 보안 수준 </a:t>
            </a:r>
            <a:r>
              <a:rPr lang="en-US" altLang="ko-KR"/>
              <a:t>3 </a:t>
            </a:r>
            <a:r>
              <a:rPr lang="ko-KR" altLang="en-US"/>
              <a:t>또는 </a:t>
            </a:r>
            <a:r>
              <a:rPr lang="en-US" altLang="ko-KR"/>
              <a:t>4</a:t>
            </a:r>
            <a:r>
              <a:rPr lang="ko-KR" altLang="en-US"/>
              <a:t>의 인증된 보안을 요구하는 특성에 접근할 수 없다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이를 통해 속성 테이블을 구성하여</a:t>
            </a:r>
            <a:r>
              <a:rPr lang="en-US" altLang="ko-KR"/>
              <a:t>, </a:t>
            </a:r>
            <a:r>
              <a:rPr lang="ko-KR" altLang="en-US"/>
              <a:t>링크가 특정 보안 수준으로 암호화된 경우에만 데이터가 교환되도록 설정할 수 있다</a:t>
            </a:r>
            <a:r>
              <a:rPr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C47261-50C1-45D5-8A0B-4030CE4FF4EC}"/>
              </a:ext>
            </a:extLst>
          </p:cNvPr>
          <p:cNvSpPr/>
          <p:nvPr/>
        </p:nvSpPr>
        <p:spPr>
          <a:xfrm>
            <a:off x="625432" y="3625248"/>
            <a:ext cx="10703627" cy="11526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Bluetooth LE</a:t>
            </a:r>
            <a:r>
              <a:rPr lang="ko-KR" altLang="en-US" sz="1600"/>
              <a:t>에는 총 </a:t>
            </a:r>
            <a:r>
              <a:rPr lang="en-US" altLang="ko-KR" sz="1600"/>
              <a:t>3</a:t>
            </a:r>
            <a:r>
              <a:rPr lang="ko-KR" altLang="en-US" sz="1600"/>
              <a:t>가지 보안 모드가 있습니다</a:t>
            </a:r>
            <a:r>
              <a:rPr lang="en-US" altLang="ko-KR" sz="1600"/>
              <a:t>. </a:t>
            </a:r>
            <a:r>
              <a:rPr lang="ko-KR" altLang="en-US" sz="1600" b="1"/>
              <a:t>보안 모드 </a:t>
            </a:r>
            <a:r>
              <a:rPr lang="en-US" altLang="ko-KR" sz="1600" b="1"/>
              <a:t>2</a:t>
            </a:r>
            <a:r>
              <a:rPr lang="ko-KR" altLang="en-US" sz="1600"/>
              <a:t>는 데이터를 서명하여 보안을 유지하는 방식이며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거의 사용되지 않습니다</a:t>
            </a:r>
            <a:r>
              <a:rPr lang="en-US" altLang="ko-KR" sz="1600"/>
              <a:t>. </a:t>
            </a:r>
            <a:r>
              <a:rPr lang="ko-KR" altLang="en-US" sz="1600" b="1"/>
              <a:t>보안 모드 </a:t>
            </a:r>
            <a:r>
              <a:rPr lang="en-US" altLang="ko-KR" sz="1600" b="1"/>
              <a:t>3</a:t>
            </a:r>
            <a:r>
              <a:rPr lang="ko-KR" altLang="en-US" sz="1600"/>
              <a:t>는 </a:t>
            </a:r>
            <a:r>
              <a:rPr lang="en-US" altLang="ko-KR" sz="1600"/>
              <a:t>Bluetooth LE Audio</a:t>
            </a:r>
            <a:r>
              <a:rPr lang="ko-KR" altLang="en-US" sz="1600"/>
              <a:t>와 함께 사용되는 동기화 브로드캐스트</a:t>
            </a:r>
            <a:r>
              <a:rPr lang="en-US" altLang="ko-KR" sz="1600"/>
              <a:t>(isochronous broadcast)</a:t>
            </a:r>
            <a:r>
              <a:rPr lang="ko-KR" altLang="en-US" sz="1600"/>
              <a:t>에 관련된 것으로</a:t>
            </a:r>
            <a:r>
              <a:rPr lang="en-US" altLang="ko-KR" sz="1600"/>
              <a:t>, </a:t>
            </a:r>
            <a:r>
              <a:rPr lang="ko-KR" altLang="en-US" sz="1600"/>
              <a:t>비교적 새로운 방식입니다</a:t>
            </a:r>
            <a:r>
              <a:rPr lang="en-US" altLang="ko-KR" sz="1600"/>
              <a:t>. </a:t>
            </a:r>
            <a:r>
              <a:rPr lang="ko-KR" altLang="en-US" sz="1600"/>
              <a:t>이 과정에서는 </a:t>
            </a:r>
            <a:r>
              <a:rPr lang="ko-KR" altLang="en-US" sz="1600" b="1"/>
              <a:t>보안 모드 </a:t>
            </a:r>
            <a:r>
              <a:rPr lang="en-US" altLang="ko-KR" sz="1600" b="1"/>
              <a:t>1</a:t>
            </a:r>
            <a:r>
              <a:rPr lang="ko-KR" altLang="en-US" sz="1600"/>
              <a:t>에만 초점을 맞춥니다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05208703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Security models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Filter</a:t>
            </a:r>
            <a:r>
              <a:rPr lang="ko-KR" altLang="en-US" sz="2000" b="1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Accept</a:t>
            </a:r>
            <a:r>
              <a:rPr lang="ko-KR" altLang="en-US" sz="2000" b="1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List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277DBD-1F75-498E-B84A-3A1738FE092F}"/>
              </a:ext>
            </a:extLst>
          </p:cNvPr>
          <p:cNvSpPr/>
          <p:nvPr/>
        </p:nvSpPr>
        <p:spPr>
          <a:xfrm>
            <a:off x="201880" y="641389"/>
            <a:ext cx="11788239" cy="44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  **필터 수락 목록</a:t>
            </a:r>
            <a:r>
              <a:rPr lang="en-US" altLang="ko-KR" sz="1600"/>
              <a:t>(Filter Accept List)**</a:t>
            </a:r>
            <a:r>
              <a:rPr lang="ko-KR" altLang="en-US" sz="1600"/>
              <a:t>은 이전에 **화이트리스트</a:t>
            </a:r>
            <a:r>
              <a:rPr lang="en-US" altLang="ko-KR" sz="1600"/>
              <a:t>(Whitelisting)**</a:t>
            </a:r>
            <a:r>
              <a:rPr lang="ko-KR" altLang="en-US" sz="1600"/>
              <a:t>로 알려졌으며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광고 및 스캔에서 특정 디바이스 목록에 대한 접근을 제한하는 방법이다다</a:t>
            </a:r>
            <a:r>
              <a:rPr lang="en-US" altLang="ko-KR" sz="1600"/>
              <a:t>.</a:t>
            </a:r>
          </a:p>
          <a:p>
            <a:pPr marL="82550" indent="190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/>
              <a:t>광고에서 사용될 경우</a:t>
            </a:r>
            <a:r>
              <a:rPr lang="en-US" altLang="ko-KR" sz="1600"/>
              <a:t>: </a:t>
            </a:r>
            <a:r>
              <a:rPr lang="ko-KR" altLang="en-US" sz="1600"/>
              <a:t>필터 수락 목록에 있는 디바이스만 연결 요청을 보내 연결을 설정하거나</a:t>
            </a:r>
            <a:r>
              <a:rPr lang="en-US" altLang="ko-KR" sz="1600"/>
              <a:t>, </a:t>
            </a:r>
            <a:r>
              <a:rPr lang="ko-KR" altLang="en-US" sz="1600"/>
              <a:t>광고 송신자에게 스캔 요청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을 보내 스캔 응답을 받을 수 있다</a:t>
            </a:r>
            <a:r>
              <a:rPr lang="en-US" altLang="ko-KR" sz="1600"/>
              <a:t>. </a:t>
            </a:r>
            <a:r>
              <a:rPr lang="ko-KR" altLang="en-US" sz="1600"/>
              <a:t>목록에 없는 디바이스가 이러한 요청을 보내면 광고 송신자는 요청을 무시한다</a:t>
            </a:r>
            <a:r>
              <a:rPr lang="en-US" altLang="ko-KR" sz="1600"/>
              <a:t>.</a:t>
            </a:r>
          </a:p>
          <a:p>
            <a:pPr marL="82550" indent="190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/>
              <a:t>스캔에서 사용될 경우</a:t>
            </a:r>
            <a:r>
              <a:rPr lang="en-US" altLang="ko-KR" sz="1600"/>
              <a:t>: </a:t>
            </a:r>
            <a:r>
              <a:rPr lang="ko-KR" altLang="en-US" sz="1600"/>
              <a:t>목록에 있는 디바이스에서 전송한 광고 및 스캔 응답 패킷만 스캔되어 애플리케이션에 보고된다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스캐너는 목록에 없는 광고 송신자의 패킷은 필터링한다</a:t>
            </a:r>
            <a:r>
              <a:rPr lang="en-US" altLang="ko-KR" sz="1600"/>
              <a:t>.</a:t>
            </a:r>
          </a:p>
          <a:p>
            <a:pPr marL="82550" indent="190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  페어링 과정의 **</a:t>
            </a:r>
            <a:r>
              <a:rPr lang="en-US" altLang="ko-KR" sz="1600"/>
              <a:t>3</a:t>
            </a:r>
            <a:r>
              <a:rPr lang="ko-KR" altLang="en-US" sz="1600"/>
              <a:t>단계</a:t>
            </a:r>
            <a:r>
              <a:rPr lang="en-US" altLang="ko-KR" sz="1600"/>
              <a:t>(</a:t>
            </a:r>
            <a:r>
              <a:rPr lang="ko-KR" altLang="en-US" sz="1600"/>
              <a:t>키 분배</a:t>
            </a:r>
            <a:r>
              <a:rPr lang="en-US" altLang="ko-KR" sz="1600"/>
              <a:t>)**</a:t>
            </a:r>
            <a:r>
              <a:rPr lang="ko-KR" altLang="en-US" sz="1600"/>
              <a:t>에서 교환된 피어의 주소와 </a:t>
            </a:r>
            <a:r>
              <a:rPr lang="en-US" altLang="ko-KR" sz="1600"/>
              <a:t>ID </a:t>
            </a:r>
            <a:r>
              <a:rPr lang="ko-KR" altLang="en-US" sz="1600"/>
              <a:t>키를 사용하여 필터 수락 목록을 구축하면</a:t>
            </a:r>
            <a:r>
              <a:rPr lang="en-US" altLang="ko-KR" sz="1600"/>
              <a:t>, </a:t>
            </a:r>
            <a:r>
              <a:rPr lang="ko-KR" altLang="en-US" sz="1600" b="1"/>
              <a:t>결합되고 권한이 부여된 디바이스</a:t>
            </a:r>
            <a:r>
              <a:rPr lang="ko-KR" altLang="en-US" sz="1600"/>
              <a:t>만 연결할 수 있도록 설정할 수 있다</a:t>
            </a:r>
            <a:r>
              <a:rPr lang="en-US" altLang="ko-KR" sz="1600"/>
              <a:t>. </a:t>
            </a:r>
            <a:r>
              <a:rPr lang="ko-KR" altLang="en-US" sz="1600"/>
              <a:t>새로운 디바이스가 이 목록에 추가될 수 있는지 여부는 </a:t>
            </a:r>
            <a:r>
              <a:rPr lang="en-US" altLang="ko-KR" sz="1600"/>
              <a:t>"</a:t>
            </a:r>
            <a:r>
              <a:rPr lang="ko-KR" altLang="en-US" sz="1600"/>
              <a:t>페어링 모드</a:t>
            </a:r>
            <a:r>
              <a:rPr lang="en-US" altLang="ko-KR" sz="1600"/>
              <a:t>"</a:t>
            </a:r>
            <a:r>
              <a:rPr lang="ko-KR" altLang="en-US" sz="1600"/>
              <a:t>를 추가하여 결정할 수 있다</a:t>
            </a:r>
            <a:r>
              <a:rPr lang="en-US" altLang="ko-KR" sz="1600"/>
              <a:t>. </a:t>
            </a:r>
            <a:r>
              <a:rPr lang="ko-KR" altLang="en-US" sz="1600"/>
              <a:t>페어링 모드는 필터 수락 목록을 일시적으로 비활성화했다가 페어링이 완료된 후 다시 활성화할 수 있다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이 챕터의 </a:t>
            </a:r>
            <a:r>
              <a:rPr lang="ko-KR" altLang="en-US" sz="1600" b="1"/>
              <a:t>연습 </a:t>
            </a:r>
            <a:r>
              <a:rPr lang="en-US" altLang="ko-KR" sz="1600" b="1"/>
              <a:t>2</a:t>
            </a:r>
            <a:r>
              <a:rPr lang="ko-KR" altLang="en-US" sz="1600"/>
              <a:t>에서는 이 메커니즘의 구현을 살펴볼 것이다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2956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030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000" b="1">
                <a:solidFill>
                  <a:schemeClr val="tx1"/>
                </a:solidFill>
              </a:rPr>
              <a:t>Exercise – 1</a:t>
            </a:r>
          </a:p>
          <a:p>
            <a:pPr marL="88900" algn="ctr"/>
            <a:r>
              <a:rPr lang="en-US" altLang="ko-KR" sz="3600" b="1">
                <a:solidFill>
                  <a:schemeClr val="tx1"/>
                </a:solidFill>
              </a:rPr>
              <a:t>Add pairing support to a Bluetooth LE application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D418A5-C566-48A5-BBC5-144F8F9673E9}"/>
              </a:ext>
            </a:extLst>
          </p:cNvPr>
          <p:cNvSpPr/>
          <p:nvPr/>
        </p:nvSpPr>
        <p:spPr>
          <a:xfrm>
            <a:off x="6096000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1 - Nordic Developer Academy (nordicsemi.com)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1F8C00-EFDA-4723-B946-559E19B52CE4}"/>
              </a:ext>
            </a:extLst>
          </p:cNvPr>
          <p:cNvSpPr/>
          <p:nvPr/>
        </p:nvSpPr>
        <p:spPr>
          <a:xfrm>
            <a:off x="368135" y="2255505"/>
            <a:ext cx="10996551" cy="33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 연습에서는 보안 지원이 없는 </a:t>
            </a:r>
            <a:r>
              <a:rPr lang="en-US" altLang="ko-KR" sz="1600"/>
              <a:t>Bluetooth Peripheral LBS </a:t>
            </a:r>
            <a:r>
              <a:rPr lang="ko-KR" altLang="en-US" sz="1600"/>
              <a:t>샘플 버전을 시작점으로 사용할 것이다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 서비스의 모든 특성</a:t>
            </a:r>
            <a:r>
              <a:rPr lang="en-US" altLang="ko-KR" sz="1600"/>
              <a:t>(characteristics)</a:t>
            </a:r>
            <a:r>
              <a:rPr lang="ko-KR" altLang="en-US" sz="1600"/>
              <a:t>은 공개되어 있어 누구나 암호화 없이 읽고 쓸 수 있다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이는 스니퍼</a:t>
            </a:r>
            <a:r>
              <a:rPr lang="en-US" altLang="ko-KR" sz="1600"/>
              <a:t>(sniffer)</a:t>
            </a:r>
            <a:r>
              <a:rPr lang="ko-KR" altLang="en-US" sz="1600"/>
              <a:t>를 사용하여 연결을 추적하고 교환된 데이터를 읽을 수 있다는 의미이기도 하다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우리는 먼저 </a:t>
            </a:r>
            <a:r>
              <a:rPr lang="en-US" altLang="ko-KR" sz="1600" b="1"/>
              <a:t>LED </a:t>
            </a:r>
            <a:r>
              <a:rPr lang="ko-KR" altLang="en-US" sz="1600" b="1"/>
              <a:t>특성</a:t>
            </a:r>
            <a:r>
              <a:rPr lang="ko-KR" altLang="en-US" sz="1600"/>
              <a:t>의 쓰기 권한에 암호화 요구 사항을 추가할 것이다</a:t>
            </a:r>
            <a:r>
              <a:rPr lang="en-US" altLang="ko-KR" sz="1600"/>
              <a:t>. </a:t>
            </a:r>
            <a:r>
              <a:rPr lang="ko-KR" altLang="en-US" sz="1600"/>
              <a:t>이후 애플리케이션에 페어링 지원을 </a:t>
            </a:r>
            <a:br>
              <a:rPr lang="en-US" altLang="ko-KR" sz="1600"/>
            </a:br>
            <a:r>
              <a:rPr lang="ko-KR" altLang="en-US" sz="1600"/>
              <a:t>추가하고</a:t>
            </a:r>
            <a:r>
              <a:rPr lang="en-US" altLang="ko-KR" sz="1600"/>
              <a:t>, LED </a:t>
            </a:r>
            <a:r>
              <a:rPr lang="ko-KR" altLang="en-US" sz="1600"/>
              <a:t>특성에 쓰기 권한을 얻기 위해 연결을 암호화하는 과정을 연습한다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연습의 두 번째 부분에서는 </a:t>
            </a:r>
            <a:r>
              <a:rPr lang="en-US" altLang="ko-KR" sz="1600" b="1"/>
              <a:t>MITM(Man-In-The-Middle) </a:t>
            </a:r>
            <a:r>
              <a:rPr lang="ko-KR" altLang="en-US" sz="1600" b="1"/>
              <a:t>보호</a:t>
            </a:r>
            <a:r>
              <a:rPr lang="en-US" altLang="ko-KR" sz="1600"/>
              <a:t>, </a:t>
            </a:r>
            <a:r>
              <a:rPr lang="ko-KR" altLang="en-US" sz="1600"/>
              <a:t>즉 </a:t>
            </a:r>
            <a:r>
              <a:rPr lang="ko-KR" altLang="en-US" sz="1600" b="1"/>
              <a:t>보안 수준 </a:t>
            </a:r>
            <a:r>
              <a:rPr lang="en-US" altLang="ko-KR" sz="1600" b="1"/>
              <a:t>3 </a:t>
            </a:r>
            <a:r>
              <a:rPr lang="ko-KR" altLang="en-US" sz="1600" b="1"/>
              <a:t>및 </a:t>
            </a:r>
            <a:r>
              <a:rPr lang="en-US" altLang="ko-KR" sz="1600" b="1"/>
              <a:t>4</a:t>
            </a:r>
            <a:r>
              <a:rPr lang="ko-KR" altLang="en-US" sz="1600"/>
              <a:t>를 구현하는 데 초점을 맞춘다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로그 출력에 패스키를 표시하는 디스플레이 콜백을 추가하여</a:t>
            </a:r>
            <a:r>
              <a:rPr lang="en-US" altLang="ko-KR" sz="1600"/>
              <a:t>, </a:t>
            </a:r>
            <a:r>
              <a:rPr lang="ko-KR" altLang="en-US" sz="1600"/>
              <a:t>사용자가 패스키를 확인하고 </a:t>
            </a:r>
            <a:br>
              <a:rPr lang="en-US" altLang="ko-KR" sz="1600"/>
            </a:br>
            <a:r>
              <a:rPr lang="ko-KR" altLang="en-US" sz="1600"/>
              <a:t>이를 휴대폰에 입력할 수 있도록 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이를 통해 최종 사용자는 올바른 디바이스와 페어링 중임을 확인할 수 있습니다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456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rgbClr val="0000FF"/>
                </a:solidFill>
              </a:rPr>
              <a:t>Data length and MTU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570933-049A-41F2-A149-7DADD23B33DF}"/>
              </a:ext>
            </a:extLst>
          </p:cNvPr>
          <p:cNvSpPr/>
          <p:nvPr/>
        </p:nvSpPr>
        <p:spPr>
          <a:xfrm>
            <a:off x="294288" y="818816"/>
            <a:ext cx="11708525" cy="2729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이상적으로는 데이터를 전송하는 데 걸리는 시간을 줄이기 위해 모든 데이터를 하나의 패킷에 담아 전송하는 것이 좋다</a:t>
            </a:r>
            <a:r>
              <a:rPr lang="en-US" altLang="ko-KR"/>
              <a:t>. </a:t>
            </a:r>
            <a:r>
              <a:rPr lang="ko-KR" altLang="en-US"/>
              <a:t>이를 위해 </a:t>
            </a:r>
            <a:r>
              <a:rPr lang="en-US" altLang="ko-KR"/>
              <a:t>Bluetooth 4.2</a:t>
            </a:r>
            <a:r>
              <a:rPr lang="ko-KR" altLang="en-US"/>
              <a:t>에서는 **데이터 길이 확장</a:t>
            </a:r>
            <a:r>
              <a:rPr lang="en-US" altLang="ko-KR"/>
              <a:t>(Data Length Extension, DLE)**</a:t>
            </a:r>
            <a:r>
              <a:rPr lang="ko-KR" altLang="en-US"/>
              <a:t>이 도입되어 </a:t>
            </a:r>
            <a:br>
              <a:rPr lang="en-US" altLang="ko-KR"/>
            </a:br>
            <a:r>
              <a:rPr lang="ko-KR" altLang="en-US"/>
              <a:t>데이터 길이를 기본값인 </a:t>
            </a:r>
            <a:r>
              <a:rPr lang="en-US" altLang="ko-KR"/>
              <a:t>27</a:t>
            </a:r>
            <a:r>
              <a:rPr lang="ko-KR" altLang="en-US"/>
              <a:t>바이트에서 최대 </a:t>
            </a:r>
            <a:r>
              <a:rPr lang="en-US" altLang="ko-KR"/>
              <a:t>251</a:t>
            </a:r>
            <a:r>
              <a:rPr lang="ko-KR" altLang="en-US"/>
              <a:t>바이트까지 늘릴 수 있게 되었다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모든 데이터를 하나의 패킷에 담으면 전송해야 할 바이트 수가 줄어들게 되는데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이는 각 패킷에 </a:t>
            </a:r>
            <a:r>
              <a:rPr lang="en-US" altLang="ko-KR"/>
              <a:t>3</a:t>
            </a:r>
            <a:r>
              <a:rPr lang="ko-KR" altLang="en-US"/>
              <a:t>바이트의 헤더가 포함되기 때문이다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이렇게 하면 시간과 전력을 모두 절약할 수 있으며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결과적으로 </a:t>
            </a:r>
            <a:r>
              <a:rPr lang="en-US" altLang="ko-KR"/>
              <a:t>Bluetooth LE </a:t>
            </a:r>
            <a:r>
              <a:rPr lang="ko-KR" altLang="en-US"/>
              <a:t>연결에서 더 높은 처리량을 제공할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873254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1. </a:t>
            </a:r>
            <a:r>
              <a:rPr lang="en-US" altLang="ko-KR" b="1">
                <a:solidFill>
                  <a:schemeClr val="tx1"/>
                </a:solidFill>
              </a:rPr>
              <a:t>Add a security requirement to the LED characteristic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FCD07-635D-447F-829F-97E1C0E6BDF1}"/>
              </a:ext>
            </a:extLst>
          </p:cNvPr>
          <p:cNvSpPr txBox="1"/>
          <p:nvPr/>
        </p:nvSpPr>
        <p:spPr>
          <a:xfrm>
            <a:off x="211087" y="633315"/>
            <a:ext cx="11769825" cy="263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Open project : l5/l5_e1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 b="1"/>
              <a:t>1.1 LED </a:t>
            </a:r>
            <a:r>
              <a:rPr lang="ko-KR" altLang="en-US" sz="1600" b="1"/>
              <a:t>특성 권한을 암호화 필요로 변경</a:t>
            </a:r>
            <a:endParaRPr lang="ko-KR" altLang="en-US" sz="1600"/>
          </a:p>
          <a:p>
            <a:pPr>
              <a:lnSpc>
                <a:spcPct val="150000"/>
              </a:lnSpc>
            </a:pPr>
            <a:r>
              <a:rPr lang="en-US" altLang="ko-KR" sz="1600"/>
              <a:t>  LED </a:t>
            </a:r>
            <a:r>
              <a:rPr lang="ko-KR" altLang="en-US" sz="1600"/>
              <a:t>특성 선언에서 </a:t>
            </a:r>
            <a:r>
              <a:rPr lang="en-US" altLang="ko-KR" sz="1600" b="1"/>
              <a:t>BT_GATT_PERM_WRITE</a:t>
            </a:r>
            <a:r>
              <a:rPr lang="ko-KR" altLang="en-US" sz="1600"/>
              <a:t>를 </a:t>
            </a:r>
            <a:r>
              <a:rPr lang="en-US" altLang="ko-KR" sz="1600" b="1"/>
              <a:t>BT_GATT_PERM_WRITE_ENCRYPT</a:t>
            </a:r>
            <a:r>
              <a:rPr lang="ko-KR" altLang="en-US" sz="1600"/>
              <a:t>로 변경하여 암호화 요구 사항을 추가한다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이렇게 하면 보안 수준 요구 사항이 **레벨 </a:t>
            </a:r>
            <a:r>
              <a:rPr lang="en-US" altLang="ko-KR" sz="1600"/>
              <a:t>1(</a:t>
            </a:r>
            <a:r>
              <a:rPr lang="ko-KR" altLang="en-US" sz="1600"/>
              <a:t>보안 없음</a:t>
            </a:r>
            <a:r>
              <a:rPr lang="en-US" altLang="ko-KR" sz="1600"/>
              <a:t>)**</a:t>
            </a:r>
            <a:r>
              <a:rPr lang="ko-KR" altLang="en-US" sz="1600"/>
              <a:t>에서 **레벨 </a:t>
            </a:r>
            <a:r>
              <a:rPr lang="en-US" altLang="ko-KR" sz="1600"/>
              <a:t>2(</a:t>
            </a:r>
            <a:r>
              <a:rPr lang="ko-KR" altLang="en-US" sz="1600"/>
              <a:t>인증되지 않은 암호화</a:t>
            </a:r>
            <a:r>
              <a:rPr lang="en-US" altLang="ko-KR" sz="1600"/>
              <a:t>)**</a:t>
            </a:r>
            <a:r>
              <a:rPr lang="ko-KR" altLang="en-US" sz="1600"/>
              <a:t>로 변경된다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이는 이전에 다룬 </a:t>
            </a:r>
            <a:r>
              <a:rPr lang="ko-KR" altLang="en-US" sz="1600" b="1"/>
              <a:t>보안 모델</a:t>
            </a:r>
            <a:r>
              <a:rPr lang="ko-KR" altLang="en-US" sz="1600"/>
              <a:t> 주제에서 설명한 내용과 일치한다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다음 코드를 </a:t>
            </a:r>
            <a:r>
              <a:rPr lang="en-US" altLang="ko-KR" sz="1600" b="1"/>
              <a:t>lbs.c</a:t>
            </a:r>
            <a:r>
              <a:rPr lang="ko-KR" altLang="en-US" sz="1600"/>
              <a:t>에서 수정하자</a:t>
            </a:r>
            <a:r>
              <a:rPr lang="en-US" altLang="ko-KR" sz="160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6DBE4C-3D1E-4CCD-B07A-0A735B949267}"/>
              </a:ext>
            </a:extLst>
          </p:cNvPr>
          <p:cNvSpPr/>
          <p:nvPr/>
        </p:nvSpPr>
        <p:spPr>
          <a:xfrm>
            <a:off x="402335" y="3281838"/>
            <a:ext cx="10629635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   /* STEP 1.1 - Change the LED characteristic permission to require encryption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BT_GATT_CHARACTERISTIC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BT_UUID_LBS_LED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BT_GATT_CHRC_WRITE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BT_GATT_PERM_WRITE_ENCRYPT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write_led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956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2~3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FCD07-635D-447F-829F-97E1C0E6BDF1}"/>
              </a:ext>
            </a:extLst>
          </p:cNvPr>
          <p:cNvSpPr txBox="1"/>
          <p:nvPr/>
        </p:nvSpPr>
        <p:spPr>
          <a:xfrm>
            <a:off x="211087" y="633315"/>
            <a:ext cx="8055410" cy="3738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2. Build &amp; Flash</a:t>
            </a:r>
            <a:br>
              <a:rPr lang="en-US" altLang="ko-KR" sz="1600" b="1"/>
            </a:br>
            <a:br>
              <a:rPr lang="en-US" altLang="ko-KR" sz="1600" b="1"/>
            </a:br>
            <a:r>
              <a:rPr lang="en-US" altLang="ko-KR" sz="1600" b="1"/>
              <a:t>3. </a:t>
            </a:r>
            <a:r>
              <a:rPr lang="en-US" altLang="ko-KR" sz="1600"/>
              <a:t>LED </a:t>
            </a:r>
            <a:r>
              <a:rPr lang="ko-KR" altLang="en-US" sz="1600"/>
              <a:t>특성에 쓰기 시도하기</a:t>
            </a:r>
          </a:p>
          <a:p>
            <a:pPr marL="450850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nRF Connect for Mobile</a:t>
            </a:r>
            <a:r>
              <a:rPr lang="ko-KR" altLang="en-US" sz="1600"/>
              <a:t>에서 </a:t>
            </a:r>
            <a:r>
              <a:rPr lang="en-US" altLang="ko-KR" sz="1600" b="1"/>
              <a:t>Nordic_LBS</a:t>
            </a:r>
            <a:r>
              <a:rPr lang="ko-KR" altLang="en-US" sz="1600"/>
              <a:t> 장치에 연결한다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이전 실습에서 했던 것처럼 </a:t>
            </a:r>
            <a:r>
              <a:rPr lang="en-US" altLang="ko-KR" sz="1600"/>
              <a:t>LED </a:t>
            </a:r>
            <a:r>
              <a:rPr lang="ko-KR" altLang="en-US" sz="1600"/>
              <a:t>특성에 쓰기를 시도하여 </a:t>
            </a:r>
            <a:r>
              <a:rPr lang="en-US" altLang="ko-KR" sz="1600"/>
              <a:t>LED</a:t>
            </a:r>
            <a:r>
              <a:rPr lang="ko-KR" altLang="en-US" sz="1600"/>
              <a:t>를 켜보자</a:t>
            </a:r>
            <a:r>
              <a:rPr lang="en-US" altLang="ko-KR" sz="1600"/>
              <a:t>.</a:t>
            </a:r>
          </a:p>
          <a:p>
            <a:pPr marL="450850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보드의 </a:t>
            </a:r>
            <a:r>
              <a:rPr lang="en-US" altLang="ko-KR" sz="1600" b="1"/>
              <a:t>LED3</a:t>
            </a:r>
            <a:r>
              <a:rPr lang="en-US" altLang="ko-KR" sz="1600"/>
              <a:t>(nRF54L15 DK</a:t>
            </a:r>
            <a:r>
              <a:rPr lang="ko-KR" altLang="en-US" sz="1600"/>
              <a:t>의 경우 </a:t>
            </a:r>
            <a:r>
              <a:rPr lang="en-US" altLang="ko-KR" sz="1600" b="1"/>
              <a:t>LED2</a:t>
            </a:r>
            <a:r>
              <a:rPr lang="en-US" altLang="ko-KR" sz="1600"/>
              <a:t>)</a:t>
            </a:r>
            <a:r>
              <a:rPr lang="ko-KR" altLang="en-US" sz="1600"/>
              <a:t>가 반응하지 않는 것을 확인할 수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이는 특성이 이제 암호화를 요구하지만</a:t>
            </a:r>
            <a:r>
              <a:rPr lang="en-US" altLang="ko-KR" sz="1600"/>
              <a:t>, </a:t>
            </a:r>
            <a:r>
              <a:rPr lang="ko-KR" altLang="en-US" sz="1600"/>
              <a:t>펌웨어에 페어링 지원이 없기 때문이다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이로 인해 휴대폰이 연결을 종료할 수도 있다</a:t>
            </a:r>
            <a:r>
              <a:rPr lang="en-US" altLang="ko-KR" sz="1600"/>
              <a:t>.</a:t>
            </a:r>
          </a:p>
          <a:p>
            <a:pPr marL="450850" indent="-2682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이제 펌웨어에 페어링 지원을 추가해 보자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98472532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E7F5B6-E938-4B21-9D15-26525F6551BA}"/>
              </a:ext>
            </a:extLst>
          </p:cNvPr>
          <p:cNvSpPr/>
          <p:nvPr/>
        </p:nvSpPr>
        <p:spPr>
          <a:xfrm>
            <a:off x="304800" y="755226"/>
            <a:ext cx="11119104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600" b="1"/>
              <a:t>Bluetooth LE </a:t>
            </a:r>
            <a:r>
              <a:rPr lang="ko-KR" altLang="en-US" sz="1600" b="1"/>
              <a:t>스택에 보안 관리 프로토콜</a:t>
            </a:r>
            <a:r>
              <a:rPr lang="en-US" altLang="ko-KR" sz="1600" b="1"/>
              <a:t>(SMP) </a:t>
            </a:r>
            <a:r>
              <a:rPr lang="ko-KR" altLang="en-US" sz="1600" b="1"/>
              <a:t>레이어 추가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  Kconfig </a:t>
            </a:r>
            <a:r>
              <a:rPr lang="ko-KR" altLang="en-US" sz="1600"/>
              <a:t>심볼 </a:t>
            </a:r>
            <a:r>
              <a:rPr lang="en-US" altLang="ko-KR" sz="1600" b="1"/>
              <a:t>CONFIG_BT_SMP</a:t>
            </a:r>
            <a:r>
              <a:rPr lang="ko-KR" altLang="en-US" sz="1600"/>
              <a:t>를 사용하면 </a:t>
            </a:r>
            <a:r>
              <a:rPr lang="en-US" altLang="ko-KR" sz="1600"/>
              <a:t>Bluetooth LE </a:t>
            </a:r>
            <a:r>
              <a:rPr lang="ko-KR" altLang="en-US" sz="1600"/>
              <a:t>스택에 보안 관리 프로토콜</a:t>
            </a:r>
            <a:r>
              <a:rPr lang="en-US" altLang="ko-KR" sz="1600"/>
              <a:t>(SMP) </a:t>
            </a:r>
            <a:r>
              <a:rPr lang="ko-KR" altLang="en-US" sz="1600"/>
              <a:t>레이어를 추가할 수 있다</a:t>
            </a:r>
            <a:r>
              <a:rPr lang="en-US" altLang="ko-KR" sz="1600"/>
              <a:t>. </a:t>
            </a:r>
            <a:r>
              <a:rPr lang="ko-KR" altLang="en-US" sz="1600"/>
              <a:t>이 레이어는 </a:t>
            </a:r>
            <a:r>
              <a:rPr lang="en-US" altLang="ko-KR" sz="1600"/>
              <a:t>Bluetooth LE</a:t>
            </a:r>
            <a:r>
              <a:rPr lang="ko-KR" altLang="en-US" sz="1600"/>
              <a:t>를 통해 디바이스 페어링을 가능하다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/>
              <a:t>prj.conf</a:t>
            </a:r>
            <a:r>
              <a:rPr lang="ko-KR" altLang="en-US" sz="1600"/>
              <a:t> 파일에 다음 줄을 추가하자</a:t>
            </a:r>
            <a:r>
              <a:rPr lang="en-US" altLang="ko-KR" sz="160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EEB543-A524-45E7-B454-AFF58E541DEA}"/>
              </a:ext>
            </a:extLst>
          </p:cNvPr>
          <p:cNvSpPr/>
          <p:nvPr/>
        </p:nvSpPr>
        <p:spPr>
          <a:xfrm>
            <a:off x="487680" y="2540615"/>
            <a:ext cx="1075334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STEP 4 - Add the Security Management Protocol layer to the Bluetooth LE stack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CONFIG_BT_SMP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065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5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9ADDA-AA6A-4D74-9FBB-B73C5653708C}"/>
              </a:ext>
            </a:extLst>
          </p:cNvPr>
          <p:cNvSpPr/>
          <p:nvPr/>
        </p:nvSpPr>
        <p:spPr>
          <a:xfrm>
            <a:off x="268224" y="837152"/>
            <a:ext cx="10704576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1600" b="1"/>
              <a:t> 연결의 보안 수준이 변경되었을 때 호출되는 콜백 함수 추가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 이전에 사용했던 </a:t>
            </a:r>
            <a:r>
              <a:rPr lang="en-US" altLang="ko-KR" sz="1600" b="1"/>
              <a:t>struct bt_conn_cb</a:t>
            </a:r>
            <a:r>
              <a:rPr lang="ko-KR" altLang="en-US" sz="1600"/>
              <a:t> 연결 콜백 구조체를 기억해 보자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이번에는 </a:t>
            </a:r>
            <a:r>
              <a:rPr lang="en-US" altLang="ko-KR" sz="1600" b="1"/>
              <a:t>security_changed</a:t>
            </a:r>
            <a:r>
              <a:rPr lang="ko-KR" altLang="en-US" sz="1600"/>
              <a:t> 이벤트를 위한 콜백을 추가해 보자</a:t>
            </a:r>
            <a:r>
              <a:rPr lang="en-US" altLang="ko-KR" sz="16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ED4499-43F8-45A0-8076-0A67C43A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24" y="2233103"/>
            <a:ext cx="9764488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377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5.1, 5.2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E2A4B7-9597-46E4-A4AA-003A595CFE06}"/>
              </a:ext>
            </a:extLst>
          </p:cNvPr>
          <p:cNvSpPr/>
          <p:nvPr/>
        </p:nvSpPr>
        <p:spPr>
          <a:xfrm>
            <a:off x="219456" y="789355"/>
            <a:ext cx="6096000" cy="7833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5.1 </a:t>
            </a:r>
            <a:r>
              <a:rPr lang="ko-KR" altLang="en-US" sz="1600" b="1"/>
              <a:t>콜백 구조체에 </a:t>
            </a:r>
            <a:r>
              <a:rPr lang="en-US" altLang="ko-KR" sz="1600" b="1"/>
              <a:t>security_changed</a:t>
            </a:r>
            <a:r>
              <a:rPr lang="ko-KR" altLang="en-US" sz="1600" b="1"/>
              <a:t> 멤버 추가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  다음 줄을 </a:t>
            </a:r>
            <a:r>
              <a:rPr lang="en-US" altLang="ko-KR" sz="1600" b="1"/>
              <a:t>main.c</a:t>
            </a:r>
            <a:r>
              <a:rPr lang="ko-KR" altLang="en-US" sz="1600"/>
              <a:t>에 추가하자</a:t>
            </a:r>
            <a:r>
              <a:rPr lang="en-US" altLang="ko-KR" sz="160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57E925-B139-4184-A97C-895A98BB8BEA}"/>
              </a:ext>
            </a:extLst>
          </p:cNvPr>
          <p:cNvSpPr/>
          <p:nvPr/>
        </p:nvSpPr>
        <p:spPr>
          <a:xfrm>
            <a:off x="682752" y="1708377"/>
            <a:ext cx="9595104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5.1 - Add the security_changed member to the callback structure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.security_changed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on_security_changed,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031098-0C14-4506-8AD9-AB7ADABBFA9F}"/>
              </a:ext>
            </a:extLst>
          </p:cNvPr>
          <p:cNvSpPr/>
          <p:nvPr/>
        </p:nvSpPr>
        <p:spPr>
          <a:xfrm>
            <a:off x="219456" y="2577471"/>
            <a:ext cx="11058144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5.2 on_security_changed()</a:t>
            </a:r>
            <a:r>
              <a:rPr lang="ko-KR" altLang="en-US" sz="1600" b="1"/>
              <a:t> 콜백 함수 정의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이 콜백 함수는 연결의 현재 보안 수준을 표시하고 링크가 성공적으로 암호화되었는지 여부를 알려준다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다음 코드를 </a:t>
            </a:r>
            <a:r>
              <a:rPr lang="en-US" altLang="ko-KR" sz="1600" b="1"/>
              <a:t>main.c</a:t>
            </a:r>
            <a:r>
              <a:rPr lang="ko-KR" altLang="en-US" sz="1600"/>
              <a:t>에 추가하자</a:t>
            </a:r>
            <a:r>
              <a:rPr lang="en-US" altLang="ko-KR" sz="160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13D6A9-F748-4500-98C0-21634C78D847}"/>
              </a:ext>
            </a:extLst>
          </p:cNvPr>
          <p:cNvSpPr/>
          <p:nvPr/>
        </p:nvSpPr>
        <p:spPr>
          <a:xfrm>
            <a:off x="658368" y="3811012"/>
            <a:ext cx="11509248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5.2 Define the callback function on_security_changed()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on_security_changed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bt_security_t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level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enum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bt_security_err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BT_ADDR_LE_STR_LEN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  <a:b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bt_addr_le_to_str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bt_conn_get_dst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  <a:b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"Security changed: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%s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 level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%u</a:t>
            </a:r>
            <a:r>
              <a:rPr lang="en-US" altLang="ko-KR" sz="16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level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"Security failed: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%s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 level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%u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 err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level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27242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6-7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0A21A3-9065-4A97-B0E9-BD016B50CD19}"/>
              </a:ext>
            </a:extLst>
          </p:cNvPr>
          <p:cNvSpPr/>
          <p:nvPr/>
        </p:nvSpPr>
        <p:spPr>
          <a:xfrm>
            <a:off x="170688" y="593889"/>
            <a:ext cx="11850624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600" b="1"/>
              <a:t> 애플리케이션을 빌드하고 보드에 플래시하자</a:t>
            </a:r>
            <a:r>
              <a:rPr lang="en-US" altLang="ko-KR" sz="1600" b="1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터미널을 열어 애플리케이션의 로그 출력을 확인하자</a:t>
            </a:r>
            <a:r>
              <a:rPr lang="en-US" altLang="ko-KR" sz="1600"/>
              <a:t>. </a:t>
            </a:r>
            <a:r>
              <a:rPr lang="ko-KR" altLang="en-US" sz="1600"/>
              <a:t>여기에서 패스키를 확인할 수 있다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이전 연습과 마찬가지로</a:t>
            </a:r>
            <a:r>
              <a:rPr lang="en-US" altLang="ko-KR" sz="1600"/>
              <a:t>, </a:t>
            </a:r>
            <a:r>
              <a:rPr lang="en-US" altLang="ko-KR" sz="1600" b="1"/>
              <a:t>Visual Studio Code</a:t>
            </a:r>
            <a:r>
              <a:rPr lang="ko-KR" altLang="en-US" sz="1600"/>
              <a:t>로 이동하여 장치의 </a:t>
            </a:r>
            <a:r>
              <a:rPr lang="en-US" altLang="ko-KR" sz="1600"/>
              <a:t>COM </a:t>
            </a:r>
            <a:r>
              <a:rPr lang="ko-KR" altLang="en-US" sz="1600"/>
              <a:t>포트를 선택하면 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600" b="1"/>
              <a:t>7. LED </a:t>
            </a:r>
            <a:r>
              <a:rPr lang="ko-KR" altLang="en-US" sz="1600" b="1"/>
              <a:t>특성에 데이터를 쓰기를 시도해보자</a:t>
            </a:r>
            <a:r>
              <a:rPr lang="en-US" altLang="ko-KR" sz="1600" b="1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/>
              <a:t>   nRF Connect for Mobile</a:t>
            </a:r>
            <a:r>
              <a:rPr lang="ko-KR" altLang="en-US" sz="1600"/>
              <a:t>에서 장치 </a:t>
            </a:r>
            <a:r>
              <a:rPr lang="en-US" altLang="ko-KR" sz="1600" b="1"/>
              <a:t>Nordic_LBS</a:t>
            </a:r>
            <a:r>
              <a:rPr lang="ko-KR" altLang="en-US" sz="1600"/>
              <a:t>에 연결한 후</a:t>
            </a:r>
            <a:r>
              <a:rPr lang="en-US" altLang="ko-KR" sz="1600"/>
              <a:t>, LED </a:t>
            </a:r>
            <a:r>
              <a:rPr lang="ko-KR" altLang="en-US" sz="1600"/>
              <a:t>특성에 쓰기를 시도하여 </a:t>
            </a:r>
            <a:r>
              <a:rPr lang="en-US" altLang="ko-KR" sz="1600"/>
              <a:t>LED</a:t>
            </a:r>
            <a:r>
              <a:rPr lang="ko-KR" altLang="en-US" sz="1600"/>
              <a:t>를 켜보자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이제 </a:t>
            </a:r>
            <a:r>
              <a:rPr lang="en-US" altLang="ko-KR" sz="1600" b="1"/>
              <a:t>Write</a:t>
            </a:r>
            <a:r>
              <a:rPr lang="ko-KR" altLang="en-US" sz="1600"/>
              <a:t>를 선택한 후</a:t>
            </a:r>
            <a:r>
              <a:rPr lang="en-US" altLang="ko-KR" sz="1600"/>
              <a:t>, </a:t>
            </a:r>
            <a:r>
              <a:rPr lang="ko-KR" altLang="en-US" sz="1600"/>
              <a:t>페어링 팝업 창이 나타나는지 확인하자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526D16-14F1-4FE2-9C06-FFDC5D70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34" y="3301423"/>
            <a:ext cx="4134427" cy="29626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1D25CC-5EAA-4768-BF16-05B51AE1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50" y="5670222"/>
            <a:ext cx="6985751" cy="593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55757-C298-4A59-B600-FA43BEC276FB}"/>
              </a:ext>
            </a:extLst>
          </p:cNvPr>
          <p:cNvSpPr txBox="1"/>
          <p:nvPr/>
        </p:nvSpPr>
        <p:spPr>
          <a:xfrm>
            <a:off x="5073650" y="5223277"/>
            <a:ext cx="2336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vs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code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rgbClr val="0000FF"/>
                </a:solidFill>
              </a:rPr>
              <a:t>terminal log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0669608-75ED-432E-9B11-C0D1C8EC428A}"/>
              </a:ext>
            </a:extLst>
          </p:cNvPr>
          <p:cNvSpPr/>
          <p:nvPr/>
        </p:nvSpPr>
        <p:spPr>
          <a:xfrm>
            <a:off x="10777728" y="5961888"/>
            <a:ext cx="1243584" cy="302223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1327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8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6014E9-AD8D-42A4-A435-3D0B0FABB199}"/>
              </a:ext>
            </a:extLst>
          </p:cNvPr>
          <p:cNvSpPr/>
          <p:nvPr/>
        </p:nvSpPr>
        <p:spPr>
          <a:xfrm>
            <a:off x="390144" y="711440"/>
            <a:ext cx="11119104" cy="152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8"/>
            </a:pPr>
            <a:r>
              <a:rPr lang="en-US" altLang="ko-KR" sz="1600" b="1">
                <a:latin typeface="Arial" panose="020B0604020202020204" pitchFamily="34" charset="0"/>
              </a:rPr>
              <a:t> </a:t>
            </a:r>
            <a:r>
              <a:rPr lang="ko-KR" altLang="ko-KR" sz="1600" b="1">
                <a:latin typeface="Arial" panose="020B0604020202020204" pitchFamily="34" charset="0"/>
              </a:rPr>
              <a:t>LED 특성 권한을 변경하여 인증된 페어링을 요구하도록 설정하기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LED 특성을 선언하는 부분에서 </a:t>
            </a:r>
            <a:r>
              <a:rPr lang="ko-KR" altLang="ko-KR" sz="1600">
                <a:latin typeface="Arial Unicode MS"/>
              </a:rPr>
              <a:t>BT_GATT_PERM_WRITE_ENCRYPT</a:t>
            </a:r>
            <a:r>
              <a:rPr lang="ko-KR" altLang="ko-KR" sz="1600"/>
              <a:t>를 </a:t>
            </a:r>
            <a:r>
              <a:rPr lang="ko-KR" altLang="ko-KR" sz="1600">
                <a:latin typeface="Arial Unicode MS"/>
              </a:rPr>
              <a:t>BT_GATT_PERM_WRITE_AUTHEN</a:t>
            </a:r>
            <a:r>
              <a:rPr lang="ko-KR" altLang="ko-KR" sz="1600"/>
              <a:t>으로 변경하여 인증 요구 사항을 추가하</a:t>
            </a:r>
            <a:r>
              <a:rPr lang="ko-KR" altLang="en-US" sz="1600"/>
              <a:t>자</a:t>
            </a:r>
            <a:r>
              <a:rPr lang="ko-KR" altLang="ko-KR" sz="1600"/>
              <a:t>.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다음 코드를 </a:t>
            </a:r>
            <a:r>
              <a:rPr lang="ko-KR" altLang="ko-KR" sz="1600" b="1">
                <a:latin typeface="Arial Unicode MS"/>
              </a:rPr>
              <a:t>lbs.c</a:t>
            </a:r>
            <a:r>
              <a:rPr lang="ko-KR" altLang="ko-KR" sz="1600" b="1"/>
              <a:t>에서 수정</a:t>
            </a:r>
            <a:r>
              <a:rPr lang="ko-KR" altLang="en-US" sz="1600" b="1"/>
              <a:t>하자</a:t>
            </a:r>
            <a:r>
              <a:rPr lang="ko-KR" altLang="ko-KR" sz="1600" b="1"/>
              <a:t>.</a:t>
            </a:r>
            <a:r>
              <a:rPr lang="en-US" altLang="ko-KR" sz="1600" b="1"/>
              <a:t>(</a:t>
            </a:r>
            <a:r>
              <a:rPr lang="ko-KR" altLang="en-US" sz="1600" b="1"/>
              <a:t>기존 코드는 삭제</a:t>
            </a:r>
            <a:r>
              <a:rPr lang="en-US" altLang="ko-KR" sz="1600" b="1"/>
              <a:t>)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33B6B8-FA17-4183-B6C6-2653D046C014}"/>
              </a:ext>
            </a:extLst>
          </p:cNvPr>
          <p:cNvSpPr/>
          <p:nvPr/>
        </p:nvSpPr>
        <p:spPr>
          <a:xfrm>
            <a:off x="109728" y="2235062"/>
            <a:ext cx="1208227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8 - Change the LED characteristic permission to require pairing with authentication */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//BT_GATT_CHARACTERISTIC(BT_UUID_LBS_LED, BT_GATT_CHRC_WRITE, BT_GATT_PERM_WRITE, NULL,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//             write_led, NULL), );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BT_GATT_CHARACTERISTIC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BT_UUID_LBS_LED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BT_GATT_CHRC_WRITE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BT_GATT_PERM_WRITE_AUTHEN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write_led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), 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8601F6-E6D6-48A7-A239-5C8D37D28033}"/>
              </a:ext>
            </a:extLst>
          </p:cNvPr>
          <p:cNvSpPr/>
          <p:nvPr/>
        </p:nvSpPr>
        <p:spPr>
          <a:xfrm>
            <a:off x="249936" y="4266387"/>
            <a:ext cx="11692128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 이 작업을 통해 이 특성의 쓰기 권한 보안 수준이 </a:t>
            </a:r>
            <a:r>
              <a:rPr lang="ko-KR" altLang="en-US" sz="1600" b="1"/>
              <a:t>레거시 페어링</a:t>
            </a:r>
            <a:r>
              <a:rPr lang="ko-KR" altLang="en-US" sz="1600"/>
              <a:t> 또는 </a:t>
            </a:r>
            <a:r>
              <a:rPr lang="en-US" altLang="ko-KR" sz="1600" b="1"/>
              <a:t>LE Secure Connections</a:t>
            </a:r>
            <a:r>
              <a:rPr lang="ko-KR" altLang="en-US" sz="1600"/>
              <a:t>를 사용하는지에 따라 </a:t>
            </a:r>
            <a:br>
              <a:rPr lang="en-US" altLang="ko-KR" sz="1600"/>
            </a:br>
            <a:r>
              <a:rPr lang="ko-KR" altLang="en-US" sz="1600" b="1"/>
              <a:t>레벨 </a:t>
            </a:r>
            <a:r>
              <a:rPr lang="en-US" altLang="ko-KR" sz="1600" b="1"/>
              <a:t>2</a:t>
            </a:r>
            <a:r>
              <a:rPr lang="ko-KR" altLang="en-US" sz="1600"/>
              <a:t>에서 </a:t>
            </a:r>
            <a:r>
              <a:rPr lang="ko-KR" altLang="en-US" sz="1600" b="1"/>
              <a:t>레벨 </a:t>
            </a:r>
            <a:r>
              <a:rPr lang="en-US" altLang="ko-KR" sz="1600" b="1"/>
              <a:t>3 </a:t>
            </a:r>
            <a:r>
              <a:rPr lang="ko-KR" altLang="en-US" sz="1600" b="1"/>
              <a:t>또는 </a:t>
            </a:r>
            <a:r>
              <a:rPr lang="en-US" altLang="ko-KR" sz="1600" b="1"/>
              <a:t>4</a:t>
            </a:r>
            <a:r>
              <a:rPr lang="ko-KR" altLang="en-US" sz="1600"/>
              <a:t>로 향상된다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/>
              <a:t>현재 단계에서 다음과 같은 점을 주의하세요</a:t>
            </a:r>
            <a:r>
              <a:rPr lang="en-US" altLang="ko-KR" sz="1600" b="1"/>
              <a:t>:</a:t>
            </a:r>
            <a:endParaRPr lang="ko-KR" altLang="en-US" sz="160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  여전히 보드와 페어링할 수는 있지만</a:t>
            </a:r>
            <a:r>
              <a:rPr lang="en-US" altLang="ko-KR" sz="1600"/>
              <a:t>, </a:t>
            </a:r>
            <a:r>
              <a:rPr lang="ko-KR" altLang="en-US" sz="1600" b="1"/>
              <a:t> </a:t>
            </a:r>
            <a:r>
              <a:rPr lang="en-US" altLang="ko-KR" sz="1600" b="1"/>
              <a:t>LED</a:t>
            </a:r>
            <a:r>
              <a:rPr lang="ko-KR" altLang="en-US" sz="1600" b="1"/>
              <a:t>를 제어할 수는 없다</a:t>
            </a:r>
            <a:r>
              <a:rPr lang="en-US" altLang="ko-KR" sz="1600" b="1"/>
              <a:t>.</a:t>
            </a:r>
            <a:endParaRPr lang="ko-KR" altLang="en-US" sz="160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  이는 애플리케이션의 보안 수준이 특성 권한에서 요구하는 보안 수준에 미치지 못하기 때문이다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90732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9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8808F-DE12-4742-8082-11F2637D105C}"/>
              </a:ext>
            </a:extLst>
          </p:cNvPr>
          <p:cNvSpPr/>
          <p:nvPr/>
        </p:nvSpPr>
        <p:spPr>
          <a:xfrm>
            <a:off x="241448" y="769358"/>
            <a:ext cx="10726013" cy="18913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j-ea"/>
                <a:ea typeface="+mj-ea"/>
              </a:rPr>
              <a:t>9. Define authentication callback functions</a:t>
            </a:r>
            <a:br>
              <a:rPr lang="en-US" altLang="ko-KR" sz="1600">
                <a:latin typeface="+mj-ea"/>
                <a:ea typeface="+mj-ea"/>
              </a:rPr>
            </a:br>
            <a:r>
              <a:rPr lang="ko-KR" altLang="ko-KR" sz="1600">
                <a:latin typeface="+mj-ea"/>
                <a:ea typeface="+mj-ea"/>
              </a:rPr>
              <a:t>인증된 페어링 콜백 구조체 struct bt_conn_auth_cb에는 여러 멤버가 있다. 이 경우, 두 가지 함수만 추가하면 </a:t>
            </a:r>
            <a:r>
              <a:rPr lang="ko-KR" altLang="en-US" sz="1600">
                <a:latin typeface="+mj-ea"/>
                <a:ea typeface="+mj-ea"/>
              </a:rPr>
              <a:t>된</a:t>
            </a:r>
            <a:r>
              <a:rPr lang="ko-KR" altLang="ko-KR" sz="1600">
                <a:latin typeface="+mj-ea"/>
                <a:ea typeface="+mj-ea"/>
              </a:rPr>
              <a:t>다. </a:t>
            </a:r>
            <a:endParaRPr lang="en-US" altLang="ko-KR" sz="16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6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ko-KR" sz="1600" b="1">
                <a:latin typeface="+mj-ea"/>
                <a:ea typeface="+mj-ea"/>
              </a:rPr>
              <a:t>9.1 Define the callback function auth_passkey_display </a:t>
            </a: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+mj-ea"/>
                <a:ea typeface="+mj-ea"/>
              </a:rPr>
              <a:t>패스키 표시 이벤트에 대한 함수를 정의하자</a:t>
            </a:r>
            <a:r>
              <a:rPr lang="en-US" altLang="ko-KR" sz="1600">
                <a:latin typeface="+mj-ea"/>
                <a:ea typeface="+mj-ea"/>
              </a:rPr>
              <a:t>. </a:t>
            </a:r>
            <a:r>
              <a:rPr lang="ko-KR" altLang="en-US" sz="1600">
                <a:latin typeface="+mj-ea"/>
                <a:ea typeface="+mj-ea"/>
              </a:rPr>
              <a:t>함수의 시그니처는 다음과 같다</a:t>
            </a:r>
            <a:r>
              <a:rPr lang="en-US" altLang="ko-KR" sz="1600">
                <a:latin typeface="+mj-ea"/>
                <a:ea typeface="+mj-ea"/>
              </a:rPr>
              <a:t>.</a:t>
            </a: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564D877-28DB-4053-BBF5-9F9225C47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88707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83D47A1-5E7F-462C-91E8-FF220C0E1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" y="274141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3C8EDF-5910-4D52-B58E-F31D8BDE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6" y="2836179"/>
            <a:ext cx="11006527" cy="35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23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9.1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BC90A0-DB3D-401E-98A3-1CF4E08FDC8A}"/>
              </a:ext>
            </a:extLst>
          </p:cNvPr>
          <p:cNvSpPr/>
          <p:nvPr/>
        </p:nvSpPr>
        <p:spPr>
          <a:xfrm>
            <a:off x="231648" y="699623"/>
            <a:ext cx="11521440" cy="784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이 코드는 중앙 장치(당신의 전화)가 주변 장치(보드)와 페어링하기 위해 필요한 패스키를 출력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다음 코드를 </a:t>
            </a:r>
            <a:r>
              <a:rPr lang="ko-KR" altLang="ko-KR" sz="1600">
                <a:latin typeface="Arial Unicode MS"/>
              </a:rPr>
              <a:t>main.c</a:t>
            </a:r>
            <a:r>
              <a:rPr lang="ko-KR" altLang="ko-KR" sz="1600"/>
              <a:t>에 추가하</a:t>
            </a:r>
            <a:r>
              <a:rPr lang="ko-KR" altLang="en-US" sz="1600"/>
              <a:t>자</a:t>
            </a:r>
            <a:r>
              <a:rPr lang="ko-KR" altLang="ko-KR" sz="1600"/>
              <a:t>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133CBC-92BE-49CC-B6FF-A625EAE5DA72}"/>
              </a:ext>
            </a:extLst>
          </p:cNvPr>
          <p:cNvSpPr/>
          <p:nvPr/>
        </p:nvSpPr>
        <p:spPr>
          <a:xfrm>
            <a:off x="390144" y="1590315"/>
            <a:ext cx="1136294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9.1 - Define the callback function auth_passkey_display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auth_passkey_display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unsigned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passkey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BT_ADDR_LE_STR_LEN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bt_addr_le_to_str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bt_conn_get_dst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"Passkey for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%s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: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%06u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passkey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44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9.2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10660A-62F8-49F3-B4FF-3F230DC53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088" y="188797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4A89E5-E1BA-45F1-B2FA-E2ABFBC83296}"/>
              </a:ext>
            </a:extLst>
          </p:cNvPr>
          <p:cNvSpPr/>
          <p:nvPr/>
        </p:nvSpPr>
        <p:spPr>
          <a:xfrm>
            <a:off x="193866" y="686933"/>
            <a:ext cx="4528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  <a:ea typeface="GT-Eesti Display"/>
              </a:rPr>
              <a:t>9.2</a:t>
            </a:r>
            <a:r>
              <a:rPr lang="en-US" altLang="ko-KR">
                <a:latin typeface="Arial" panose="020B0604020202020204" pitchFamily="34" charset="0"/>
                <a:ea typeface="GT-Eesti Display"/>
              </a:rPr>
              <a:t> </a:t>
            </a:r>
            <a:r>
              <a:rPr lang="ko-KR" altLang="ko-KR">
                <a:latin typeface="Arial" panose="020B0604020202020204" pitchFamily="34" charset="0"/>
                <a:ea typeface="GT-Eesti Display"/>
              </a:rPr>
              <a:t> Define the callback function </a:t>
            </a:r>
            <a:r>
              <a:rPr lang="ko-KR" altLang="ko-KR" sz="1400">
                <a:latin typeface="Arial Unicode MS"/>
                <a:ea typeface="Monaco"/>
              </a:rPr>
              <a:t>auth_cancel</a:t>
            </a:r>
            <a:r>
              <a:rPr lang="ko-KR" altLang="ko-KR" sz="1000"/>
              <a:t> </a:t>
            </a:r>
            <a:endParaRPr lang="ko-KR" altLang="ko-KR" sz="2400"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739017-8B65-4E51-AC0B-C3BBBFB3CF0E}"/>
              </a:ext>
            </a:extLst>
          </p:cNvPr>
          <p:cNvSpPr/>
          <p:nvPr/>
        </p:nvSpPr>
        <p:spPr>
          <a:xfrm>
            <a:off x="499872" y="1133210"/>
            <a:ext cx="9351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다음은 </a:t>
            </a:r>
            <a:r>
              <a:rPr lang="ko-KR" altLang="ko-KR" sz="1600">
                <a:latin typeface="Arial Unicode MS"/>
              </a:rPr>
              <a:t>cancel</a:t>
            </a:r>
            <a:r>
              <a:rPr lang="ko-KR" altLang="ko-KR" sz="1600"/>
              <a:t> 이벤트를 위한 함수 정의</a:t>
            </a:r>
            <a:r>
              <a:rPr lang="ko-KR" altLang="en-US" sz="1600"/>
              <a:t>이</a:t>
            </a:r>
            <a:r>
              <a:rPr lang="ko-KR" altLang="ko-KR" sz="1600"/>
              <a:t>다. 이 함수의 </a:t>
            </a:r>
            <a:r>
              <a:rPr lang="ko-KR" altLang="en-US" sz="1600"/>
              <a:t>형식</a:t>
            </a:r>
            <a:r>
              <a:rPr lang="ko-KR" altLang="ko-KR" sz="1600"/>
              <a:t>은 다음과 같습니다: 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55643-B97A-4B29-9F92-1C5BDAF9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9" y="1595586"/>
            <a:ext cx="1029796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9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rgbClr val="0000FF"/>
                </a:solidFill>
              </a:rPr>
              <a:t>Data length and MTU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2A2DAD-EA14-4B55-BC6C-8E8D17A9E391}"/>
              </a:ext>
            </a:extLst>
          </p:cNvPr>
          <p:cNvSpPr/>
          <p:nvPr/>
        </p:nvSpPr>
        <p:spPr>
          <a:xfrm>
            <a:off x="199696" y="699086"/>
            <a:ext cx="11792607" cy="280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데이터 길이</a:t>
            </a:r>
            <a:r>
              <a:rPr lang="en-US" altLang="ko-KR"/>
              <a:t>(Data Length)</a:t>
            </a:r>
            <a:r>
              <a:rPr lang="ko-KR" altLang="en-US"/>
              <a:t>와 </a:t>
            </a:r>
            <a:r>
              <a:rPr lang="en-US" altLang="ko-KR"/>
              <a:t>MTU</a:t>
            </a:r>
            <a:r>
              <a:rPr lang="ko-KR" altLang="en-US"/>
              <a:t>의 관계는 일대일 대응이 아니다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공중에서 데이터 길이는 최대 </a:t>
            </a:r>
            <a:r>
              <a:rPr lang="en-US" altLang="ko-KR"/>
              <a:t>251</a:t>
            </a:r>
            <a:r>
              <a:rPr lang="ko-KR" altLang="en-US"/>
              <a:t>바이트까지 가능하지만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실제로 전송할 수 있는 페이로드</a:t>
            </a:r>
            <a:r>
              <a:rPr lang="en-US" altLang="ko-KR"/>
              <a:t>(payload)</a:t>
            </a:r>
            <a:r>
              <a:rPr lang="ko-KR" altLang="en-US"/>
              <a:t>는 최대 </a:t>
            </a:r>
            <a:r>
              <a:rPr lang="en-US" altLang="ko-KR"/>
              <a:t>244</a:t>
            </a:r>
            <a:r>
              <a:rPr lang="ko-KR" altLang="en-US"/>
              <a:t>바이트이다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이는 </a:t>
            </a:r>
            <a:r>
              <a:rPr lang="en-US" altLang="ko-KR"/>
              <a:t>251</a:t>
            </a:r>
            <a:r>
              <a:rPr lang="ko-KR" altLang="en-US"/>
              <a:t>바이트의 데이터 </a:t>
            </a:r>
            <a:r>
              <a:rPr lang="en-US" altLang="ko-KR"/>
              <a:t>PDU(payload)</a:t>
            </a:r>
            <a:r>
              <a:rPr lang="ko-KR" altLang="en-US"/>
              <a:t>가 </a:t>
            </a:r>
            <a:br>
              <a:rPr lang="en-US" altLang="ko-KR"/>
            </a:br>
            <a:r>
              <a:rPr lang="en-US" altLang="ko-KR" b="1"/>
              <a:t>L2CAP </a:t>
            </a:r>
            <a:r>
              <a:rPr lang="ko-KR" altLang="en-US" b="1"/>
              <a:t>헤더</a:t>
            </a:r>
            <a:r>
              <a:rPr lang="ko-KR" altLang="en-US"/>
              <a:t> </a:t>
            </a:r>
            <a:r>
              <a:rPr lang="en-US" altLang="ko-KR"/>
              <a:t>4</a:t>
            </a:r>
            <a:r>
              <a:rPr lang="ko-KR" altLang="en-US"/>
              <a:t>바이트와 </a:t>
            </a:r>
            <a:r>
              <a:rPr lang="en-US" altLang="ko-KR" b="1"/>
              <a:t>Attribute </a:t>
            </a:r>
            <a:r>
              <a:rPr lang="ko-KR" altLang="en-US" b="1"/>
              <a:t>헤더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바이트를 필요로 하기 때문이다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따라서 실제로 페이로드 데이터로 사용할 수 있는 바이트 수는</a:t>
            </a:r>
            <a:br>
              <a:rPr lang="ko-KR" altLang="en-US"/>
            </a:br>
            <a:r>
              <a:rPr lang="en-US" altLang="ko-KR" b="1"/>
              <a:t>251 - 4 - 3 = 244</a:t>
            </a:r>
            <a:r>
              <a:rPr lang="ko-KR" altLang="en-US" b="1"/>
              <a:t>바이트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DDE0A-A81E-4C4D-A501-7386816B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8" y="3505945"/>
            <a:ext cx="5843752" cy="3328887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4044F03-0D73-493E-BCA9-2EFEDA37E8D8}"/>
              </a:ext>
            </a:extLst>
          </p:cNvPr>
          <p:cNvSpPr/>
          <p:nvPr/>
        </p:nvSpPr>
        <p:spPr>
          <a:xfrm>
            <a:off x="6679841" y="3505945"/>
            <a:ext cx="4666446" cy="143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>
                <a:solidFill>
                  <a:srgbClr val="000000"/>
                </a:solidFill>
                <a:latin typeface="Arial Unicode MS"/>
              </a:rPr>
              <a:t>L2CAP (</a:t>
            </a:r>
            <a:r>
              <a:rPr lang="ko-KR" altLang="ko-KR" sz="1400" b="1">
                <a:solidFill>
                  <a:srgbClr val="000080"/>
                </a:solidFill>
                <a:latin typeface="Arial Unicode MS"/>
                <a:hlinkClick r:id="rId3" tooltip=" LLC (Logical Link Control) 부계층 ㅇ 데이터링크계층 내의 LAN 프로토콜에 관련된 부계층 중 하나   - 주로, 여러 다양한 매체접속제어 방식 간의 차이를 보완하여 주는 역할을 함 "/>
              </a:rPr>
              <a:t>Logical Link Control</a:t>
            </a:r>
            <a:r>
              <a:rPr lang="ko-KR" altLang="ko-KR" sz="1400" b="1">
                <a:solidFill>
                  <a:srgbClr val="000000"/>
                </a:solidFill>
                <a:latin typeface="Arial Unicode MS"/>
              </a:rPr>
              <a:t> and Adaption </a:t>
            </a:r>
            <a:r>
              <a:rPr lang="ko-KR" altLang="ko-KR" sz="1400" b="1">
                <a:solidFill>
                  <a:srgbClr val="000080"/>
                </a:solidFill>
                <a:latin typeface="Arial Unicode MS"/>
                <a:hlinkClick r:id="rId4" tooltip=" 통신 프로토콜 (Communication Protocol) ㅇ 1 이상의 실체 간에 무엇을,언제,어떻게 통신하는가에 대한 절차/규범/규정/규약/규칙 "/>
              </a:rPr>
              <a:t>Protocol</a:t>
            </a:r>
            <a:r>
              <a:rPr lang="ko-KR" altLang="ko-KR" sz="1400" b="1">
                <a:solidFill>
                  <a:srgbClr val="000000"/>
                </a:solidFill>
                <a:latin typeface="Arial Unicode MS"/>
              </a:rPr>
              <a:t>)</a:t>
            </a:r>
            <a:r>
              <a:rPr lang="ko-KR" altLang="ko-KR" sz="1400">
                <a:solidFill>
                  <a:srgbClr val="000000"/>
                </a:solidFill>
                <a:latin typeface="Arial Unicode MS"/>
              </a:rPr>
              <a:t> ㅇ </a:t>
            </a:r>
            <a:r>
              <a:rPr lang="ko-KR" altLang="ko-KR" sz="1400">
                <a:solidFill>
                  <a:srgbClr val="000080"/>
                </a:solidFill>
                <a:latin typeface="Arial Unicode MS"/>
                <a:hlinkClick r:id="rId5" tooltip=" 블루투스 프로토콜 스택  ㅇ 버젼 구분   - 기존 블루투스 프로토콜 스택(classic BR/EDR) : 다소 복잡한 구조   - BLE 프로토콜 스택 : 보다 단순한 프로토콜 스택을 갖음 ㅇ 스택 "/>
              </a:rPr>
              <a:t>블루투스 프로토콜 스택</a:t>
            </a:r>
            <a:r>
              <a:rPr lang="ko-KR" altLang="ko-KR" sz="1400">
                <a:solidFill>
                  <a:srgbClr val="000000"/>
                </a:solidFill>
                <a:latin typeface="Arial Unicode MS"/>
              </a:rPr>
              <a:t> 상에서 </a:t>
            </a:r>
            <a:r>
              <a:rPr lang="ko-KR" altLang="ko-KR" sz="1400">
                <a:solidFill>
                  <a:srgbClr val="000080"/>
                </a:solidFill>
                <a:latin typeface="Arial Unicode MS"/>
                <a:hlinkClick r:id="rId6" tooltip=" 호스트 (Host) ㅇ (과거) 컴퓨터 전산망이 발달되기 전의 호스트    - 자신에게 의존된 다수의 단말기의 처리 의뢰를 만족시키고,   - 또한, 독립적으로 대규모 연산(봉급 일괄계산 등)을 "/>
              </a:rPr>
              <a:t>호스트</a:t>
            </a:r>
            <a:r>
              <a:rPr lang="ko-KR" altLang="ko-KR" sz="1400">
                <a:solidFill>
                  <a:srgbClr val="000000"/>
                </a:solidFill>
                <a:latin typeface="Arial Unicode MS"/>
              </a:rPr>
              <a:t> 부분의 핵심 </a:t>
            </a:r>
            <a:r>
              <a:rPr lang="ko-KR" altLang="ko-KR" sz="1400">
                <a:solidFill>
                  <a:srgbClr val="000080"/>
                </a:solidFill>
                <a:latin typeface="Arial Unicode MS"/>
                <a:hlinkClick r:id="rId7" tooltip=" 계위(階位),계층구조(階層構造),위계성(位階性) (Hierarchy 또는 Layer) 이란? ㅇ 상하 관계를 뜻하는 의미는 비슷하나, 미묘한 차이가 있음 ※ 영어 문헌에서는 `Hierarchy` 와 `Layer` 를 구분하나,  "/>
              </a:rPr>
              <a:t>계층</a:t>
            </a:r>
            <a:r>
              <a:rPr lang="ko-KR" altLang="ko-KR" sz="1400">
                <a:solidFill>
                  <a:srgbClr val="000000"/>
                </a:solidFill>
                <a:latin typeface="Arial Unicode MS"/>
              </a:rPr>
              <a:t> 기능으로,</a:t>
            </a:r>
            <a:r>
              <a:rPr lang="en-US" altLang="ko-KR" sz="1400">
                <a:solidFill>
                  <a:srgbClr val="000000"/>
                </a:solidFill>
                <a:latin typeface="Arial Unicode MS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Arial Unicode MS"/>
              </a:rPr>
              <a:t> </a:t>
            </a:r>
            <a:r>
              <a:rPr lang="ko-KR" altLang="ko-KR" sz="1400">
                <a:solidFill>
                  <a:srgbClr val="000080"/>
                </a:solidFill>
                <a:latin typeface="Arial Unicode MS"/>
                <a:hlinkClick r:id="rId8" tooltip=" 소프트웨어 (Software) ㅇ 하드웨어를 동작하고 제어하는 역할을 하는 명령어 집합   - 응용 소프트웨어  : 다양한 응용에 사용하기 위해 특별히 제작된 소프트웨어들   - 시스템 소프트웨어 "/>
              </a:rPr>
              <a:t>소프트웨어</a:t>
            </a:r>
            <a:r>
              <a:rPr lang="ko-KR" altLang="ko-KR" sz="1400">
                <a:solidFill>
                  <a:srgbClr val="000000"/>
                </a:solidFill>
                <a:latin typeface="Arial Unicode MS"/>
              </a:rPr>
              <a:t>적인 상위 </a:t>
            </a:r>
            <a:r>
              <a:rPr lang="ko-KR" altLang="ko-KR" sz="1400">
                <a:solidFill>
                  <a:srgbClr val="000080"/>
                </a:solidFill>
                <a:latin typeface="Arial Unicode MS"/>
                <a:hlinkClick r:id="rId7" tooltip=" 계위(階位),계층구조(階層構造),위계성(位階性) (Hierarchy 또는 Layer) 이란? ㅇ 상하 관계를 뜻하는 의미는 비슷하나, 미묘한 차이가 있음 ※ 영어 문헌에서는 `Hierarchy` 와 `Layer` 를 구분하나,  "/>
              </a:rPr>
              <a:t>계층</a:t>
            </a:r>
            <a:r>
              <a:rPr lang="ko-KR" altLang="ko-KR" sz="1400">
                <a:solidFill>
                  <a:srgbClr val="000000"/>
                </a:solidFill>
                <a:latin typeface="Arial Unicode MS"/>
              </a:rPr>
              <a:t>과 하위 </a:t>
            </a:r>
            <a:r>
              <a:rPr lang="ko-KR" altLang="ko-KR" sz="1400">
                <a:solidFill>
                  <a:srgbClr val="000080"/>
                </a:solidFill>
                <a:latin typeface="Arial Unicode MS"/>
                <a:hlinkClick r:id="rId9" tooltip=" 물리학 (Physics) ㅇ 자연 현상을 대상으로하여 물리량들의 상호작용을 이해하는 과학   - 자연 현상을 이해하는데 필수적으로 요구되는 기초 학문 "/>
              </a:rPr>
              <a:t>물리</a:t>
            </a:r>
            <a:r>
              <a:rPr lang="ko-KR" altLang="ko-KR" sz="1400">
                <a:solidFill>
                  <a:srgbClr val="000000"/>
                </a:solidFill>
                <a:latin typeface="Arial Unicode MS"/>
              </a:rPr>
              <a:t>적인 </a:t>
            </a:r>
            <a:r>
              <a:rPr lang="ko-KR" altLang="ko-KR" sz="1400">
                <a:solidFill>
                  <a:srgbClr val="000080"/>
                </a:solidFill>
                <a:latin typeface="Arial Unicode MS"/>
                <a:hlinkClick r:id="rId7" tooltip=" 계위(階位),계층구조(階層構造),위계성(位階性) (Hierarchy 또는 Layer) 이란? ㅇ 상하 관계를 뜻하는 의미는 비슷하나, 미묘한 차이가 있음 ※ 영어 문헌에서는 `Hierarchy` 와 `Layer` 를 구분하나,  "/>
              </a:rPr>
              <a:t>계층</a:t>
            </a:r>
            <a:r>
              <a:rPr lang="ko-KR" altLang="ko-KR" sz="1400">
                <a:solidFill>
                  <a:srgbClr val="000000"/>
                </a:solidFill>
                <a:latin typeface="Arial Unicode MS"/>
              </a:rPr>
              <a:t>과의 데이터 </a:t>
            </a:r>
            <a:r>
              <a:rPr lang="ko-KR" altLang="ko-KR" sz="1400">
                <a:solidFill>
                  <a:srgbClr val="000080"/>
                </a:solidFill>
                <a:latin typeface="Arial Unicode MS"/>
                <a:hlinkClick r:id="rId10" tooltip=" 통신 (Communications) ㅇ 송수신 간에 약속된 수단 및 절차에 의해 채널을 통해 정보를 주고받는 것(기술)   * 통신 이론 (Communication Theory)    . 통신채널 양 단 간에 신뢰적인 정보 신호의 "/>
              </a:rPr>
              <a:t>통신</a:t>
            </a:r>
            <a:r>
              <a:rPr lang="ko-KR" altLang="ko-KR" sz="1400">
                <a:solidFill>
                  <a:srgbClr val="000000"/>
                </a:solidFill>
                <a:latin typeface="Arial Unicode MS"/>
              </a:rPr>
              <a:t> 연결 지원</a:t>
            </a:r>
            <a:r>
              <a:rPr lang="ko-KR" altLang="ko-KR" sz="1200"/>
              <a:t> </a:t>
            </a:r>
            <a:endParaRPr lang="ko-KR" altLang="ko-KR" sz="3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880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9.2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5C0EE6-D775-4A2C-9D30-E0480670F465}"/>
              </a:ext>
            </a:extLst>
          </p:cNvPr>
          <p:cNvSpPr/>
          <p:nvPr/>
        </p:nvSpPr>
        <p:spPr>
          <a:xfrm>
            <a:off x="231648" y="630465"/>
            <a:ext cx="6096000" cy="7833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이것은 페어링이 취소되었을 때 알려주는 코드이다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다음 코드를 </a:t>
            </a:r>
            <a:r>
              <a:rPr lang="en-US" altLang="ko-KR" sz="1600"/>
              <a:t>main.c</a:t>
            </a:r>
            <a:r>
              <a:rPr lang="ko-KR" altLang="en-US" sz="1600"/>
              <a:t>에 추가하자</a:t>
            </a:r>
            <a:r>
              <a:rPr lang="en-US" altLang="ko-KR" sz="160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3E4BEF-6CE9-426C-9D83-FDE2F669A8BD}"/>
              </a:ext>
            </a:extLst>
          </p:cNvPr>
          <p:cNvSpPr/>
          <p:nvPr/>
        </p:nvSpPr>
        <p:spPr>
          <a:xfrm>
            <a:off x="231648" y="1624275"/>
            <a:ext cx="9156192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9.2 - Define the callback function auth_cancel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auth_cancel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BT_ADDR_LE_STR_LEN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bt_addr_le_to_str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bt_conn_get_dst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"Pairing cancelled: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%s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8471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9.3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38A76A-CB29-4405-B361-3AA3A75F8C32}"/>
              </a:ext>
            </a:extLst>
          </p:cNvPr>
          <p:cNvSpPr/>
          <p:nvPr/>
        </p:nvSpPr>
        <p:spPr>
          <a:xfrm>
            <a:off x="329184" y="715809"/>
            <a:ext cx="11131296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9.3 </a:t>
            </a:r>
            <a:r>
              <a:rPr lang="ko-KR" altLang="en-US" sz="1600" b="1"/>
              <a:t>인증된 페어링 콜백 구조체 </a:t>
            </a:r>
            <a:r>
              <a:rPr lang="en-US" altLang="ko-KR" sz="1600" b="1"/>
              <a:t>struct bt_conn_auth_cb </a:t>
            </a:r>
            <a:r>
              <a:rPr lang="ko-KR" altLang="en-US" sz="1600" b="1"/>
              <a:t>선언하기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이제 이전 단계에서 만든 두 개의 멤버 함수가 포함된 콜백 구조체를 선언하자다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다음 코드를 </a:t>
            </a:r>
            <a:r>
              <a:rPr lang="en-US" altLang="ko-KR" sz="1600"/>
              <a:t>main.c</a:t>
            </a:r>
            <a:r>
              <a:rPr lang="ko-KR" altLang="en-US" sz="1600"/>
              <a:t>에 추가한다</a:t>
            </a:r>
            <a:r>
              <a:rPr lang="en-US" altLang="ko-KR" sz="160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2925D8-C17B-464B-96EE-F0E37AFF836F}"/>
              </a:ext>
            </a:extLst>
          </p:cNvPr>
          <p:cNvSpPr/>
          <p:nvPr/>
        </p:nvSpPr>
        <p:spPr>
          <a:xfrm>
            <a:off x="438912" y="2084154"/>
            <a:ext cx="9509760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9.3 - Declare the authenticated pairing callback structure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bt_conn_auth_cb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conn_auth_callbacks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passkey_display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auth_passkey_display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cancel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auth_cancel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05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10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1F8A0B-A45A-4422-9F08-48CDD5B13C75}"/>
              </a:ext>
            </a:extLst>
          </p:cNvPr>
          <p:cNvSpPr/>
          <p:nvPr/>
        </p:nvSpPr>
        <p:spPr>
          <a:xfrm>
            <a:off x="219456" y="752385"/>
            <a:ext cx="6096000" cy="7833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10. </a:t>
            </a:r>
            <a:r>
              <a:rPr lang="ko-KR" altLang="en-US" sz="1600" b="1"/>
              <a:t>인증 콜백 등록하기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 다음 코드를 </a:t>
            </a:r>
            <a:r>
              <a:rPr lang="en-US" altLang="ko-KR" sz="1600"/>
              <a:t>main.c</a:t>
            </a:r>
            <a:r>
              <a:rPr lang="ko-KR" altLang="en-US" sz="1600"/>
              <a:t>에 추가하자</a:t>
            </a:r>
            <a:r>
              <a:rPr lang="en-US" altLang="ko-KR" sz="160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82BF4D-F3E7-4BB0-B4F9-FA2DD04492E4}"/>
              </a:ext>
            </a:extLst>
          </p:cNvPr>
          <p:cNvSpPr/>
          <p:nvPr/>
        </p:nvSpPr>
        <p:spPr>
          <a:xfrm>
            <a:off x="597408" y="1694237"/>
            <a:ext cx="9680448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bt_conn_auth_cb_register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conn_auth_callbacks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"Failed to register authorization callbacks.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C4BEA1-015D-4907-8E9B-F169557CFA67}"/>
              </a:ext>
            </a:extLst>
          </p:cNvPr>
          <p:cNvSpPr/>
          <p:nvPr/>
        </p:nvSpPr>
        <p:spPr>
          <a:xfrm>
            <a:off x="384048" y="3429000"/>
            <a:ext cx="101071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/>
              <a:t>이제 애플리케이션은 보안 레벨 </a:t>
            </a:r>
            <a:r>
              <a:rPr lang="en-US" altLang="ko-KR" sz="1600"/>
              <a:t>3 </a:t>
            </a:r>
            <a:r>
              <a:rPr lang="ko-KR" altLang="en-US" sz="1600"/>
              <a:t>또는 </a:t>
            </a:r>
            <a:r>
              <a:rPr lang="en-US" altLang="ko-KR" sz="1600"/>
              <a:t>4</a:t>
            </a:r>
            <a:r>
              <a:rPr lang="ko-KR" altLang="en-US" sz="1600"/>
              <a:t>에 필요한 </a:t>
            </a:r>
            <a:r>
              <a:rPr lang="en-US" altLang="ko-KR" sz="1600"/>
              <a:t>MITM </a:t>
            </a:r>
            <a:r>
              <a:rPr lang="ko-KR" altLang="en-US" sz="1600"/>
              <a:t>인증을 통한 페어링 요구 사항을 충족한다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6026277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11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49F7FE-6B75-4C15-B210-5CD0E3CD684E}"/>
              </a:ext>
            </a:extLst>
          </p:cNvPr>
          <p:cNvSpPr/>
          <p:nvPr/>
        </p:nvSpPr>
        <p:spPr>
          <a:xfrm>
            <a:off x="109728" y="707428"/>
            <a:ext cx="1160678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11. </a:t>
            </a:r>
            <a:r>
              <a:rPr lang="ko-KR" altLang="en-US" sz="1600"/>
              <a:t>애플리케이션을 빌드하고 보드에 플래시한다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11.1 </a:t>
            </a:r>
            <a:r>
              <a:rPr lang="ko-KR" altLang="en-US" sz="1600"/>
              <a:t>이전의 바인딩 정보를 삭제하려면 </a:t>
            </a:r>
            <a:r>
              <a:rPr lang="en-US" altLang="ko-KR" sz="1600"/>
              <a:t>'Erase And Flash To Board'</a:t>
            </a:r>
            <a:r>
              <a:rPr lang="ko-KR" altLang="en-US" sz="1600"/>
              <a:t>를 선택했는지 확인하자</a:t>
            </a:r>
            <a:r>
              <a:rPr lang="en-US" altLang="ko-KR" sz="1600"/>
              <a:t>."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C853DD-79F5-44D8-9554-43199C1E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10" y="1604323"/>
            <a:ext cx="467742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5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11.2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5F4F20-8410-44D6-AAEE-9F9FA0CF5D73}"/>
              </a:ext>
            </a:extLst>
          </p:cNvPr>
          <p:cNvSpPr/>
          <p:nvPr/>
        </p:nvSpPr>
        <p:spPr>
          <a:xfrm>
            <a:off x="158496" y="764577"/>
            <a:ext cx="1008278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11.2 </a:t>
            </a:r>
            <a:r>
              <a:rPr lang="ko-KR" altLang="en-US" sz="1600"/>
              <a:t>앱에서 바인드 정보를 제거한다</a:t>
            </a:r>
            <a:r>
              <a:rPr lang="en-US" altLang="ko-KR" sz="16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    전화기에서 해당 장치의 바인드 정보를 제거해야 한다</a:t>
            </a:r>
            <a:r>
              <a:rPr lang="en-US" altLang="ko-KR" sz="160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23A0EB-3682-4709-BAEE-B5F81068BE39}"/>
              </a:ext>
            </a:extLst>
          </p:cNvPr>
          <p:cNvSpPr/>
          <p:nvPr/>
        </p:nvSpPr>
        <p:spPr>
          <a:xfrm>
            <a:off x="158496" y="1718621"/>
            <a:ext cx="6096000" cy="22606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/>
          </a:p>
          <a:p>
            <a:pPr>
              <a:lnSpc>
                <a:spcPct val="150000"/>
              </a:lnSpc>
            </a:pPr>
            <a:r>
              <a:rPr lang="en-US" altLang="ko-KR" sz="1600"/>
              <a:t>12. </a:t>
            </a:r>
            <a:r>
              <a:rPr lang="ko-KR" altLang="en-US" sz="1600"/>
              <a:t>전화기를 사용하여 장치에 연결하고 </a:t>
            </a:r>
            <a:r>
              <a:rPr lang="en-US" altLang="ko-KR" sz="1600"/>
              <a:t>LED </a:t>
            </a:r>
            <a:r>
              <a:rPr lang="ko-KR" altLang="en-US" sz="1600"/>
              <a:t>특성에 쓰기 작업을 수행하여 페어링 요청을 표시한다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이전에 했던 것처럼</a:t>
            </a:r>
            <a:r>
              <a:rPr lang="en-US" altLang="ko-KR" sz="1600"/>
              <a:t>, nRF Connect for Mobile</a:t>
            </a:r>
            <a:r>
              <a:rPr lang="ko-KR" altLang="en-US" sz="1600"/>
              <a:t>을 사용하여 장치에 연결한다</a:t>
            </a:r>
            <a:r>
              <a:rPr lang="en-US" altLang="ko-KR" sz="1600"/>
              <a:t>. </a:t>
            </a:r>
            <a:r>
              <a:rPr lang="ko-KR" altLang="en-US" sz="1600"/>
              <a:t>그런 다음 </a:t>
            </a:r>
            <a:r>
              <a:rPr lang="en-US" altLang="ko-KR" sz="1600"/>
              <a:t>LED </a:t>
            </a:r>
            <a:r>
              <a:rPr lang="ko-KR" altLang="en-US" sz="1600"/>
              <a:t>특성에 쓰기를 시도하면 페어링 팝업 창이 나타나고</a:t>
            </a:r>
            <a:r>
              <a:rPr lang="en-US" altLang="ko-KR" sz="1600"/>
              <a:t>, </a:t>
            </a:r>
            <a:r>
              <a:rPr lang="ko-KR" altLang="en-US" sz="1600"/>
              <a:t>이제 </a:t>
            </a:r>
            <a:r>
              <a:rPr lang="en-US" altLang="ko-KR" sz="1600"/>
              <a:t>PIN </a:t>
            </a:r>
            <a:r>
              <a:rPr lang="ko-KR" altLang="en-US" sz="1600"/>
              <a:t>요청이 표시되어야 한다</a:t>
            </a:r>
            <a:r>
              <a:rPr lang="en-US" altLang="ko-KR" sz="16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0DA93C-066C-4A7C-ABF4-792965DA1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44" y="4149992"/>
            <a:ext cx="3395469" cy="2488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EE18E0-F11E-4BEB-AB72-B891572F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027" y="5563816"/>
            <a:ext cx="7813124" cy="10592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51F09EE-7666-43A2-A031-35E85633AED1}"/>
              </a:ext>
            </a:extLst>
          </p:cNvPr>
          <p:cNvSpPr/>
          <p:nvPr/>
        </p:nvSpPr>
        <p:spPr>
          <a:xfrm>
            <a:off x="10082784" y="5864352"/>
            <a:ext cx="1424272" cy="37795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E8B5D-E006-4F9D-B79F-D5F68CE4C132}"/>
              </a:ext>
            </a:extLst>
          </p:cNvPr>
          <p:cNvSpPr txBox="1"/>
          <p:nvPr/>
        </p:nvSpPr>
        <p:spPr>
          <a:xfrm>
            <a:off x="9400032" y="5183090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00FF"/>
                </a:solidFill>
              </a:rPr>
              <a:t>이 </a:t>
            </a:r>
            <a:r>
              <a:rPr lang="en-US" altLang="ko-KR" sz="1400" b="1">
                <a:solidFill>
                  <a:srgbClr val="0000FF"/>
                </a:solidFill>
              </a:rPr>
              <a:t>6</a:t>
            </a:r>
            <a:r>
              <a:rPr lang="ko-KR" altLang="en-US" sz="1400" b="1">
                <a:solidFill>
                  <a:srgbClr val="0000FF"/>
                </a:solidFill>
              </a:rPr>
              <a:t>자리 숫자를 앱에 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E6A6CC-9898-48E7-9FB3-6BBA96D13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864" y="0"/>
            <a:ext cx="3755136" cy="410355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168B98C-0C7A-4943-9877-28B232709804}"/>
              </a:ext>
            </a:extLst>
          </p:cNvPr>
          <p:cNvSpPr/>
          <p:nvPr/>
        </p:nvSpPr>
        <p:spPr>
          <a:xfrm>
            <a:off x="9602296" y="1017480"/>
            <a:ext cx="2431208" cy="37795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675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780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400" b="1">
                <a:solidFill>
                  <a:schemeClr val="tx1"/>
                </a:solidFill>
              </a:rPr>
              <a:t>Exercise 2</a:t>
            </a:r>
          </a:p>
          <a:p>
            <a:pPr marL="88900" algn="ctr"/>
            <a:r>
              <a:rPr lang="en-US" altLang="ko-KR" sz="4400">
                <a:solidFill>
                  <a:schemeClr val="tx1"/>
                </a:solidFill>
              </a:rPr>
              <a:t>Implement bonding and a Filter Accept List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15D418-8D1B-4166-8B26-65E7D0B6B2E3}"/>
              </a:ext>
            </a:extLst>
          </p:cNvPr>
          <p:cNvSpPr/>
          <p:nvPr/>
        </p:nvSpPr>
        <p:spPr>
          <a:xfrm>
            <a:off x="280416" y="2152918"/>
            <a:ext cx="11679936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이번 연습에서는 애플리케이션에 키 저장 기능을 추가할 것이다</a:t>
            </a:r>
            <a:r>
              <a:rPr lang="en-US" altLang="ko-KR" sz="2000"/>
              <a:t>. </a:t>
            </a:r>
            <a:br>
              <a:rPr lang="en-US" altLang="ko-KR" sz="2000"/>
            </a:br>
            <a:r>
              <a:rPr lang="ko-KR" altLang="en-US" sz="2000"/>
              <a:t>그런 다음 저장된 키를 사용하여 이전에 페어링된 장치만 주변 장치</a:t>
            </a:r>
            <a:r>
              <a:rPr lang="en-US" altLang="ko-KR" sz="2000"/>
              <a:t>(</a:t>
            </a:r>
            <a:r>
              <a:rPr lang="ko-KR" altLang="en-US" sz="2000"/>
              <a:t>보드</a:t>
            </a:r>
            <a:r>
              <a:rPr lang="en-US" altLang="ko-KR" sz="2000"/>
              <a:t>)</a:t>
            </a:r>
            <a:r>
              <a:rPr lang="ko-KR" altLang="en-US" sz="2000"/>
              <a:t>에 접근할 수 있도록 제한한다</a:t>
            </a:r>
            <a:r>
              <a:rPr lang="en-US" altLang="ko-KR" sz="2000"/>
              <a:t>. </a:t>
            </a:r>
            <a:r>
              <a:rPr lang="ko-KR" altLang="en-US" sz="2000"/>
              <a:t>이를 </a:t>
            </a:r>
            <a:r>
              <a:rPr lang="en-US" altLang="ko-KR" sz="2000"/>
              <a:t>'</a:t>
            </a:r>
            <a:r>
              <a:rPr lang="ko-KR" altLang="en-US" sz="2000"/>
              <a:t>필터 수락 목록</a:t>
            </a:r>
            <a:r>
              <a:rPr lang="en-US" altLang="ko-KR" sz="2000"/>
              <a:t>(Filter Accept List)'</a:t>
            </a:r>
            <a:r>
              <a:rPr lang="ko-KR" altLang="en-US" sz="2000"/>
              <a:t>이라고 한다</a:t>
            </a:r>
            <a:r>
              <a:rPr lang="en-US" altLang="ko-KR" sz="20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주변 장치는 필터 수락 목록에 있는 장치에서만 연결 요청을 처리한다</a:t>
            </a:r>
            <a:r>
              <a:rPr lang="en-US" altLang="ko-KR" sz="2000"/>
              <a:t>. </a:t>
            </a:r>
            <a:br>
              <a:rPr lang="en-US" altLang="ko-KR" sz="2000"/>
            </a:br>
            <a:r>
              <a:rPr lang="ko-KR" altLang="en-US" sz="2000"/>
              <a:t>다른 장치에서의 요청은 무시된다</a:t>
            </a:r>
            <a:r>
              <a:rPr lang="en-US" altLang="ko-KR" sz="2000"/>
              <a:t>. </a:t>
            </a:r>
            <a:br>
              <a:rPr lang="en-US" altLang="ko-KR" sz="2000"/>
            </a:br>
            <a:r>
              <a:rPr lang="ko-KR" altLang="en-US" sz="2000"/>
              <a:t>이렇게 하면 장치를 결합된 장치만 사용할 수 있도록 독점적으로 만들 수 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C2ED47-F5AC-4503-B4F2-9A1983CF3725}"/>
              </a:ext>
            </a:extLst>
          </p:cNvPr>
          <p:cNvSpPr/>
          <p:nvPr/>
        </p:nvSpPr>
        <p:spPr>
          <a:xfrm>
            <a:off x="5983634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2 -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4336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F321E-12DD-4D2F-8CC1-BB1CDF896CEC}"/>
              </a:ext>
            </a:extLst>
          </p:cNvPr>
          <p:cNvSpPr txBox="1"/>
          <p:nvPr/>
        </p:nvSpPr>
        <p:spPr>
          <a:xfrm>
            <a:off x="170822" y="593889"/>
            <a:ext cx="11634916" cy="4222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Open project : l5/l5_e2</a:t>
            </a:r>
          </a:p>
          <a:p>
            <a:pPr>
              <a:lnSpc>
                <a:spcPts val="2700"/>
              </a:lnSpc>
            </a:pPr>
            <a:r>
              <a:rPr lang="en-US" altLang="ko-KR" sz="1600" b="1"/>
              <a:t>1. </a:t>
            </a:r>
            <a:r>
              <a:rPr lang="ko-KR" altLang="en-US" sz="1600" b="1"/>
              <a:t>애플리케이션에 본딩 지원 추가</a:t>
            </a:r>
            <a:endParaRPr lang="ko-KR" altLang="en-US" sz="1600"/>
          </a:p>
          <a:p>
            <a:pPr>
              <a:lnSpc>
                <a:spcPts val="2700"/>
              </a:lnSpc>
            </a:pPr>
            <a:r>
              <a:rPr lang="ko-KR" altLang="en-US" sz="1600"/>
              <a:t>  연습 </a:t>
            </a:r>
            <a:r>
              <a:rPr lang="en-US" altLang="ko-KR" sz="1600"/>
              <a:t>1</a:t>
            </a:r>
            <a:r>
              <a:rPr lang="ko-KR" altLang="en-US" sz="1600"/>
              <a:t>을 진행하면서</a:t>
            </a:r>
            <a:r>
              <a:rPr lang="en-US" altLang="ko-KR" sz="1600"/>
              <a:t>, </a:t>
            </a:r>
            <a:r>
              <a:rPr lang="ko-KR" altLang="en-US" sz="1600"/>
              <a:t>만약 핸드폰을 주변 장치에서 분리한 후 다시 연결하면 다시 링크를 암호화할 수 있다는 것을 알았을 </a:t>
            </a:r>
            <a:br>
              <a:rPr lang="en-US" altLang="ko-KR" sz="1600"/>
            </a:br>
            <a:r>
              <a:rPr lang="en-US" altLang="ko-KR" sz="1600"/>
              <a:t> </a:t>
            </a:r>
            <a:r>
              <a:rPr lang="ko-KR" altLang="en-US" sz="1600"/>
              <a:t>것이다</a:t>
            </a:r>
            <a:r>
              <a:rPr lang="en-US" altLang="ko-KR" sz="1600"/>
              <a:t>. </a:t>
            </a:r>
            <a:r>
              <a:rPr lang="ko-KR" altLang="en-US" sz="1600"/>
              <a:t>그러나 장치를 리셋하고 다시 연결하려고 하면 다시 페어링을 해야 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</a:t>
            </a:r>
            <a:r>
              <a:rPr lang="ko-KR" altLang="en-US" sz="1600"/>
              <a:t>이는 </a:t>
            </a:r>
            <a:r>
              <a:rPr lang="en-US" altLang="ko-KR" sz="1600"/>
              <a:t>SMP</a:t>
            </a:r>
            <a:r>
              <a:rPr lang="ko-KR" altLang="en-US" sz="1600"/>
              <a:t>에서 기본적으로 본딩이 지원되기 때문이다</a:t>
            </a:r>
            <a:r>
              <a:rPr lang="en-US" altLang="ko-KR" sz="1600"/>
              <a:t>(CONFIG_BT_BONDABLE</a:t>
            </a:r>
            <a:r>
              <a:rPr lang="ko-KR" altLang="en-US" sz="1600"/>
              <a:t>을 통해</a:t>
            </a:r>
            <a:r>
              <a:rPr lang="en-US" altLang="ko-KR" sz="1600"/>
              <a:t>).</a:t>
            </a:r>
          </a:p>
          <a:p>
            <a:pPr>
              <a:lnSpc>
                <a:spcPts val="2700"/>
              </a:lnSpc>
            </a:pPr>
            <a:r>
              <a:rPr lang="ko-KR" altLang="en-US" sz="1600"/>
              <a:t> 하지만 키 저장과 복원은 플래시에 데이터를 쓰고 플래시에서 복원하는 작업을 요구한다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</a:t>
            </a:r>
            <a:r>
              <a:rPr lang="ko-KR" altLang="en-US" sz="1600"/>
              <a:t>따라서 본딩 정보를 플래시에서 저장하고 복원할 수 있도록 하는 </a:t>
            </a:r>
            <a:r>
              <a:rPr lang="en-US" altLang="ko-KR" sz="1600"/>
              <a:t>Bluetooth </a:t>
            </a:r>
            <a:r>
              <a:rPr lang="ko-KR" altLang="en-US" sz="1600"/>
              <a:t>설정을 애플리케이션에 포함해야 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</a:t>
            </a:r>
            <a:r>
              <a:rPr lang="ko-KR" altLang="en-US" sz="1600"/>
              <a:t>이를 위해 </a:t>
            </a:r>
            <a:r>
              <a:rPr lang="en-US" altLang="ko-KR" sz="1600"/>
              <a:t>CONFIG_BT_SETTINGS</a:t>
            </a:r>
            <a:r>
              <a:rPr lang="ko-KR" altLang="en-US" sz="1600"/>
              <a:t>를 사용해야 한다</a:t>
            </a:r>
            <a:r>
              <a:rPr lang="en-US" altLang="ko-KR" sz="1600"/>
              <a:t>.</a:t>
            </a:r>
          </a:p>
          <a:p>
            <a:pPr>
              <a:lnSpc>
                <a:spcPts val="2700"/>
              </a:lnSpc>
            </a:pPr>
            <a:r>
              <a:rPr lang="en-US" altLang="ko-KR" sz="1600" b="1"/>
              <a:t>1.1 </a:t>
            </a:r>
            <a:r>
              <a:rPr lang="ko-KR" altLang="en-US" sz="1600" b="1"/>
              <a:t>플래시에서 데이터를 저장하는 설정 지원 애플리케이션에 추가</a:t>
            </a:r>
            <a:endParaRPr lang="ko-KR" altLang="en-US" sz="1600"/>
          </a:p>
          <a:p>
            <a:pPr>
              <a:lnSpc>
                <a:spcPts val="2700"/>
              </a:lnSpc>
            </a:pPr>
            <a:r>
              <a:rPr lang="en-US" altLang="ko-KR" sz="1600"/>
              <a:t>  CONFIG_BT_SETTINGS</a:t>
            </a:r>
            <a:r>
              <a:rPr lang="ko-KR" altLang="en-US" sz="1600"/>
              <a:t>와 그 의존성인 </a:t>
            </a:r>
            <a:r>
              <a:rPr lang="en-US" altLang="ko-KR" sz="1600"/>
              <a:t>CONFIG_SETTINGS</a:t>
            </a:r>
            <a:r>
              <a:rPr lang="ko-KR" altLang="en-US" sz="1600"/>
              <a:t>를 활성화하여 </a:t>
            </a:r>
            <a:r>
              <a:rPr lang="en-US" altLang="ko-KR" sz="1600"/>
              <a:t>Bluetooth </a:t>
            </a:r>
            <a:r>
              <a:rPr lang="ko-KR" altLang="en-US" sz="1600"/>
              <a:t>스택이 페어링 키를 저장</a:t>
            </a:r>
            <a:r>
              <a:rPr lang="en-US" altLang="ko-KR" sz="1600"/>
              <a:t>(</a:t>
            </a:r>
            <a:r>
              <a:rPr lang="ko-KR" altLang="en-US" sz="1600"/>
              <a:t>및 복원</a:t>
            </a:r>
            <a:r>
              <a:rPr lang="en-US" altLang="ko-KR" sz="1600"/>
              <a:t>)</a:t>
            </a:r>
            <a:r>
              <a:rPr lang="ko-KR" altLang="en-US" sz="1600"/>
              <a:t>하는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작업을 처리하도록 하자</a:t>
            </a:r>
            <a:r>
              <a:rPr lang="en-US" altLang="ko-KR" sz="1600"/>
              <a:t>.  </a:t>
            </a:r>
            <a:r>
              <a:rPr lang="ko-KR" altLang="en-US" sz="1600"/>
              <a:t>다음 줄을 </a:t>
            </a:r>
            <a:r>
              <a:rPr lang="en-US" altLang="ko-KR" sz="1600"/>
              <a:t>prj.conf </a:t>
            </a:r>
            <a:r>
              <a:rPr lang="ko-KR" altLang="en-US" sz="1600"/>
              <a:t>파일에 추가한다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4C8532-9142-46ED-A2A6-F59B924DF73B}"/>
              </a:ext>
            </a:extLst>
          </p:cNvPr>
          <p:cNvSpPr/>
          <p:nvPr/>
        </p:nvSpPr>
        <p:spPr>
          <a:xfrm>
            <a:off x="574096" y="4456320"/>
            <a:ext cx="6741104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# STEP 1.1 Add setting configurations to allow flash handling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CONFIG_SETTINGS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CONFIG_BT_SETTINGS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CONFIG_FLASH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CONFIG_FLASH_PAGE_LAYOUT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CONFIG_FLASH_MAP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CONFIG_NVS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3137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1.2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362B21-6981-4E4D-823B-43C9A79118B2}"/>
              </a:ext>
            </a:extLst>
          </p:cNvPr>
          <p:cNvSpPr/>
          <p:nvPr/>
        </p:nvSpPr>
        <p:spPr>
          <a:xfrm>
            <a:off x="365760" y="582091"/>
            <a:ext cx="6096000" cy="88036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>
                <a:latin typeface="GT-Eesti Display"/>
              </a:rPr>
              <a:t>1.2 Include the header file in main.c</a:t>
            </a:r>
          </a:p>
          <a:p>
            <a:pPr fontAlgn="base">
              <a:lnSpc>
                <a:spcPct val="150000"/>
              </a:lnSpc>
            </a:pPr>
            <a:r>
              <a:rPr lang="en-US" altLang="ko-KR">
                <a:latin typeface="GT-Eesti Display"/>
              </a:rPr>
              <a:t>    Add the following line in main.c</a:t>
            </a:r>
            <a:endParaRPr lang="en-US" altLang="ko-KR" b="0" i="0">
              <a:effectLst/>
              <a:latin typeface="GT-Eesti Display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D6ADCD-B837-4FC3-AD89-F5C44C32976E}"/>
              </a:ext>
            </a:extLst>
          </p:cNvPr>
          <p:cNvSpPr/>
          <p:nvPr/>
        </p:nvSpPr>
        <p:spPr>
          <a:xfrm>
            <a:off x="597408" y="1487238"/>
            <a:ext cx="847344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1.2 - Add the header file for the Settings module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&lt;zephyr/settings/settings.h&gt;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848057-4C95-467E-B24B-972210198EC7}"/>
              </a:ext>
            </a:extLst>
          </p:cNvPr>
          <p:cNvSpPr/>
          <p:nvPr/>
        </p:nvSpPr>
        <p:spPr>
          <a:xfrm>
            <a:off x="365760" y="2146155"/>
            <a:ext cx="11241024" cy="1154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1.3 Bluetooth 초기화 후 이전 본딩을 복원할 수 있도록 settings_load() 호출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CONFIG_BT_SETTINGS에 대한 문서에 따라, 페어링 키와 설정을 지속적으로 저장할 수 있도록 설정을 불러오기 위해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</a:t>
            </a:r>
            <a:r>
              <a:rPr lang="ko-KR" altLang="ko-KR" sz="1600">
                <a:latin typeface="Arial Unicode MS"/>
              </a:rPr>
              <a:t>settings_load()</a:t>
            </a:r>
            <a:r>
              <a:rPr lang="ko-KR" altLang="ko-KR" sz="1600"/>
              <a:t> API 함수를 수동으로 호출해야 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AD7EB9-5C90-4922-A278-49F756C1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99" y="3429000"/>
            <a:ext cx="7559535" cy="3429000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19823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1.3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9CEEE3-0335-47AC-9BDC-6005B659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1" y="898267"/>
            <a:ext cx="9116697" cy="1676634"/>
          </a:xfrm>
          <a:prstGeom prst="rect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9DE540C-4C03-4BE8-8C30-1C199827B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544" y="296087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965B5E-E360-4FE0-A5EC-03925616B52C}"/>
              </a:ext>
            </a:extLst>
          </p:cNvPr>
          <p:cNvSpPr/>
          <p:nvPr/>
        </p:nvSpPr>
        <p:spPr>
          <a:xfrm>
            <a:off x="490866" y="2690069"/>
            <a:ext cx="3244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  <a:ea typeface="GT-Eesti Display"/>
              </a:rPr>
              <a:t>Add the following line in </a:t>
            </a:r>
            <a:r>
              <a:rPr lang="ko-KR" altLang="ko-KR" sz="1400">
                <a:latin typeface="Arial Unicode MS"/>
                <a:ea typeface="Monaco"/>
              </a:rPr>
              <a:t>main.c</a:t>
            </a:r>
            <a:r>
              <a:rPr lang="ko-KR" altLang="ko-KR" sz="1000"/>
              <a:t> </a:t>
            </a:r>
            <a:endParaRPr lang="ko-KR" altLang="ko-KR" sz="2400"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3D163-2E5E-4C65-86DD-46FF96B28659}"/>
              </a:ext>
            </a:extLst>
          </p:cNvPr>
          <p:cNvSpPr/>
          <p:nvPr/>
        </p:nvSpPr>
        <p:spPr>
          <a:xfrm>
            <a:off x="490866" y="3164616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   /* STEP 1.3 - Add setting load function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settings_load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EA2E8F-9870-4BB9-9251-DB6FC17561BD}"/>
              </a:ext>
            </a:extLst>
          </p:cNvPr>
          <p:cNvSpPr/>
          <p:nvPr/>
        </p:nvSpPr>
        <p:spPr>
          <a:xfrm>
            <a:off x="490866" y="3938911"/>
            <a:ext cx="11335374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1.4 </a:t>
            </a:r>
            <a:r>
              <a:rPr lang="ko-KR" altLang="en-US" sz="1600" b="1"/>
              <a:t>애플리케이션을 빌드하여 보드에 플래시</a:t>
            </a:r>
            <a:endParaRPr lang="ko-KR" altLang="en-US" sz="1600"/>
          </a:p>
          <a:p>
            <a:pPr>
              <a:lnSpc>
                <a:spcPct val="150000"/>
              </a:lnSpc>
            </a:pPr>
            <a:r>
              <a:rPr lang="en-US" altLang="ko-KR" sz="1600" b="1"/>
              <a:t>1.5.</a:t>
            </a:r>
            <a:r>
              <a:rPr lang="ko-KR" altLang="en-US" sz="1600"/>
              <a:t> 핸드폰과 장치를 페어링한 후</a:t>
            </a:r>
            <a:r>
              <a:rPr lang="en-US" altLang="ko-KR" sz="1600"/>
              <a:t>, </a:t>
            </a:r>
            <a:r>
              <a:rPr lang="ko-KR" altLang="en-US" sz="1600"/>
              <a:t>하드웨어를 리셋해도 다시 페어링하지 않고 동일한 핸드폰에 다시 연결할 수 있는지 </a:t>
            </a:r>
            <a:br>
              <a:rPr lang="en-US" altLang="ko-KR" sz="1600"/>
            </a:br>
            <a:r>
              <a:rPr lang="en-US" altLang="ko-KR" sz="1600"/>
              <a:t>     </a:t>
            </a:r>
            <a:r>
              <a:rPr lang="ko-KR" altLang="en-US" sz="1600"/>
              <a:t>확인하자</a:t>
            </a:r>
            <a:r>
              <a:rPr lang="en-US" altLang="ko-KR" sz="1600"/>
              <a:t>. </a:t>
            </a:r>
            <a:r>
              <a:rPr lang="ko-KR" altLang="en-US" sz="1600"/>
              <a:t>이는 첫 번째 페어링 동안 정보가 저장되었음을 의미한다</a:t>
            </a:r>
            <a:r>
              <a:rPr lang="en-US" altLang="ko-KR" sz="1600"/>
              <a:t>. </a:t>
            </a:r>
            <a:r>
              <a:rPr lang="ko-KR" altLang="en-US" sz="1600"/>
              <a:t>즉</a:t>
            </a:r>
            <a:r>
              <a:rPr lang="en-US" altLang="ko-KR" sz="1600"/>
              <a:t>, </a:t>
            </a:r>
            <a:r>
              <a:rPr lang="ko-KR" altLang="en-US" sz="1600"/>
              <a:t>장치들이 본딩된 것이다</a:t>
            </a:r>
            <a:r>
              <a:rPr lang="en-US" altLang="ko-KR" sz="160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514CAA-F23D-47BD-B159-E324784E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13" y="5083988"/>
            <a:ext cx="4163006" cy="167187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892D57-2BD9-4340-8E92-BA51AA86CAFC}"/>
              </a:ext>
            </a:extLst>
          </p:cNvPr>
          <p:cNvSpPr/>
          <p:nvPr/>
        </p:nvSpPr>
        <p:spPr>
          <a:xfrm>
            <a:off x="1133856" y="5693664"/>
            <a:ext cx="1255776" cy="548640"/>
          </a:xfrm>
          <a:prstGeom prst="roundRect">
            <a:avLst/>
          </a:pr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175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6F9610-C408-4E5F-B0D7-C2B94194B9D1}"/>
              </a:ext>
            </a:extLst>
          </p:cNvPr>
          <p:cNvSpPr/>
          <p:nvPr/>
        </p:nvSpPr>
        <p:spPr>
          <a:xfrm>
            <a:off x="109728" y="719620"/>
            <a:ext cx="11460480" cy="1154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2. 저장된 본드 삭제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이제 애플리케이션이 본드 정보를 저장할 수 있다. 그러나 필요할 때 저장된 본드 정보를 삭제할 수 있어야 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ko-KR" altLang="ko-KR" sz="1600">
                <a:latin typeface="Arial" panose="020B0604020202020204" pitchFamily="34" charset="0"/>
              </a:rPr>
              <a:t>이를 위해 </a:t>
            </a:r>
            <a:r>
              <a:rPr lang="ko-KR" altLang="ko-KR" sz="1600">
                <a:latin typeface="Arial Unicode MS"/>
              </a:rPr>
              <a:t>bt_unpair()</a:t>
            </a:r>
            <a:r>
              <a:rPr lang="ko-KR" altLang="ko-KR" sz="1600"/>
              <a:t>를 호출할 수 있다. 해당 함수의 </a:t>
            </a:r>
            <a:r>
              <a:rPr lang="ko-KR" altLang="en-US" sz="1600"/>
              <a:t>형태</a:t>
            </a:r>
            <a:r>
              <a:rPr lang="ko-KR" altLang="ko-KR" sz="1600"/>
              <a:t>는 다음과 같습니다.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483E3C-0402-4587-AFD4-DCAE607B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9" y="1999641"/>
            <a:ext cx="8821381" cy="2257740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4311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rgbClr val="0000FF"/>
                </a:solidFill>
              </a:rPr>
              <a:t>Data length and MTU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32CB-B2C1-40DA-9618-DF6675F7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1463930"/>
            <a:ext cx="10145541" cy="538712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90ECD5-F4A8-40F5-8197-23D68275B50B}"/>
              </a:ext>
            </a:extLst>
          </p:cNvPr>
          <p:cNvSpPr/>
          <p:nvPr/>
        </p:nvSpPr>
        <p:spPr>
          <a:xfrm>
            <a:off x="485103" y="705744"/>
            <a:ext cx="11157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아래 그림은 기본 데이터 길이를 변경하기 전과 후에 </a:t>
            </a:r>
            <a:r>
              <a:rPr lang="en-US" altLang="ko-KR"/>
              <a:t>40</a:t>
            </a:r>
            <a:r>
              <a:rPr lang="ko-KR" altLang="en-US"/>
              <a:t>바이트의 메시지를 전송하는 과정을 보여준다</a:t>
            </a:r>
            <a:r>
              <a:rPr lang="en-US" altLang="ko-KR"/>
              <a:t>. </a:t>
            </a:r>
            <a:r>
              <a:rPr lang="ko-KR" altLang="en-US"/>
              <a:t>데이터를 한 패킷에 모두 담아 전송하면 라디오 활성 시간이 줄어든다는 것이 명확히 드러납니다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63A7E4-5A42-45A6-B7BD-DB6536684CE4}"/>
              </a:ext>
            </a:extLst>
          </p:cNvPr>
          <p:cNvSpPr/>
          <p:nvPr/>
        </p:nvSpPr>
        <p:spPr>
          <a:xfrm>
            <a:off x="1486404" y="2416967"/>
            <a:ext cx="4609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40-byte payload without data length extension.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D3412A-D328-4704-B99F-99D44869E6A9}"/>
              </a:ext>
            </a:extLst>
          </p:cNvPr>
          <p:cNvSpPr/>
          <p:nvPr/>
        </p:nvSpPr>
        <p:spPr>
          <a:xfrm>
            <a:off x="6730133" y="2416967"/>
            <a:ext cx="4295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40-byte payload with data length extension.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6628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2.1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1EE68-19C0-42EA-9A58-E80C9D450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72" y="713946"/>
            <a:ext cx="9805890" cy="784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2.1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본드 정보를 제거하는 추가 버튼 처리를 추가하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이 경우, 버튼 2( nRF54 DK에서 버튼 1)를 사용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main.c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에 다음 줄을 추가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한다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6BABAE-6487-4F86-A22B-6D411F03C859}"/>
              </a:ext>
            </a:extLst>
          </p:cNvPr>
          <p:cNvSpPr/>
          <p:nvPr/>
        </p:nvSpPr>
        <p:spPr>
          <a:xfrm>
            <a:off x="560832" y="1618961"/>
            <a:ext cx="791260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2.1 - Add extra button for bond deleting function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BOND_DELETE_BUTTON             DK_BTN2_MSK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91191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2.2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BDB6F4-A25C-43CC-B064-C5F6CE5F980A}"/>
              </a:ext>
            </a:extLst>
          </p:cNvPr>
          <p:cNvSpPr/>
          <p:nvPr/>
        </p:nvSpPr>
        <p:spPr>
          <a:xfrm>
            <a:off x="109728" y="593889"/>
            <a:ext cx="11777472" cy="189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2.2 모든 본딩된 장치 삭제를 위해 bt_unpair() 호출</a:t>
            </a:r>
            <a:endParaRPr lang="ko-KR" altLang="ko-KR" sz="1600">
              <a:latin typeface="Arial" panose="020B0604020202020204" pitchFamily="34" charset="0"/>
            </a:endParaRPr>
          </a:p>
          <a:p>
            <a:pPr marL="285750" lvl="0" indent="-20002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버튼 2가 눌릴 때마다 모든 본딩된 장치를 삭제하려면, </a:t>
            </a:r>
            <a:r>
              <a:rPr lang="ko-KR" altLang="ko-KR" sz="1600">
                <a:latin typeface="Arial Unicode MS"/>
              </a:rPr>
              <a:t>bt_unpair()</a:t>
            </a:r>
            <a:r>
              <a:rPr lang="ko-KR" altLang="ko-KR" sz="1600"/>
              <a:t>를 </a:t>
            </a:r>
            <a:r>
              <a:rPr lang="ko-KR" altLang="ko-KR" sz="1600">
                <a:latin typeface="Arial Unicode MS"/>
              </a:rPr>
              <a:t>BT_ADDR_LE_ANY</a:t>
            </a:r>
            <a:r>
              <a:rPr lang="ko-KR" altLang="ko-KR" sz="1600"/>
              <a:t> 주소와 함께 호출하면 </a:t>
            </a:r>
            <a:r>
              <a:rPr lang="ko-KR" altLang="en-US" sz="1600"/>
              <a:t>된</a:t>
            </a:r>
            <a:r>
              <a:rPr lang="ko-KR" altLang="ko-KR" sz="1600"/>
              <a:t>다. </a:t>
            </a:r>
            <a:br>
              <a:rPr lang="en-US" altLang="ko-KR" sz="1600"/>
            </a:br>
            <a:r>
              <a:rPr lang="ko-KR" altLang="ko-KR" sz="1600"/>
              <a:t>이렇게 하면 모든 본딩된 장치가 삭제</a:t>
            </a:r>
            <a:r>
              <a:rPr lang="ko-KR" altLang="en-US" sz="1600"/>
              <a:t>된</a:t>
            </a:r>
            <a:r>
              <a:rPr lang="ko-KR" altLang="ko-KR" sz="1600"/>
              <a:t>다. </a:t>
            </a:r>
            <a:br>
              <a:rPr lang="en-US" altLang="ko-KR" sz="1600"/>
            </a:br>
            <a:r>
              <a:rPr lang="ko-KR" altLang="ko-KR" sz="1600"/>
              <a:t>만약 본드 목록에서 특정 장치 하나만 삭제하고 싶다면, 삭제하려는 장치의 주소를 입력해야 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  <a:p>
            <a:pPr marL="285750" lvl="0" indent="-20002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 Unicode MS"/>
              </a:rPr>
              <a:t>main.c</a:t>
            </a:r>
            <a:r>
              <a:rPr lang="ko-KR" altLang="ko-KR" sz="1600"/>
              <a:t>의 </a:t>
            </a:r>
            <a:r>
              <a:rPr lang="ko-KR" altLang="ko-KR" sz="1600">
                <a:latin typeface="Arial Unicode MS"/>
              </a:rPr>
              <a:t>button_changed()</a:t>
            </a:r>
            <a:r>
              <a:rPr lang="ko-KR" altLang="ko-KR" sz="1600"/>
              <a:t> 함수에 다음 코드를 추가</a:t>
            </a:r>
            <a:r>
              <a:rPr lang="ko-KR" altLang="en-US" sz="1600"/>
              <a:t>한다</a:t>
            </a:r>
            <a:r>
              <a:rPr lang="ko-KR" altLang="ko-KR" sz="1600"/>
              <a:t>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334E24-A12D-43AE-AA31-AEFBE97DBBD0}"/>
              </a:ext>
            </a:extLst>
          </p:cNvPr>
          <p:cNvSpPr/>
          <p:nvPr/>
        </p:nvSpPr>
        <p:spPr>
          <a:xfrm>
            <a:off x="512064" y="2662998"/>
            <a:ext cx="1078992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2.2 - Add extra button handling to remove bond information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has_changed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BOND_DELETE_BUTTON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bond_delete_button_state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BOND_DELETE_BUTTON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bond_delete_button_state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bt_unpair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BT_ID_DEFAULT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BT_ADDR_LE_ANY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"Cannot delete bond (err: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}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 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"Bond deleted succesfully 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}       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047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2.3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7FFFB0-FEA6-4045-8B08-FDFF7A2C320B}"/>
              </a:ext>
            </a:extLst>
          </p:cNvPr>
          <p:cNvSpPr/>
          <p:nvPr/>
        </p:nvSpPr>
        <p:spPr>
          <a:xfrm>
            <a:off x="268224" y="897142"/>
            <a:ext cx="11216640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2.3 </a:t>
            </a:r>
            <a:r>
              <a:rPr lang="ko-KR" altLang="en-US" sz="1600" b="1"/>
              <a:t>애플리케이션을 빌드하여 보드에 플래시</a:t>
            </a:r>
            <a:endParaRPr lang="ko-KR" altLang="en-US" sz="1600"/>
          </a:p>
          <a:p>
            <a:pPr>
              <a:lnSpc>
                <a:spcPct val="150000"/>
              </a:lnSpc>
            </a:pPr>
            <a:r>
              <a:rPr lang="en-US" altLang="ko-KR" sz="1600" b="1"/>
              <a:t>2.4</a:t>
            </a:r>
            <a:r>
              <a:rPr lang="ko-KR" altLang="en-US" sz="1600"/>
              <a:t> 스마트폰을 장치에 연결한 후 연결을 끊고 버튼 </a:t>
            </a:r>
            <a:r>
              <a:rPr lang="en-US" altLang="ko-KR" sz="1600"/>
              <a:t>2( nRF54 DK</a:t>
            </a:r>
            <a:r>
              <a:rPr lang="ko-KR" altLang="en-US" sz="1600"/>
              <a:t>에서는 버튼 </a:t>
            </a:r>
            <a:r>
              <a:rPr lang="en-US" altLang="ko-KR" sz="1600"/>
              <a:t>1)</a:t>
            </a:r>
            <a:r>
              <a:rPr lang="ko-KR" altLang="en-US" sz="1600"/>
              <a:t>를 눌러 모든 본딩된 장치를 삭제해 보자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   </a:t>
            </a:r>
            <a:r>
              <a:rPr lang="ko-KR" altLang="en-US" sz="1600"/>
              <a:t>다시 연결을 시도하면 스마트폰이 링크를 재암호화할 수 없음을 확인할 수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   </a:t>
            </a:r>
            <a:r>
              <a:rPr lang="ko-KR" altLang="en-US" sz="1600"/>
              <a:t>이는 일반적으로 연결이 끊어지는 결과를 초래한다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   </a:t>
            </a:r>
            <a:r>
              <a:rPr lang="ko-KR" altLang="en-US" sz="1600"/>
              <a:t>다시 연결하려면 스마트폰에서 본드를 제거</a:t>
            </a:r>
            <a:r>
              <a:rPr lang="en-US" altLang="ko-KR" sz="1600"/>
              <a:t>(</a:t>
            </a:r>
            <a:r>
              <a:rPr lang="ko-KR" altLang="en-US" sz="1600"/>
              <a:t>블루투스 설정 </a:t>
            </a:r>
            <a:r>
              <a:rPr lang="en-US" altLang="ko-KR" sz="1600"/>
              <a:t>-&gt; </a:t>
            </a:r>
            <a:r>
              <a:rPr lang="ko-KR" altLang="en-US" sz="1600"/>
              <a:t>이 장치 삭제</a:t>
            </a:r>
            <a:r>
              <a:rPr lang="en-US" altLang="ko-KR" sz="1600"/>
              <a:t>)</a:t>
            </a:r>
            <a:r>
              <a:rPr lang="ko-KR" altLang="en-US" sz="1600"/>
              <a:t>해야 새로 페어링할 수 있다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72848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8CE0F0-5F3E-4448-BFCD-09D44AB7F755}"/>
              </a:ext>
            </a:extLst>
          </p:cNvPr>
          <p:cNvSpPr/>
          <p:nvPr/>
        </p:nvSpPr>
        <p:spPr>
          <a:xfrm>
            <a:off x="170688" y="711065"/>
            <a:ext cx="11923776" cy="2631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3. 애플리케이션에 필터 허용 목록 추가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 </a:t>
            </a:r>
            <a:r>
              <a:rPr lang="ko-KR" altLang="ko-KR" sz="1600">
                <a:latin typeface="Arial" panose="020B0604020202020204" pitchFamily="34" charset="0"/>
              </a:rPr>
              <a:t>이제 본딩 정보가 플래시에 저장되었으므로, 이를 사용하여 필터 허용 목록(Filter Accept List)을 생성하고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이 목록에 있는 장치만 주변 장치에 연결할 수 있도록 설정하겠다.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3.1 필터 허용 목록 및 프라이버시 기능 지원 활성화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 </a:t>
            </a:r>
            <a:r>
              <a:rPr lang="ko-KR" altLang="ko-KR" sz="1600">
                <a:latin typeface="Arial" panose="020B0604020202020204" pitchFamily="34" charset="0"/>
              </a:rPr>
              <a:t>필터 허용 목록 API(</a:t>
            </a:r>
            <a:r>
              <a:rPr lang="ko-KR" altLang="ko-KR" sz="1600">
                <a:latin typeface="Arial Unicode MS"/>
              </a:rPr>
              <a:t>CONFIG_BT_FILTER_ACCEPT_LIST</a:t>
            </a:r>
            <a:r>
              <a:rPr lang="ko-KR" altLang="ko-KR" sz="1600"/>
              <a:t>)와 Resolvable Private Addresses를 생성하고 사용할 수 있도록 하는 </a:t>
            </a:r>
            <a:r>
              <a:rPr lang="en-US" altLang="ko-KR" sz="1600"/>
              <a:t> 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ko-KR" sz="1600"/>
              <a:t>프라이버시 기능 지원(</a:t>
            </a:r>
            <a:r>
              <a:rPr lang="ko-KR" altLang="ko-KR" sz="1600">
                <a:latin typeface="Arial Unicode MS"/>
              </a:rPr>
              <a:t>CONFIG_BT_PRIVACY</a:t>
            </a:r>
            <a:r>
              <a:rPr lang="ko-KR" altLang="ko-KR" sz="1600"/>
              <a:t>)을 활성화</a:t>
            </a:r>
            <a:r>
              <a:rPr lang="ko-KR" altLang="en-US" sz="1600"/>
              <a:t>하자</a:t>
            </a:r>
            <a:r>
              <a:rPr lang="ko-KR" altLang="ko-KR" sz="1600"/>
              <a:t>.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 Unicode MS"/>
              </a:rPr>
              <a:t>  </a:t>
            </a:r>
            <a:r>
              <a:rPr lang="ko-KR" altLang="ko-KR" sz="1600">
                <a:latin typeface="Arial Unicode MS"/>
              </a:rPr>
              <a:t>prj.conf</a:t>
            </a:r>
            <a:r>
              <a:rPr lang="ko-KR" altLang="ko-KR" sz="1600"/>
              <a:t> 파일에 다음 줄을 추가</a:t>
            </a:r>
            <a:r>
              <a:rPr lang="ko-KR" altLang="en-US" sz="1600"/>
              <a:t>한다</a:t>
            </a:r>
            <a:r>
              <a:rPr lang="ko-KR" altLang="ko-KR" sz="1600"/>
              <a:t>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36378D-E1B3-4030-AC58-BDE0CB559B8A}"/>
              </a:ext>
            </a:extLst>
          </p:cNvPr>
          <p:cNvSpPr/>
          <p:nvPr/>
        </p:nvSpPr>
        <p:spPr>
          <a:xfrm>
            <a:off x="694944" y="3515318"/>
            <a:ext cx="890016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STEP 3.1 Enable support for Accept List filter and Privacy Features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CONFIG_BT_FILTER_ACCEPT_LIST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CONFIG_BT_PRIVACY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769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8DF74-57F5-47E3-8AFE-03EF582CC86C}"/>
              </a:ext>
            </a:extLst>
          </p:cNvPr>
          <p:cNvSpPr/>
          <p:nvPr/>
        </p:nvSpPr>
        <p:spPr>
          <a:xfrm>
            <a:off x="146304" y="829943"/>
            <a:ext cx="11923776" cy="1154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3.2 필터 허용 목록을 기반으로 새 광고 매개변수 추가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광고 패킷이 필터 허용 목록을 사용하는지 여부에 따라 달라지도록 설정하</a:t>
            </a:r>
            <a:r>
              <a:rPr lang="ko-KR" altLang="en-US" sz="1600">
                <a:latin typeface="Arial" panose="020B0604020202020204" pitchFamily="34" charset="0"/>
              </a:rPr>
              <a:t>자</a:t>
            </a:r>
            <a:r>
              <a:rPr lang="ko-KR" altLang="ko-KR" sz="1600">
                <a:latin typeface="Arial" panose="020B0604020202020204" pitchFamily="34" charset="0"/>
              </a:rPr>
              <a:t>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ko-KR" altLang="ko-KR" sz="1600">
                <a:latin typeface="Arial" panose="020B0604020202020204" pitchFamily="34" charset="0"/>
              </a:rPr>
              <a:t>Lesson 2에서 사용한 </a:t>
            </a:r>
            <a:r>
              <a:rPr lang="ko-KR" altLang="ko-KR" sz="1600">
                <a:latin typeface="Arial Unicode MS"/>
              </a:rPr>
              <a:t>BT_LE_ADV_PARAM</a:t>
            </a:r>
            <a:r>
              <a:rPr lang="ko-KR" altLang="ko-KR" sz="1600"/>
              <a:t> 헬퍼 매크로를 활용하여 두 가지 다른 광고 매개변수를 생성</a:t>
            </a:r>
            <a:r>
              <a:rPr lang="ko-KR" altLang="en-US" sz="1600"/>
              <a:t>한다</a:t>
            </a:r>
            <a:r>
              <a:rPr lang="ko-KR" altLang="ko-KR" sz="1600"/>
              <a:t>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B26726-C6B0-46FE-82B9-281BB83B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72" y="2061076"/>
            <a:ext cx="10136015" cy="2429214"/>
          </a:xfrm>
          <a:prstGeom prst="rect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527965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3.2.1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C5547F-D3DE-4CE8-A9DC-24BCD4550756}"/>
              </a:ext>
            </a:extLst>
          </p:cNvPr>
          <p:cNvSpPr/>
          <p:nvPr/>
        </p:nvSpPr>
        <p:spPr>
          <a:xfrm>
            <a:off x="219456" y="692015"/>
            <a:ext cx="11850624" cy="152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3.2.1 필터 허용 목록을 사용하지 않을 때를 위한 광고 매개변수 </a:t>
            </a:r>
            <a:r>
              <a:rPr lang="ko-KR" altLang="ko-KR" sz="1600" b="1">
                <a:latin typeface="Arial Unicode MS"/>
              </a:rPr>
              <a:t>BT_LE_ADV_CONN_NO_ACCEPT_LIST</a:t>
            </a:r>
            <a:r>
              <a:rPr lang="ko-KR" altLang="ko-KR" sz="1600" b="1"/>
              <a:t> 정의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 </a:t>
            </a:r>
            <a:r>
              <a:rPr lang="ko-KR" altLang="ko-KR" sz="1600">
                <a:latin typeface="Arial" panose="020B0604020202020204" pitchFamily="34" charset="0"/>
              </a:rPr>
              <a:t>옵션으로는 </a:t>
            </a:r>
            <a:r>
              <a:rPr lang="ko-KR" altLang="ko-KR" sz="1600">
                <a:latin typeface="Arial Unicode MS"/>
              </a:rPr>
              <a:t>BT_LE_ADV_OPT_CONNECTABLE</a:t>
            </a:r>
            <a:r>
              <a:rPr lang="ko-KR" altLang="ko-KR" sz="1600"/>
              <a:t>을 사용하여 광고가 연결 가능하도록 설정하고,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ko-KR" sz="1600">
                <a:latin typeface="Arial Unicode MS"/>
              </a:rPr>
              <a:t>BT_LE_ADV_OPT_ONE_TIME</a:t>
            </a:r>
            <a:r>
              <a:rPr lang="ko-KR" altLang="ko-KR" sz="1600"/>
              <a:t>을 사용하여 장치가 연결 해제 후 자동으로 광고를 시작하지 않도록 설정</a:t>
            </a:r>
            <a:r>
              <a:rPr lang="ko-KR" altLang="en-US" sz="1600"/>
              <a:t>한</a:t>
            </a:r>
            <a:r>
              <a:rPr lang="ko-KR" altLang="ko-KR" sz="1600"/>
              <a:t>다.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ko-KR" sz="1600"/>
              <a:t>이렇게 하면 첫 번째 장치와 본딩된 후 새 필터 허용 목록으로 광고를 할 수 있다.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BAF761-C35D-4F05-B6D7-9989FB7D3F18}"/>
              </a:ext>
            </a:extLst>
          </p:cNvPr>
          <p:cNvSpPr/>
          <p:nvPr/>
        </p:nvSpPr>
        <p:spPr>
          <a:xfrm>
            <a:off x="621792" y="2313763"/>
            <a:ext cx="11448288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3.2.1 - Define advertising parameter for no Accept List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 BT_LE_ADV_CONN_NO_ACCEPT_LIST  BT_LE_ADV_PARAM(</a:t>
            </a:r>
            <a:r>
              <a:rPr lang="en-US" altLang="ko-KR" sz="1600">
                <a:solidFill>
                  <a:srgbClr val="4FC1FF"/>
                </a:solidFill>
                <a:latin typeface="Consolas" panose="020B0609020204030204" pitchFamily="49" charset="0"/>
              </a:rPr>
              <a:t>BT_LE_ADV_OPT_CONNECTABLE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altLang="ko-KR" sz="1600">
                <a:solidFill>
                  <a:srgbClr val="4FC1FF"/>
                </a:solidFill>
                <a:latin typeface="Consolas" panose="020B0609020204030204" pitchFamily="49" charset="0"/>
              </a:rPr>
              <a:t>BT_LE_ADV_OPT_ONE_TIME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                       BT_GAP_ADV_FAST_INT_MIN_2, </a:t>
            </a:r>
            <a:r>
              <a:rPr lang="en-US" altLang="ko-KR" sz="160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                       BT_GAP_ADV_FAST_INT_MAX_2, NULL)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30138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3.2.2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A5483A-D206-41AC-B49F-FCC98B7BC3D2}"/>
              </a:ext>
            </a:extLst>
          </p:cNvPr>
          <p:cNvSpPr/>
          <p:nvPr/>
        </p:nvSpPr>
        <p:spPr>
          <a:xfrm>
            <a:off x="134112" y="683044"/>
            <a:ext cx="12057888" cy="1154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3.2.2 필터 허용 목록을 사용할 때를 위한 광고 매개변수 </a:t>
            </a:r>
            <a:r>
              <a:rPr lang="ko-KR" altLang="ko-KR" sz="1600" b="1">
                <a:latin typeface="Arial Unicode MS"/>
              </a:rPr>
              <a:t>BT_LE_ADV_CONN_ACCEPT_LIST</a:t>
            </a:r>
            <a:r>
              <a:rPr lang="ko-KR" altLang="ko-KR" sz="1600" b="1"/>
              <a:t> 정의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이 매개변수는 이전 것과 유사</a:t>
            </a:r>
            <a:r>
              <a:rPr lang="ko-KR" altLang="en-US" sz="1600">
                <a:latin typeface="Arial" panose="020B0604020202020204" pitchFamily="34" charset="0"/>
              </a:rPr>
              <a:t>하</a:t>
            </a:r>
            <a:r>
              <a:rPr lang="ko-KR" altLang="ko-KR" sz="1600">
                <a:latin typeface="Arial" panose="020B0604020202020204" pitchFamily="34" charset="0"/>
              </a:rPr>
              <a:t>다. 하지만 목록에 없는 장치의 연결 요청을 필터링하기 위해 </a:t>
            </a:r>
            <a:r>
              <a:rPr lang="ko-KR" altLang="ko-KR" sz="1600">
                <a:latin typeface="Arial Unicode MS"/>
              </a:rPr>
              <a:t>BT_LE_ADV_OPT_FILTER_CONN</a:t>
            </a:r>
            <a:r>
              <a:rPr lang="ko-KR" altLang="ko-KR" sz="1600"/>
              <a:t> 옵션을 사용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C354E6-EC74-4ADE-A08B-4FFDDF3E7587}"/>
              </a:ext>
            </a:extLst>
          </p:cNvPr>
          <p:cNvSpPr/>
          <p:nvPr/>
        </p:nvSpPr>
        <p:spPr>
          <a:xfrm>
            <a:off x="341376" y="1926489"/>
            <a:ext cx="11850624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3.2.2 - Define advertising parameter for when Accept List is used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 BT_LE_ADV_CONN_ACCEPT_LIST BT_LE_ADV_PARAM(</a:t>
            </a:r>
            <a:r>
              <a:rPr lang="en-US" altLang="ko-KR" sz="1600">
                <a:solidFill>
                  <a:srgbClr val="4FC1FF"/>
                </a:solidFill>
                <a:latin typeface="Consolas" panose="020B0609020204030204" pitchFamily="49" charset="0"/>
              </a:rPr>
              <a:t>BT_LE_ADV_OPT_CONNECTABLE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altLang="ko-KR" sz="1600">
                <a:solidFill>
                  <a:srgbClr val="4FC1FF"/>
                </a:solidFill>
                <a:latin typeface="Consolas" panose="020B0609020204030204" pitchFamily="49" charset="0"/>
              </a:rPr>
              <a:t>BT_LE_ADV_OPT_FILTER_CONN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altLang="ko-KR" sz="1600">
                <a:solidFill>
                  <a:srgbClr val="4FC1FF"/>
                </a:solidFill>
                <a:latin typeface="Consolas" panose="020B0609020204030204" pitchFamily="49" charset="0"/>
              </a:rPr>
              <a:t>BT_LE_ADV_OPT_ONE_TIME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                       BT_GAP_ADV_FAST_INT_MIN_2, </a:t>
            </a:r>
            <a:r>
              <a:rPr lang="en-US" altLang="ko-KR" sz="160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                       BT_GAP_ADV_FAST_INT_MAX_2, NULL)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76396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220DA3-34F6-4992-B16F-B080A98B3C2F}"/>
              </a:ext>
            </a:extLst>
          </p:cNvPr>
          <p:cNvSpPr/>
          <p:nvPr/>
        </p:nvSpPr>
        <p:spPr>
          <a:xfrm>
            <a:off x="185058" y="679494"/>
            <a:ext cx="11473542" cy="152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3.3 본드 목록을 순회하며 주소를 필터 허용 목록에 추가하는 함수 </a:t>
            </a:r>
            <a:r>
              <a:rPr lang="ko-KR" altLang="ko-KR" sz="1600" b="1">
                <a:latin typeface="Arial Unicode MS"/>
              </a:rPr>
              <a:t>setup_accept_list()</a:t>
            </a:r>
            <a:r>
              <a:rPr lang="ko-KR" altLang="ko-KR" sz="1600" b="1"/>
              <a:t> 정의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3.3.1 필터 허용 목록에 주소를 추가하기 위한 콜백 </a:t>
            </a:r>
            <a:r>
              <a:rPr lang="ko-KR" altLang="ko-KR" sz="1600" b="1">
                <a:latin typeface="Arial Unicode MS"/>
              </a:rPr>
              <a:t>setup_accept_list_cb</a:t>
            </a:r>
            <a:r>
              <a:rPr lang="ko-KR" altLang="ko-KR" sz="1600" b="1"/>
              <a:t> 정의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본드 목록의 각 항목에 대해 호출될 콜백 함수를 정의합니다. 이 콜백은 </a:t>
            </a:r>
            <a:r>
              <a:rPr lang="ko-KR" altLang="ko-KR" sz="1600">
                <a:latin typeface="Arial Unicode MS"/>
              </a:rPr>
              <a:t>bt_le_filter_accept_list_add()</a:t>
            </a:r>
            <a:r>
              <a:rPr lang="ko-KR" altLang="ko-KR" sz="1600"/>
              <a:t>를 사용하여 </a:t>
            </a:r>
            <a:br>
              <a:rPr lang="en-US" altLang="ko-KR" sz="1600"/>
            </a:br>
            <a:r>
              <a:rPr lang="en-US" altLang="ko-KR" sz="1600"/>
              <a:t> </a:t>
            </a:r>
            <a:r>
              <a:rPr lang="ko-KR" altLang="ko-KR" sz="1600"/>
              <a:t>피어 주소를 필터 허용 목록에 추가</a:t>
            </a:r>
            <a:r>
              <a:rPr lang="ko-KR" altLang="en-US" sz="1600"/>
              <a:t>한</a:t>
            </a:r>
            <a:r>
              <a:rPr lang="ko-KR" altLang="ko-KR" sz="1600"/>
              <a:t>다. 해당 함수의 형식은 다음과 같다.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88B2B-656B-415E-BE6A-002F45E5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2288721"/>
            <a:ext cx="8678039" cy="408245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787392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3.3.1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710F25-728F-4292-809D-B1E83A0F6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428981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B594A0-83E6-4AD6-9E55-92804879198E}"/>
              </a:ext>
            </a:extLst>
          </p:cNvPr>
          <p:cNvSpPr/>
          <p:nvPr/>
        </p:nvSpPr>
        <p:spPr>
          <a:xfrm>
            <a:off x="381852" y="826769"/>
            <a:ext cx="41424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+mn-ea"/>
              </a:rPr>
              <a:t>Add the following code snippet in main.c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630151-D07A-4AA0-82CE-1BB78954F72C}"/>
              </a:ext>
            </a:extLst>
          </p:cNvPr>
          <p:cNvSpPr/>
          <p:nvPr/>
        </p:nvSpPr>
        <p:spPr>
          <a:xfrm>
            <a:off x="399781" y="1224343"/>
            <a:ext cx="11810148" cy="40626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3.3.1 - Define the callback to add addreses to the Accept List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setup_accept_list_cb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bt_bond_info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user_data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bond_cnt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user_data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bond_cnt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bt_le_filter_accept_list_add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"Added following peer to whitelist: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%x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%x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],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"Cannot add peer to Filter Accept List (err: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(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bond_cnt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EIO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(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bond_cnt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43784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3.3.2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9CC3B5-07D4-45C7-94C3-C0554187E2A1}"/>
              </a:ext>
            </a:extLst>
          </p:cNvPr>
          <p:cNvSpPr/>
          <p:nvPr/>
        </p:nvSpPr>
        <p:spPr>
          <a:xfrm>
            <a:off x="143435" y="774448"/>
            <a:ext cx="11905130" cy="784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3.3.2 </a:t>
            </a:r>
            <a:r>
              <a:rPr lang="ko-KR" altLang="ko-KR" sz="1600" b="1">
                <a:latin typeface="Arial Unicode MS"/>
              </a:rPr>
              <a:t>bt_foreach_bond()</a:t>
            </a:r>
            <a:r>
              <a:rPr lang="ko-KR" altLang="ko-KR" sz="1600" b="1"/>
              <a:t>를 사용하여 모든 기존 본드를 순회하고 </a:t>
            </a:r>
            <a:r>
              <a:rPr lang="ko-KR" altLang="ko-KR" sz="1600" b="1">
                <a:latin typeface="Arial Unicode MS"/>
              </a:rPr>
              <a:t>setup_accept_list_cb()</a:t>
            </a:r>
            <a:r>
              <a:rPr lang="ko-KR" altLang="ko-KR" sz="1600" b="1"/>
              <a:t>를 호출하는 함수 정의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     </a:t>
            </a:r>
            <a:r>
              <a:rPr lang="ko-KR" altLang="ko-KR" sz="1600">
                <a:latin typeface="Arial" panose="020B0604020202020204" pitchFamily="34" charset="0"/>
              </a:rPr>
              <a:t>모든 기존 본드를 순회하기 위해 </a:t>
            </a:r>
            <a:r>
              <a:rPr lang="ko-KR" altLang="ko-KR" sz="1600">
                <a:latin typeface="Arial Unicode MS"/>
              </a:rPr>
              <a:t>bt_foreach_bond()</a:t>
            </a:r>
            <a:r>
              <a:rPr lang="ko-KR" altLang="ko-KR" sz="1600"/>
              <a:t> 함수를 사용할 수 있다.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1767E5-AF29-4A1F-8462-0533CFCF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48" y="1739965"/>
            <a:ext cx="9448723" cy="2277890"/>
          </a:xfrm>
          <a:prstGeom prst="rect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9832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rgbClr val="0000FF"/>
                </a:solidFill>
              </a:rPr>
              <a:t>Updataing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821868"/>
            <a:ext cx="11805634" cy="562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 간격</a:t>
            </a:r>
            <a:r>
              <a:rPr lang="en-US" altLang="ko-KR"/>
              <a:t>(connection interval), Supervision Timeout, </a:t>
            </a:r>
            <a:r>
              <a:rPr lang="ko-KR" altLang="en-US"/>
              <a:t>그리고 주변 기기 지연</a:t>
            </a:r>
            <a:r>
              <a:rPr lang="en-US" altLang="ko-KR"/>
              <a:t>(peripheral latency)</a:t>
            </a:r>
            <a:r>
              <a:rPr lang="ko-KR" altLang="en-US"/>
              <a:t>은 </a:t>
            </a:r>
            <a:br>
              <a:rPr lang="en-US" altLang="ko-KR"/>
            </a:br>
            <a:r>
              <a:rPr lang="ko-KR" altLang="en-US"/>
              <a:t>중앙 기기</a:t>
            </a:r>
            <a:r>
              <a:rPr lang="en-US" altLang="ko-KR"/>
              <a:t>(central)</a:t>
            </a:r>
            <a:r>
              <a:rPr lang="ko-KR" altLang="en-US"/>
              <a:t>에 의해 결정되지만</a:t>
            </a:r>
            <a:r>
              <a:rPr lang="en-US" altLang="ko-KR"/>
              <a:t>, </a:t>
            </a:r>
            <a:r>
              <a:rPr lang="ko-KR" altLang="en-US"/>
              <a:t>주변 기기</a:t>
            </a:r>
            <a:r>
              <a:rPr lang="en-US" altLang="ko-KR"/>
              <a:t>(peripheral)</a:t>
            </a:r>
            <a:r>
              <a:rPr lang="ko-KR" altLang="en-US"/>
              <a:t>도 변경을 요청할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하지만 이러한 요청에 대한 최종 결정은 항상 중앙 기기가 내린다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중앙 기기가 스마트폰인 경우</a:t>
            </a:r>
            <a:r>
              <a:rPr lang="en-US" altLang="ko-KR"/>
              <a:t>, </a:t>
            </a:r>
            <a:r>
              <a:rPr lang="ko-KR" altLang="en-US"/>
              <a:t>연결 매개변수 요청에서 새 매개변수를 수락할지 거부할지는 </a:t>
            </a:r>
            <a:br>
              <a:rPr lang="en-US" altLang="ko-KR"/>
            </a:br>
            <a:r>
              <a:rPr lang="ko-KR" altLang="en-US"/>
              <a:t>스마트폰에서 실행 중인 운영 체제가 결정한다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PHY </a:t>
            </a:r>
            <a:r>
              <a:rPr lang="ko-KR" altLang="en-US"/>
              <a:t>라디오 모드</a:t>
            </a:r>
            <a:r>
              <a:rPr lang="en-US" altLang="ko-KR"/>
              <a:t>, </a:t>
            </a:r>
            <a:r>
              <a:rPr lang="ko-KR" altLang="en-US"/>
              <a:t>데이터 길이</a:t>
            </a:r>
            <a:r>
              <a:rPr lang="en-US" altLang="ko-KR"/>
              <a:t>, MTU</a:t>
            </a:r>
            <a:r>
              <a:rPr lang="ko-KR" altLang="en-US"/>
              <a:t>와 같은 매개변수는 중앙 기기만으로 선택할 수 없다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매개변수들을 변경할 수 있는 기능은 </a:t>
            </a:r>
            <a:r>
              <a:rPr lang="en-US" altLang="ko-KR"/>
              <a:t>Bluetooth </a:t>
            </a:r>
            <a:r>
              <a:rPr lang="ko-KR" altLang="en-US"/>
              <a:t>사양의 후속 릴리스에서 도입되었기 때문에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연결이 처음 설정될 때는 항상 기본값으로 설정된다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연결이 설정된 후에는 어느 쪽 디바이스도 이러한 매개변수를 새 값으로 업데이트하도록 요청할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상대방 디바이스는 지원 가능한 값을 보내거나</a:t>
            </a:r>
            <a:r>
              <a:rPr lang="en-US" altLang="ko-KR"/>
              <a:t>, </a:t>
            </a:r>
            <a:r>
              <a:rPr lang="ko-KR" altLang="en-US"/>
              <a:t>해당 매개변수의 업데이트를 지원하지 않는다고 응답한다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데이터 길이를 살펴보면</a:t>
            </a:r>
            <a:r>
              <a:rPr lang="en-US" altLang="ko-KR"/>
              <a:t>, </a:t>
            </a:r>
            <a:r>
              <a:rPr lang="ko-KR" altLang="en-US"/>
              <a:t>연결이 처음 설정될 때는 항상 기본값인 </a:t>
            </a:r>
            <a:r>
              <a:rPr lang="en-US" altLang="ko-KR"/>
              <a:t>27</a:t>
            </a:r>
            <a:r>
              <a:rPr lang="ko-KR" altLang="en-US"/>
              <a:t>바이트로 시작된다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이후 주변 기기가 데이터 길이를 </a:t>
            </a:r>
            <a:r>
              <a:rPr lang="en-US" altLang="ko-KR"/>
              <a:t>200</a:t>
            </a:r>
            <a:r>
              <a:rPr lang="ko-KR" altLang="en-US"/>
              <a:t>바이트로 업데이트하고 싶어 요청을 보낸다고 가정해 보자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중앙 기기가 </a:t>
            </a:r>
            <a:r>
              <a:rPr lang="en-US" altLang="ko-KR"/>
              <a:t>180</a:t>
            </a:r>
            <a:r>
              <a:rPr lang="ko-KR" altLang="en-US"/>
              <a:t>바이트를 지원한다고 응답하면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두 디바이스는 데이터 길이를 </a:t>
            </a:r>
            <a:r>
              <a:rPr lang="en-US" altLang="ko-KR"/>
              <a:t>180</a:t>
            </a:r>
            <a:r>
              <a:rPr lang="ko-KR" altLang="en-US"/>
              <a:t>바이트로 설정하는 데 동의하게 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PHY </a:t>
            </a:r>
            <a:r>
              <a:rPr lang="ko-KR" altLang="en-US"/>
              <a:t>라디오 모드의 기본값은 </a:t>
            </a:r>
            <a:r>
              <a:rPr lang="en-US" altLang="ko-KR" b="1"/>
              <a:t>1M</a:t>
            </a:r>
            <a:r>
              <a:rPr lang="en-US" altLang="ko-KR"/>
              <a:t>, MTU</a:t>
            </a:r>
            <a:r>
              <a:rPr lang="ko-KR" altLang="en-US"/>
              <a:t>의 기본값은 </a:t>
            </a:r>
            <a:r>
              <a:rPr lang="en-US" altLang="ko-KR" b="1"/>
              <a:t>23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63998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3.3.2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1EA852-80CA-4005-B27C-C0CEDD9CD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59" y="780816"/>
            <a:ext cx="10679398" cy="115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본드(bond)에 대해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setup_accept_list_cb()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를 호출하여 피어 주소를 필터 허용 목록(Filter Accept List)에 추가</a:t>
            </a:r>
            <a:r>
              <a:rPr lang="ko-KR" altLang="en-US" sz="1600"/>
              <a:t>한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다.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다음 함수를 </a:t>
            </a:r>
            <a:r>
              <a:rPr lang="ko-KR" altLang="ko-KR" sz="1600">
                <a:latin typeface="Arial Unicode MS"/>
              </a:rPr>
              <a:t>main.c</a:t>
            </a:r>
            <a:r>
              <a:rPr lang="ko-KR" altLang="ko-KR" sz="1600"/>
              <a:t>에 추가</a:t>
            </a:r>
            <a:r>
              <a:rPr lang="ko-KR" altLang="en-US" sz="1600"/>
              <a:t>하자</a:t>
            </a:r>
            <a:endParaRPr lang="ko-KR" altLang="ko-KR" sz="16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83438E-CF9F-47E6-935F-9A2C5FF83EC9}"/>
              </a:ext>
            </a:extLst>
          </p:cNvPr>
          <p:cNvSpPr/>
          <p:nvPr/>
        </p:nvSpPr>
        <p:spPr>
          <a:xfrm>
            <a:off x="336176" y="1720840"/>
            <a:ext cx="9883588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3.3.2 - Define the function to loop through the bond list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setup_accept_list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local_id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bt_le_filter_accept_list_clear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"Cannot clear Filter Accept List (err: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bond_cnt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bt_foreach_bond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local_id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setup_accept_list_cb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bond_cnt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bond_cnt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935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3.4.1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513959-4EB4-40F8-A2C1-7DB880E5AAA1}"/>
              </a:ext>
            </a:extLst>
          </p:cNvPr>
          <p:cNvSpPr/>
          <p:nvPr/>
        </p:nvSpPr>
        <p:spPr>
          <a:xfrm>
            <a:off x="197222" y="737672"/>
            <a:ext cx="11994777" cy="3000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3.4.1 </a:t>
            </a:r>
            <a:r>
              <a:rPr lang="ko-KR" altLang="ko-KR" sz="1600">
                <a:latin typeface="Arial Unicode MS"/>
              </a:rPr>
              <a:t>advertise_with_acceptlist()</a:t>
            </a:r>
            <a:r>
              <a:rPr lang="ko-KR" altLang="ko-KR" sz="1600"/>
              <a:t> 함수를 정의하여 필터 허용 목록(Filter Accept List)을 사용하여 광고를 시작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endParaRPr lang="en-US" altLang="ko-KR" sz="1600"/>
          </a:p>
          <a:p>
            <a:pPr marL="444500" lvl="0" indent="-1762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다음 단계는 작업 대기열(work queue) 함수를 만들어 </a:t>
            </a:r>
            <a:r>
              <a:rPr lang="ko-KR" altLang="ko-KR" sz="1600">
                <a:latin typeface="Arial Unicode MS"/>
              </a:rPr>
              <a:t>setup_accept_list()</a:t>
            </a:r>
            <a:r>
              <a:rPr lang="ko-KR" altLang="ko-KR" sz="1600"/>
              <a:t>를 호출하여 필터 허용 목록을 생성한 후, </a:t>
            </a:r>
            <a:br>
              <a:rPr lang="en-US" altLang="ko-KR" sz="1600"/>
            </a:br>
            <a:r>
              <a:rPr lang="ko-KR" altLang="ko-KR" sz="1600"/>
              <a:t>목록이 비어 있지 않으면 필터 허용 목록을 사용하여 광고를 시작하고, </a:t>
            </a:r>
            <a:br>
              <a:rPr lang="en-US" altLang="ko-KR" sz="1600"/>
            </a:br>
            <a:r>
              <a:rPr lang="ko-KR" altLang="ko-KR" sz="1600"/>
              <a:t>그렇지 않으면 필터 허용 목록 없이 광고를 시작하는 것</a:t>
            </a:r>
            <a:r>
              <a:rPr lang="ko-KR" altLang="en-US" sz="1600"/>
              <a:t>이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  <a:p>
            <a:pPr marL="444500" lvl="0" indent="-1762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이 함수에서는 필터 허용 목록이 비어 있을 경우 </a:t>
            </a:r>
            <a:r>
              <a:rPr lang="ko-KR" altLang="ko-KR" sz="1600">
                <a:latin typeface="Arial Unicode MS"/>
              </a:rPr>
              <a:t>BT_LE_ADV_CONN_NO_ACCEPT_LIST</a:t>
            </a:r>
            <a:r>
              <a:rPr lang="ko-KR" altLang="ko-KR" sz="1600"/>
              <a:t>를 사용하여 광고를 시작</a:t>
            </a:r>
            <a:r>
              <a:rPr lang="ko-KR" altLang="en-US" sz="1600"/>
              <a:t>한</a:t>
            </a:r>
            <a:r>
              <a:rPr lang="ko-KR" altLang="ko-KR" sz="1600"/>
              <a:t>다. </a:t>
            </a:r>
            <a:br>
              <a:rPr lang="en-US" altLang="ko-KR" sz="1600"/>
            </a:br>
            <a:r>
              <a:rPr lang="ko-KR" altLang="ko-KR" sz="1600"/>
              <a:t>이는 오픈 광고를 수행하지만, 3.2단계에서 설명한 것처럼 연결이 해제되었을 때 광고가 자동으로 재시작되지 않</a:t>
            </a:r>
            <a:r>
              <a:rPr lang="ko-KR" altLang="en-US" sz="1600"/>
              <a:t>는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  <a:p>
            <a:pPr marL="444500" lvl="0" indent="-1762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이 방식을 통해 연결이 해제되었을 때 필터 허용 목록을 사용하는 광고 설정으로 변경할 수 있다.</a:t>
            </a:r>
          </a:p>
          <a:p>
            <a:pPr marL="444500" lvl="0" indent="-1762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이 함수가 일반 함수가 아닌 작업 대기열 스레드로 정의된 이유는 3.5단계에서 설명</a:t>
            </a:r>
            <a:r>
              <a:rPr lang="ko-KR" altLang="en-US" sz="1600">
                <a:latin typeface="Arial" panose="020B0604020202020204" pitchFamily="34" charset="0"/>
              </a:rPr>
              <a:t>한다</a:t>
            </a:r>
            <a:r>
              <a:rPr lang="ko-KR" altLang="ko-KR" sz="160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97650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3.4.1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793F51-F5DB-45C0-A9F0-39AD6022B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095" y="1106252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B6FD55-804E-4EA8-85F9-52FA02D86E59}"/>
              </a:ext>
            </a:extLst>
          </p:cNvPr>
          <p:cNvSpPr/>
          <p:nvPr/>
        </p:nvSpPr>
        <p:spPr>
          <a:xfrm>
            <a:off x="342056" y="736920"/>
            <a:ext cx="3385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rgbClr val="4B4F58"/>
                </a:solidFill>
                <a:latin typeface="Arial" panose="020B0604020202020204" pitchFamily="34" charset="0"/>
                <a:ea typeface="GT-Eesti Display"/>
              </a:rPr>
              <a:t>Add the following code in </a:t>
            </a:r>
            <a:r>
              <a:rPr lang="ko-KR" altLang="ko-KR" sz="1400">
                <a:solidFill>
                  <a:srgbClr val="4B4F58"/>
                </a:solidFill>
                <a:latin typeface="Arial Unicode MS"/>
                <a:ea typeface="Monaco"/>
              </a:rPr>
              <a:t>main.c</a:t>
            </a:r>
            <a:r>
              <a:rPr lang="ko-KR" altLang="ko-KR" sz="1000"/>
              <a:t> </a:t>
            </a:r>
            <a:endParaRPr lang="ko-KR" altLang="ko-KR" sz="2400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B3AFEC-E525-43FB-860E-6B1FE88EAAA9}"/>
              </a:ext>
            </a:extLst>
          </p:cNvPr>
          <p:cNvSpPr/>
          <p:nvPr/>
        </p:nvSpPr>
        <p:spPr>
          <a:xfrm>
            <a:off x="468960" y="1164134"/>
            <a:ext cx="11723040" cy="56938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/* STEP 3.4.1 - Define the function to advertise with the Accept List 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advertise_with_acceptlist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k_work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work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allowed_cnt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setup_accept_list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BT_ID_DEFAULT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allowed_cnt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"Acceptlist setup failed (err: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allowed_cnt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allowed_cnt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"Advertising with no Filter Accept list</a:t>
            </a:r>
            <a:r>
              <a:rPr lang="en-US" altLang="ko-KR" sz="14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bt_le_adv_start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BT_LE_ADV_CONN_NO_ACCEPT_LIST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sd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sd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"Acceptlist setup number  =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allowed_cnt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bt_le_adv_start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BT_LE_ADV_CONN_ACCEPT_LIST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sd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sd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));    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"Advertising failed to start (err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"Advertising successfully started</a:t>
            </a:r>
            <a:r>
              <a:rPr lang="en-US" altLang="ko-KR" sz="14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K_WORK_DEFINE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advertise_acceptlist_work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advertise_with_acceptlist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97848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3.4.2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A2846F-08D1-451B-A4F0-7648896C8EC1}"/>
              </a:ext>
            </a:extLst>
          </p:cNvPr>
          <p:cNvSpPr/>
          <p:nvPr/>
        </p:nvSpPr>
        <p:spPr>
          <a:xfrm>
            <a:off x="210671" y="846730"/>
            <a:ext cx="10977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3.4.2 </a:t>
            </a:r>
            <a:r>
              <a:rPr lang="ko-KR" altLang="en-US"/>
              <a:t>작업 대기열을 원래 광고 코드 바로 전에 메인</a:t>
            </a:r>
            <a:r>
              <a:rPr lang="en-US" altLang="ko-KR"/>
              <a:t>(main) </a:t>
            </a:r>
            <a:r>
              <a:rPr lang="ko-KR" altLang="en-US"/>
              <a:t>함수에서 제출합니다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29E081-2F89-42F2-A024-261D2F02158D}"/>
              </a:ext>
            </a:extLst>
          </p:cNvPr>
          <p:cNvSpPr/>
          <p:nvPr/>
        </p:nvSpPr>
        <p:spPr>
          <a:xfrm>
            <a:off x="510988" y="1367135"/>
            <a:ext cx="8471647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   /* STEP 3.4.2 - Start advertising with the Accept List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k_work_submit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advertise_acceptlist_work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FD6621-FAAC-4B42-B245-BF6ACB6AACCF}"/>
              </a:ext>
            </a:extLst>
          </p:cNvPr>
          <p:cNvSpPr/>
          <p:nvPr/>
        </p:nvSpPr>
        <p:spPr>
          <a:xfrm>
            <a:off x="210671" y="2164539"/>
            <a:ext cx="11407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3.4.3 </a:t>
            </a:r>
            <a:r>
              <a:rPr lang="ko-KR" altLang="en-US"/>
              <a:t>필터 허용 목록</a:t>
            </a:r>
            <a:r>
              <a:rPr lang="en-US" altLang="ko-KR"/>
              <a:t>(Filter Accept List)</a:t>
            </a:r>
            <a:r>
              <a:rPr lang="ko-KR" altLang="en-US"/>
              <a:t>을 사용하지 않고 광고를 수행하는 기존 광고 코드를 제거한다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93E536-5E3B-48FA-99CD-2E7563C06AE6}"/>
              </a:ext>
            </a:extLst>
          </p:cNvPr>
          <p:cNvSpPr/>
          <p:nvPr/>
        </p:nvSpPr>
        <p:spPr>
          <a:xfrm>
            <a:off x="510988" y="2786712"/>
            <a:ext cx="1140758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3.4.3 - Remove the original code that does normal advertising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//err = bt_le_adv_start(BT_LE_ADV_CONN, ad, ARRAY_SIZE(ad), sd, ARRAY_SIZE(sd));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//if (err) {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//  LOG_INF("Advertising failed to start (err %d)\n", err);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//  return -1;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//}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066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3.5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F78DD3-33D1-4FF3-B7AA-8C43BE5F46D1}"/>
              </a:ext>
            </a:extLst>
          </p:cNvPr>
          <p:cNvSpPr/>
          <p:nvPr/>
        </p:nvSpPr>
        <p:spPr>
          <a:xfrm>
            <a:off x="210671" y="773721"/>
            <a:ext cx="11555506" cy="1154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3.5 </a:t>
            </a:r>
            <a:r>
              <a:rPr lang="ko-KR" altLang="ko-KR" sz="1600" b="1">
                <a:latin typeface="Arial Unicode MS"/>
              </a:rPr>
              <a:t>on_disconnected()</a:t>
            </a:r>
            <a:r>
              <a:rPr lang="ko-KR" altLang="ko-KR" sz="1600" b="1"/>
              <a:t> 콜백에서 동일한 작업 대기열을 제출</a:t>
            </a:r>
            <a:r>
              <a:rPr lang="ko-KR" altLang="en-US" sz="1600" b="1"/>
              <a:t>한</a:t>
            </a:r>
            <a:r>
              <a:rPr lang="ko-KR" altLang="ko-KR" sz="1600" b="1"/>
              <a:t>다.</a:t>
            </a:r>
            <a:endParaRPr lang="ko-KR" altLang="ko-KR" sz="1600" b="1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</a:t>
            </a:r>
            <a:r>
              <a:rPr lang="ko-KR" altLang="ko-KR" sz="1600">
                <a:latin typeface="Arial" panose="020B0604020202020204" pitchFamily="34" charset="0"/>
              </a:rPr>
              <a:t>연결이 끊어진 이벤트의 콜백에서 </a:t>
            </a:r>
            <a:r>
              <a:rPr lang="ko-KR" altLang="ko-KR" sz="1600">
                <a:latin typeface="Arial Unicode MS"/>
              </a:rPr>
              <a:t>advertise_acceptlist()</a:t>
            </a:r>
            <a:r>
              <a:rPr lang="ko-KR" altLang="ko-KR" sz="1600"/>
              <a:t> 작업 대기열을 제출</a:t>
            </a:r>
            <a:r>
              <a:rPr lang="ko-KR" altLang="en-US" sz="1600"/>
              <a:t>한</a:t>
            </a:r>
            <a:r>
              <a:rPr lang="ko-KR" altLang="ko-KR" sz="1600"/>
              <a:t>다.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ko-KR" sz="1600"/>
              <a:t>이렇게 하면 새로운 본드가 있을 경우 연결 해제 시 필터 허용 목록에 업데이트</a:t>
            </a:r>
            <a:r>
              <a:rPr lang="ko-KR" altLang="en-US" sz="1600"/>
              <a:t>된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A577ED-5F80-4AA8-B70B-4F4D6A9D77EB}"/>
              </a:ext>
            </a:extLst>
          </p:cNvPr>
          <p:cNvSpPr/>
          <p:nvPr/>
        </p:nvSpPr>
        <p:spPr>
          <a:xfrm>
            <a:off x="479611" y="2107843"/>
            <a:ext cx="74676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3.5 - Start advertising with Accept List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k_work_submit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advertise_acceptlist_work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491BF5-6A7C-46FD-8CA6-50E6C76F3ECC}"/>
              </a:ext>
            </a:extLst>
          </p:cNvPr>
          <p:cNvSpPr/>
          <p:nvPr/>
        </p:nvSpPr>
        <p:spPr>
          <a:xfrm>
            <a:off x="345140" y="2934006"/>
            <a:ext cx="11846859" cy="189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여기서 작업 항목을 제출하는 이유는 </a:t>
            </a:r>
            <a:r>
              <a:rPr lang="ko-KR" altLang="ko-KR" sz="1600">
                <a:latin typeface="Arial Unicode MS"/>
              </a:rPr>
              <a:t>bt_le_adv_start()</a:t>
            </a:r>
            <a:r>
              <a:rPr lang="ko-KR" altLang="ko-KR" sz="1600"/>
              <a:t>를 콜백에서 직접 호출하면 </a:t>
            </a:r>
            <a:r>
              <a:rPr lang="ko-KR" altLang="ko-KR" sz="1600">
                <a:latin typeface="Arial Unicode MS"/>
              </a:rPr>
              <a:t>-ENOMEM</a:t>
            </a:r>
            <a:r>
              <a:rPr lang="ko-KR" altLang="ko-KR" sz="1600"/>
              <a:t> 오류(-12)를 받기 때문</a:t>
            </a:r>
            <a:r>
              <a:rPr lang="ko-KR" altLang="en-US" sz="1600"/>
              <a:t>이</a:t>
            </a:r>
            <a:r>
              <a:rPr lang="ko-KR" altLang="ko-KR" sz="1600"/>
              <a:t>다. </a:t>
            </a:r>
            <a:br>
              <a:rPr lang="en-US" altLang="ko-KR" sz="1600"/>
            </a:br>
            <a:r>
              <a:rPr lang="ko-KR" altLang="ko-KR" sz="1600"/>
              <a:t>이는 </a:t>
            </a:r>
            <a:r>
              <a:rPr lang="ko-KR" altLang="ko-KR" sz="1600">
                <a:latin typeface="Arial Unicode MS"/>
              </a:rPr>
              <a:t>disconnected()</a:t>
            </a:r>
            <a:r>
              <a:rPr lang="ko-KR" altLang="ko-KR" sz="1600"/>
              <a:t> 콜백에서 연결 객체가 방금 종료된 연결에 대해 여전히 예약되어 있기 때문</a:t>
            </a:r>
            <a:r>
              <a:rPr lang="ko-KR" altLang="en-US" sz="1600"/>
              <a:t>이</a:t>
            </a:r>
            <a:r>
              <a:rPr lang="ko-KR" altLang="ko-KR" sz="1600"/>
              <a:t>다. </a:t>
            </a:r>
            <a:endParaRPr lang="en-US" altLang="ko-KR" sz="1600"/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/>
              <a:t>여기서 광고를 시작하면 최대 연결 수(</a:t>
            </a:r>
            <a:r>
              <a:rPr lang="ko-KR" altLang="ko-KR" sz="1600">
                <a:latin typeface="Arial Unicode MS"/>
              </a:rPr>
              <a:t>CONFIG_BT_MAX_CONN</a:t>
            </a:r>
            <a:r>
              <a:rPr lang="ko-KR" altLang="ko-KR" sz="1600"/>
              <a:t>)를 하나 증가시켜야 하며, </a:t>
            </a:r>
            <a:br>
              <a:rPr lang="en-US" altLang="ko-KR" sz="1600"/>
            </a:br>
            <a:r>
              <a:rPr lang="ko-KR" altLang="ko-KR" sz="1600"/>
              <a:t>우리의 경우에는 두 개로 늘려야 </a:t>
            </a:r>
            <a:r>
              <a:rPr lang="ko-KR" altLang="en-US" sz="1600"/>
              <a:t>한</a:t>
            </a:r>
            <a:r>
              <a:rPr lang="ko-KR" altLang="ko-KR" sz="1600"/>
              <a:t>다. </a:t>
            </a:r>
            <a:endParaRPr lang="en-US" altLang="ko-KR" sz="1600"/>
          </a:p>
          <a:p>
            <a:pPr marL="285750" lvl="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/>
              <a:t>RAM 절약을 위해, 콜백이 반환된 후에 광고를 시작하도록 작업 항목을 제출하는 </a:t>
            </a:r>
            <a:r>
              <a:rPr lang="ko-KR" altLang="ko-KR" sz="1600">
                <a:latin typeface="Arial Unicode MS"/>
              </a:rPr>
              <a:t>k_work_submit()</a:t>
            </a:r>
            <a:r>
              <a:rPr lang="ko-KR" altLang="ko-KR" sz="1600"/>
              <a:t>을 사용하여 지연시</a:t>
            </a:r>
            <a:r>
              <a:rPr lang="ko-KR" altLang="en-US" sz="1600"/>
              <a:t>킨다</a:t>
            </a:r>
            <a:r>
              <a:rPr lang="ko-KR" altLang="ko-KR" sz="1600"/>
              <a:t>. </a:t>
            </a:r>
            <a:endParaRPr lang="ko-KR" altLang="ko-KR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437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3.6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EF831C-0A06-4382-9688-0B28181B5487}"/>
              </a:ext>
            </a:extLst>
          </p:cNvPr>
          <p:cNvSpPr/>
          <p:nvPr/>
        </p:nvSpPr>
        <p:spPr>
          <a:xfrm>
            <a:off x="210671" y="728359"/>
            <a:ext cx="11811000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3.6 </a:t>
            </a:r>
            <a:r>
              <a:rPr lang="ko-KR" altLang="en-US"/>
              <a:t>필터 허용 목록이 의도대로 작동하는지 확인한다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단계를 수행하려면 추가적인 스마트폰이나 중앙 장치가 필요하여 필터 허용 목록이 제대로 작동하는지 확인할 수 있다</a:t>
            </a:r>
            <a:r>
              <a:rPr lang="en-US" altLang="ko-KR"/>
              <a:t>. </a:t>
            </a:r>
            <a:r>
              <a:rPr lang="ko-KR" altLang="en-US"/>
              <a:t>먼저</a:t>
            </a:r>
            <a:r>
              <a:rPr lang="en-US" altLang="ko-KR"/>
              <a:t>, Nordic </a:t>
            </a:r>
            <a:r>
              <a:rPr lang="ko-KR" altLang="en-US"/>
              <a:t>하드웨어와 이전에 연결된 전화기에서 본드 정보를 지운다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그런 다음</a:t>
            </a:r>
            <a:r>
              <a:rPr lang="en-US" altLang="ko-KR"/>
              <a:t>, </a:t>
            </a:r>
            <a:r>
              <a:rPr lang="ko-KR" altLang="en-US"/>
              <a:t>이전과 같이 전화기와 장치를 연결하고 본드를 설정한 후</a:t>
            </a:r>
            <a:r>
              <a:rPr lang="en-US" altLang="ko-KR"/>
              <a:t>, </a:t>
            </a:r>
            <a:r>
              <a:rPr lang="ko-KR" altLang="en-US"/>
              <a:t>전화기에서 </a:t>
            </a:r>
            <a:r>
              <a:rPr lang="en-US" altLang="ko-KR"/>
              <a:t>LED</a:t>
            </a:r>
            <a:r>
              <a:rPr lang="ko-KR" altLang="en-US"/>
              <a:t>를 제어할 수 있는지 확인하고</a:t>
            </a:r>
            <a:r>
              <a:rPr lang="en-US" altLang="ko-KR"/>
              <a:t>, </a:t>
            </a:r>
            <a:r>
              <a:rPr lang="ko-KR" altLang="en-US"/>
              <a:t>연결을 끊는다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이제 다른 중앙 장치를 사용하여 </a:t>
            </a:r>
            <a:r>
              <a:rPr lang="en-US" altLang="ko-KR"/>
              <a:t>Nordic </a:t>
            </a:r>
            <a:r>
              <a:rPr lang="ko-KR" altLang="en-US"/>
              <a:t>장치에 연결한다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필터 허용 목록이 제대로 작동한다면</a:t>
            </a:r>
            <a:r>
              <a:rPr lang="en-US" altLang="ko-KR"/>
              <a:t>, </a:t>
            </a:r>
            <a:r>
              <a:rPr lang="ko-KR" altLang="en-US"/>
              <a:t>이 새로운 중앙 장치로는 연결할 수 없어야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이후</a:t>
            </a:r>
            <a:r>
              <a:rPr lang="en-US" altLang="ko-KR"/>
              <a:t>, </a:t>
            </a:r>
            <a:r>
              <a:rPr lang="ko-KR" altLang="en-US"/>
              <a:t>이전에 </a:t>
            </a:r>
            <a:r>
              <a:rPr lang="en-US" altLang="ko-KR"/>
              <a:t>Nordic </a:t>
            </a:r>
            <a:r>
              <a:rPr lang="ko-KR" altLang="en-US"/>
              <a:t>장치에 본드된 원래의 전화기를 사용하여 다시 연결을 시도하면 연결이 가능해야 한다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과정을 통해 필터 허용 목록이 예상대로 작동함을 확인할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이제 장치는 이전에 본드된 전화기에서만 연결을 허용한다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19659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4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DE43CA-4305-4627-AFF8-E64A8406B3EE}"/>
              </a:ext>
            </a:extLst>
          </p:cNvPr>
          <p:cNvSpPr/>
          <p:nvPr/>
        </p:nvSpPr>
        <p:spPr>
          <a:xfrm>
            <a:off x="143435" y="712601"/>
            <a:ext cx="11555506" cy="2631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ko-KR" sz="1600" b="1">
                <a:latin typeface="Arial" panose="020B0604020202020204" pitchFamily="34" charset="0"/>
              </a:rPr>
              <a:t> </a:t>
            </a:r>
            <a:r>
              <a:rPr lang="ko-KR" altLang="ko-KR" sz="1600" b="1">
                <a:latin typeface="Arial" panose="020B0604020202020204" pitchFamily="34" charset="0"/>
              </a:rPr>
              <a:t>페어링 모드" 추가하여 새로운 장치를 필터 허용 목록에 추가 가능하도록 </a:t>
            </a:r>
            <a:r>
              <a:rPr lang="ko-KR" altLang="en-US" sz="1600" b="1">
                <a:latin typeface="Arial" panose="020B0604020202020204" pitchFamily="34" charset="0"/>
              </a:rPr>
              <a:t>한</a:t>
            </a:r>
            <a:r>
              <a:rPr lang="ko-KR" altLang="ko-KR" sz="1600" b="1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</a:t>
            </a:r>
            <a:r>
              <a:rPr lang="ko-KR" altLang="ko-KR" sz="1600">
                <a:latin typeface="Arial" panose="020B0604020202020204" pitchFamily="34" charset="0"/>
              </a:rPr>
              <a:t>지금까지 작성된 코드는 한 번에 하나의 장치만 필터 허용 목록에 추가할 수 있다.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새로운 장치가 연결되고 본딩될 수 있도록 "오픈 광고"(종종 "페어링 모드"라고 불림)를 허용하는 옵션을 추가해야 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en-US" sz="1600">
                <a:latin typeface="Arial" panose="020B0604020202020204" pitchFamily="34" charset="0"/>
              </a:rPr>
              <a:t>＂</a:t>
            </a:r>
            <a:r>
              <a:rPr lang="ko-KR" altLang="ko-KR" sz="1600">
                <a:latin typeface="Arial" panose="020B0604020202020204" pitchFamily="34" charset="0"/>
              </a:rPr>
              <a:t>페어링 모드</a:t>
            </a:r>
            <a:r>
              <a:rPr lang="ko-KR" altLang="en-US" sz="1600">
                <a:latin typeface="Arial" panose="020B0604020202020204" pitchFamily="34" charset="0"/>
              </a:rPr>
              <a:t>＂</a:t>
            </a:r>
            <a:r>
              <a:rPr lang="ko-KR" altLang="ko-KR" sz="1600">
                <a:latin typeface="Arial" panose="020B0604020202020204" pitchFamily="34" charset="0"/>
              </a:rPr>
              <a:t>를 활성화하려면 버튼을 눌러서 이를 활성화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4.1 최대 페어링 장치 수 증가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</a:t>
            </a:r>
            <a:r>
              <a:rPr lang="ko-KR" altLang="ko-KR" sz="1600">
                <a:latin typeface="Arial" panose="020B0604020202020204" pitchFamily="34" charset="0"/>
              </a:rPr>
              <a:t>한 번에 허용되는 페어링 장치 수를 증가시키려면,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</a:t>
            </a:r>
            <a:r>
              <a:rPr lang="ko-KR" altLang="ko-KR" sz="1600">
                <a:latin typeface="Arial" panose="020B0604020202020204" pitchFamily="34" charset="0"/>
              </a:rPr>
              <a:t>기본값이 1인 </a:t>
            </a:r>
            <a:r>
              <a:rPr lang="ko-KR" altLang="ko-KR" sz="1600">
                <a:latin typeface="Arial Unicode MS"/>
              </a:rPr>
              <a:t>CONFIG_BT_MAX_PAIRED</a:t>
            </a:r>
            <a:r>
              <a:rPr lang="ko-KR" altLang="ko-KR" sz="1600"/>
              <a:t> 값을 변경해야 </a:t>
            </a:r>
            <a:r>
              <a:rPr lang="ko-KR" altLang="en-US" sz="1600"/>
              <a:t>한</a:t>
            </a:r>
            <a:r>
              <a:rPr lang="ko-KR" altLang="ko-KR" sz="1600"/>
              <a:t>다. 이 값을 5로 늘리려면 </a:t>
            </a:r>
            <a:r>
              <a:rPr lang="ko-KR" altLang="ko-KR" sz="1600">
                <a:latin typeface="Arial Unicode MS"/>
              </a:rPr>
              <a:t>prj.conf</a:t>
            </a:r>
            <a:r>
              <a:rPr lang="ko-KR" altLang="ko-KR" sz="1600"/>
              <a:t> 파일에 다음 줄을 추가</a:t>
            </a:r>
            <a:r>
              <a:rPr lang="ko-KR" altLang="en-US" sz="1600"/>
              <a:t>한</a:t>
            </a:r>
            <a:r>
              <a:rPr lang="ko-KR" altLang="ko-KR" sz="1600"/>
              <a:t>다: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10E90-5380-423F-815E-9E5FE5F70B2B}"/>
              </a:ext>
            </a:extLst>
          </p:cNvPr>
          <p:cNvSpPr/>
          <p:nvPr/>
        </p:nvSpPr>
        <p:spPr>
          <a:xfrm>
            <a:off x="425824" y="3513782"/>
            <a:ext cx="7803776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STEP 4.1 Increase the number of maximum paired devices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CONFIG_BT_MAX_PAIRED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=5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7590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4.2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9D37BD-37ED-4B94-A2CF-CDFFC2D3D22F}"/>
              </a:ext>
            </a:extLst>
          </p:cNvPr>
          <p:cNvSpPr/>
          <p:nvPr/>
        </p:nvSpPr>
        <p:spPr>
          <a:xfrm>
            <a:off x="331694" y="829253"/>
            <a:ext cx="1135380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4.2.1 </a:t>
            </a:r>
            <a:r>
              <a:rPr lang="ko-KR" altLang="en-US" b="1"/>
              <a:t>페어링 모드를 활성화하는 버튼 처리 코드 추가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"</a:t>
            </a:r>
            <a:r>
              <a:rPr lang="ko-KR" altLang="en-US"/>
              <a:t>페어링 모드</a:t>
            </a:r>
            <a:r>
              <a:rPr lang="en-US" altLang="ko-KR"/>
              <a:t>"</a:t>
            </a:r>
            <a:r>
              <a:rPr lang="ko-KR" altLang="en-US"/>
              <a:t>를 활성화할 새로운 버튼을 정의한다</a:t>
            </a:r>
            <a:r>
              <a:rPr lang="en-US" altLang="ko-KR"/>
              <a:t>. </a:t>
            </a:r>
            <a:r>
              <a:rPr lang="ko-KR" altLang="en-US"/>
              <a:t>여기서는 버튼 </a:t>
            </a:r>
            <a:r>
              <a:rPr lang="en-US" altLang="ko-KR"/>
              <a:t>3</a:t>
            </a:r>
            <a:r>
              <a:rPr lang="ko-KR" altLang="en-US"/>
              <a:t>을 사용할 것이다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3330C5-5C10-4BA6-AA63-1B0D00F0EBD7}"/>
              </a:ext>
            </a:extLst>
          </p:cNvPr>
          <p:cNvSpPr/>
          <p:nvPr/>
        </p:nvSpPr>
        <p:spPr>
          <a:xfrm>
            <a:off x="573741" y="1934407"/>
            <a:ext cx="799203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4.2.1 - Add extra button for enablig pairing mode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PAIRING_BUTTON             DK_BTN3_MSK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304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4.2.2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5A3284-8AF8-4FFD-90B2-8842F4D541B2}"/>
              </a:ext>
            </a:extLst>
          </p:cNvPr>
          <p:cNvSpPr/>
          <p:nvPr/>
        </p:nvSpPr>
        <p:spPr>
          <a:xfrm>
            <a:off x="210670" y="629199"/>
            <a:ext cx="11676530" cy="1154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4.2.2 </a:t>
            </a:r>
            <a:r>
              <a:rPr lang="ko-KR" altLang="ko-KR" sz="1600" b="1">
                <a:latin typeface="Arial Unicode MS"/>
              </a:rPr>
              <a:t>button_changed()</a:t>
            </a:r>
            <a:r>
              <a:rPr lang="ko-KR" altLang="ko-KR" sz="1600" b="1"/>
              <a:t> 콜백에 다음 코드를 추가</a:t>
            </a:r>
            <a:r>
              <a:rPr lang="ko-KR" altLang="en-US" sz="1600" b="1"/>
              <a:t>한</a:t>
            </a:r>
            <a:r>
              <a:rPr lang="ko-KR" altLang="ko-KR" sz="1600" b="1"/>
              <a:t>다.</a:t>
            </a:r>
            <a:endParaRPr lang="ko-KR" altLang="ko-KR" sz="1600" b="1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버튼 3이 눌렸을 때 광고를 중지하고, 필터 허용 목록(Filter Accept List)을 지운 후, 필터 허용 목록 없이 설정한 광고 매개변수로 광고를 시작하도록 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 이를 위해 </a:t>
            </a:r>
            <a:r>
              <a:rPr lang="ko-KR" altLang="ko-KR" sz="1600">
                <a:latin typeface="Arial Unicode MS"/>
              </a:rPr>
              <a:t>main.c</a:t>
            </a:r>
            <a:r>
              <a:rPr lang="ko-KR" altLang="ko-KR" sz="1600"/>
              <a:t>에 다음과 같은 코드를 추가</a:t>
            </a:r>
            <a:r>
              <a:rPr lang="ko-KR" altLang="en-US" sz="1600"/>
              <a:t>한다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33588A-32D8-4423-8991-A3B147B10CD7}"/>
              </a:ext>
            </a:extLst>
          </p:cNvPr>
          <p:cNvSpPr/>
          <p:nvPr/>
        </p:nvSpPr>
        <p:spPr>
          <a:xfrm>
            <a:off x="304800" y="1810464"/>
            <a:ext cx="11676530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/* STEP 4.2.2 Add extra button handling to advertise without using Accept List 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has_changed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PAIRING_BUTTON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pairing_button_state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PAIRING_BUTTON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pairing_button_state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err_code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bt_le_adv_stop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err_code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"Cannot stop advertising err=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err_code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err_code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bt_le_filter_accept_list_clear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err_code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"Cannot clear accept list (err: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err_code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}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 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"Filter Accept List cleared succesfully"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}               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err_code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bt_le_adv_start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BT_LE_ADV_CONN_NO_ACCEPT_LIST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),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sd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sd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err_code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"Cannot start open advertising (err: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err_code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}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 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"Advertising in pairing mode started"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}   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endParaRPr lang="en-US" altLang="ko-KR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485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steps 4.3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C5CB1B-B2DB-4378-A5BC-4C158793D71A}"/>
              </a:ext>
            </a:extLst>
          </p:cNvPr>
          <p:cNvSpPr/>
          <p:nvPr/>
        </p:nvSpPr>
        <p:spPr>
          <a:xfrm>
            <a:off x="208429" y="822489"/>
            <a:ext cx="11983571" cy="5440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4.3 </a:t>
            </a:r>
            <a:r>
              <a:rPr lang="ko-KR" altLang="en-US" b="1"/>
              <a:t>페어링 모드 검증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이 단계를 수행하려면 추가적인 전화기나 중앙 장치가 필요하다</a:t>
            </a:r>
            <a:r>
              <a:rPr lang="en-US" altLang="ko-KR"/>
              <a:t>. </a:t>
            </a:r>
            <a:r>
              <a:rPr lang="ko-KR" altLang="en-US"/>
              <a:t>다음 단계를 따라 진행하자</a:t>
            </a:r>
            <a:r>
              <a:rPr lang="en-US" altLang="ko-KR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b="1"/>
              <a:t> 본드 정보 삭제</a:t>
            </a:r>
            <a:r>
              <a:rPr lang="en-US" altLang="ko-KR"/>
              <a:t>: Nordic </a:t>
            </a:r>
            <a:r>
              <a:rPr lang="ko-KR" altLang="en-US"/>
              <a:t>하드웨어와 이전에 연결된 전화기에서 본드 정보를 지운다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b="1"/>
              <a:t> 기기 연결 및 본딩</a:t>
            </a:r>
            <a:r>
              <a:rPr lang="en-US" altLang="ko-KR"/>
              <a:t>: </a:t>
            </a:r>
            <a:r>
              <a:rPr lang="ko-KR" altLang="en-US"/>
              <a:t>이전에 했던 것처럼 전화기와 장치를 연결하고 본딩한 후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전화기에서 </a:t>
            </a:r>
            <a:r>
              <a:rPr lang="en-US" altLang="ko-KR"/>
              <a:t>LED</a:t>
            </a:r>
            <a:r>
              <a:rPr lang="ko-KR" altLang="en-US"/>
              <a:t>를 제어할 수 있는지 확인한다</a:t>
            </a:r>
            <a:r>
              <a:rPr lang="en-US" altLang="ko-KR"/>
              <a:t>. </a:t>
            </a:r>
            <a:r>
              <a:rPr lang="ko-KR" altLang="en-US"/>
              <a:t>그런 다음 연결을 끊는다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b="1"/>
              <a:t> 다른 중앙 장치로 연결 시도</a:t>
            </a:r>
            <a:r>
              <a:rPr lang="en-US" altLang="ko-KR"/>
              <a:t>: </a:t>
            </a:r>
            <a:r>
              <a:rPr lang="ko-KR" altLang="en-US"/>
              <a:t>이제 다른 중앙 장치를 사용하여 </a:t>
            </a:r>
            <a:r>
              <a:rPr lang="en-US" altLang="ko-KR"/>
              <a:t>Nordic </a:t>
            </a:r>
            <a:r>
              <a:rPr lang="ko-KR" altLang="en-US"/>
              <a:t>장치에 연결을 시도한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이전과 마찬가지로 연결할 수 없어야 한다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b="1"/>
              <a:t> 버튼 </a:t>
            </a:r>
            <a:r>
              <a:rPr lang="en-US" altLang="ko-KR" b="1"/>
              <a:t>3 </a:t>
            </a:r>
            <a:r>
              <a:rPr lang="ko-KR" altLang="en-US" b="1"/>
              <a:t>누르기 </a:t>
            </a:r>
            <a:r>
              <a:rPr lang="en-US" altLang="ko-KR" b="1"/>
              <a:t>(nRF54L15 DK</a:t>
            </a:r>
            <a:r>
              <a:rPr lang="ko-KR" altLang="en-US" b="1"/>
              <a:t>에서는 버튼 </a:t>
            </a:r>
            <a:r>
              <a:rPr lang="en-US" altLang="ko-KR" b="1"/>
              <a:t>2)</a:t>
            </a:r>
            <a:r>
              <a:rPr lang="en-US" altLang="ko-KR"/>
              <a:t>: </a:t>
            </a:r>
            <a:r>
              <a:rPr lang="ko-KR" altLang="en-US"/>
              <a:t>버튼 </a:t>
            </a:r>
            <a:r>
              <a:rPr lang="en-US" altLang="ko-KR"/>
              <a:t>3</a:t>
            </a:r>
            <a:r>
              <a:rPr lang="ko-KR" altLang="en-US"/>
              <a:t>을 눌러 ＂페어링 모드＂를 활성화한다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b="1"/>
              <a:t> 두 번째 전화기로 연결 시도</a:t>
            </a:r>
            <a:r>
              <a:rPr lang="en-US" altLang="ko-KR"/>
              <a:t>: </a:t>
            </a:r>
            <a:r>
              <a:rPr lang="ko-KR" altLang="en-US"/>
              <a:t>＂페어링 모드＂에 있을 때 두 번째 전화기를 사용하여 다시 연결을 시도한다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이번에는 연결이 가능해야 하며</a:t>
            </a:r>
            <a:r>
              <a:rPr lang="en-US" altLang="ko-KR"/>
              <a:t>, </a:t>
            </a:r>
            <a:r>
              <a:rPr lang="ko-KR" altLang="en-US"/>
              <a:t>이 전화기와 페어링을 수행할 수 있어야 한다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b="1"/>
              <a:t> Filter Accept List </a:t>
            </a:r>
            <a:r>
              <a:rPr lang="ko-KR" altLang="en-US" b="1"/>
              <a:t>확인</a:t>
            </a:r>
            <a:r>
              <a:rPr lang="en-US" altLang="ko-KR"/>
              <a:t>: </a:t>
            </a:r>
            <a:r>
              <a:rPr lang="ko-KR" altLang="en-US"/>
              <a:t>페어링 후</a:t>
            </a:r>
            <a:r>
              <a:rPr lang="en-US" altLang="ko-KR"/>
              <a:t>, </a:t>
            </a:r>
            <a:r>
              <a:rPr lang="ko-KR" altLang="en-US"/>
              <a:t>필터 허용 목록</a:t>
            </a:r>
            <a:r>
              <a:rPr lang="en-US" altLang="ko-KR"/>
              <a:t>(Filter Accept List)</a:t>
            </a:r>
            <a:r>
              <a:rPr lang="ko-KR" altLang="en-US"/>
              <a:t>에는 두 개의 장치가 포함되어 있어야 한다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이 과정은 필터 허용 목록이 정상적으로 작동하고 </a:t>
            </a:r>
            <a:br>
              <a:rPr lang="en-US" altLang="ko-KR"/>
            </a:br>
            <a:r>
              <a:rPr lang="ko-KR" altLang="en-US"/>
              <a:t>새로운 장치가 연결될 수 있도록 </a:t>
            </a:r>
            <a:r>
              <a:rPr lang="en-US" altLang="ko-KR"/>
              <a:t>"</a:t>
            </a:r>
            <a:r>
              <a:rPr lang="ko-KR" altLang="en-US"/>
              <a:t>페어링 모드</a:t>
            </a:r>
            <a:r>
              <a:rPr lang="en-US" altLang="ko-KR"/>
              <a:t>"</a:t>
            </a:r>
            <a:r>
              <a:rPr lang="ko-KR" altLang="en-US"/>
              <a:t>가 제대로 활성화됨을 확인하는 절차이다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41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742545" cy="57265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4988" indent="-358775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수업 내용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3197" y="677962"/>
            <a:ext cx="11194473" cy="1398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altLang="ko-KR" sz="1600" b="1"/>
              <a:t>nrf52833 </a:t>
            </a:r>
            <a:r>
              <a:rPr lang="ko-KR" altLang="en-US" sz="1600" b="1"/>
              <a:t>및 </a:t>
            </a:r>
            <a:r>
              <a:rPr lang="en-US" altLang="ko-KR" sz="1600" b="1"/>
              <a:t>dk </a:t>
            </a:r>
            <a:r>
              <a:rPr lang="ko-KR" altLang="en-US" sz="1600" b="1"/>
              <a:t>개발 보드 설명</a:t>
            </a:r>
            <a:endParaRPr lang="en-US" altLang="ko-KR" sz="1600" b="1" dirty="0"/>
          </a:p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개발 </a:t>
            </a:r>
            <a:r>
              <a:rPr lang="ko-KR" altLang="en-US" sz="1600" b="1"/>
              <a:t>환경 구축</a:t>
            </a:r>
            <a:br>
              <a:rPr lang="en-US" altLang="ko-KR" sz="1600" b="1"/>
            </a:br>
            <a:r>
              <a:rPr lang="en-US" altLang="ko-KR" sz="1600"/>
              <a:t>- nRF SDK, nRF Connect for Desktop, VS Code</a:t>
            </a:r>
          </a:p>
          <a:p>
            <a:pPr marL="285750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1600" b="1"/>
              <a:t>이론 및 실습</a:t>
            </a:r>
            <a:r>
              <a:rPr lang="en-US" altLang="ko-KR" sz="1600" b="1"/>
              <a:t>(DevAcademy)</a:t>
            </a:r>
            <a:endParaRPr lang="en-US" altLang="ko-KR" sz="1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FA5677-DBE1-41FE-9A02-67276E57B2B0}"/>
              </a:ext>
            </a:extLst>
          </p:cNvPr>
          <p:cNvSpPr/>
          <p:nvPr/>
        </p:nvSpPr>
        <p:spPr>
          <a:xfrm>
            <a:off x="597408" y="2235045"/>
            <a:ext cx="9436359" cy="22580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E3F29-DB94-4935-A96D-0C3A370D4917}"/>
              </a:ext>
            </a:extLst>
          </p:cNvPr>
          <p:cNvSpPr/>
          <p:nvPr/>
        </p:nvSpPr>
        <p:spPr>
          <a:xfrm>
            <a:off x="597408" y="2235046"/>
            <a:ext cx="4383024" cy="40452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nRF Connect SDK Fundamentals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0A4B0-C424-4310-977D-0196EBE99F75}"/>
              </a:ext>
            </a:extLst>
          </p:cNvPr>
          <p:cNvSpPr txBox="1"/>
          <p:nvPr/>
        </p:nvSpPr>
        <p:spPr>
          <a:xfrm>
            <a:off x="597408" y="3487674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nRF Connect SDK </a:t>
            </a:r>
            <a:r>
              <a:rPr lang="ko-KR" altLang="en-US"/>
              <a:t>어플리케이션 요소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F1404-485B-4B3D-AC72-3EEB7A264FBA}"/>
              </a:ext>
            </a:extLst>
          </p:cNvPr>
          <p:cNvSpPr txBox="1"/>
          <p:nvPr/>
        </p:nvSpPr>
        <p:spPr>
          <a:xfrm>
            <a:off x="597408" y="2774711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nRF Connect SDK </a:t>
            </a:r>
            <a:r>
              <a:rPr lang="ko-KR" altLang="en-US"/>
              <a:t>구조 및 세부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FDBC5-955E-4647-93DA-BA90DFFEFF42}"/>
              </a:ext>
            </a:extLst>
          </p:cNvPr>
          <p:cNvSpPr txBox="1"/>
          <p:nvPr/>
        </p:nvSpPr>
        <p:spPr>
          <a:xfrm>
            <a:off x="597408" y="3145012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GPIO : </a:t>
            </a:r>
            <a:r>
              <a:rPr lang="ko-KR" altLang="en-US"/>
              <a:t>버튼 읽기</a:t>
            </a:r>
            <a:r>
              <a:rPr lang="en-US" altLang="ko-KR"/>
              <a:t>, LED </a:t>
            </a:r>
            <a:r>
              <a:rPr lang="ko-KR" altLang="en-US"/>
              <a:t>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BB9B6-6691-44EC-9C13-AEC969F8F746}"/>
              </a:ext>
            </a:extLst>
          </p:cNvPr>
          <p:cNvSpPr txBox="1"/>
          <p:nvPr/>
        </p:nvSpPr>
        <p:spPr>
          <a:xfrm>
            <a:off x="6257425" y="2271595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</a:t>
            </a:r>
            <a:r>
              <a:rPr lang="ko-KR" altLang="en-US"/>
              <a:t>콘솔 메시지 </a:t>
            </a:r>
            <a:r>
              <a:rPr lang="en-US" altLang="ko-KR"/>
              <a:t>Print &amp; Logging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89839-DE95-4A0C-962E-9DC4C73DF0F6}"/>
              </a:ext>
            </a:extLst>
          </p:cNvPr>
          <p:cNvSpPr txBox="1"/>
          <p:nvPr/>
        </p:nvSpPr>
        <p:spPr>
          <a:xfrm>
            <a:off x="6257425" y="2676694"/>
            <a:ext cx="23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5. </a:t>
            </a:r>
            <a:r>
              <a:rPr lang="ko-KR" altLang="en-US"/>
              <a:t>시리얼 통신</a:t>
            </a:r>
            <a:r>
              <a:rPr lang="en-US" altLang="ko-KR"/>
              <a:t>(UART)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2476-BF20-4849-BB6B-4567B656146D}"/>
              </a:ext>
            </a:extLst>
          </p:cNvPr>
          <p:cNvSpPr txBox="1"/>
          <p:nvPr/>
        </p:nvSpPr>
        <p:spPr>
          <a:xfrm>
            <a:off x="6262876" y="3058267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6. </a:t>
            </a:r>
            <a:r>
              <a:rPr lang="ko-KR" altLang="en-US"/>
              <a:t>시리얼 통신</a:t>
            </a:r>
            <a:r>
              <a:rPr lang="en-US" altLang="ko-KR"/>
              <a:t>(I2C)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B5D4B-2A35-41F6-8C4B-03918F919848}"/>
              </a:ext>
            </a:extLst>
          </p:cNvPr>
          <p:cNvSpPr txBox="1"/>
          <p:nvPr/>
        </p:nvSpPr>
        <p:spPr>
          <a:xfrm>
            <a:off x="6257425" y="3414749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7. </a:t>
            </a:r>
            <a:r>
              <a:rPr lang="ko-KR" altLang="en-US"/>
              <a:t>다중 스레드 응용프로그램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85690-20A2-4BD8-9C4B-B8EE94EBCEEA}"/>
              </a:ext>
            </a:extLst>
          </p:cNvPr>
          <p:cNvSpPr txBox="1"/>
          <p:nvPr/>
        </p:nvSpPr>
        <p:spPr>
          <a:xfrm>
            <a:off x="6257425" y="3766755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8. </a:t>
            </a:r>
            <a:r>
              <a:rPr lang="ko-KR" altLang="en-US"/>
              <a:t>스레드 동기화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C13AE4-9B8D-4762-BF41-A0DBFF788EE4}"/>
              </a:ext>
            </a:extLst>
          </p:cNvPr>
          <p:cNvSpPr/>
          <p:nvPr/>
        </p:nvSpPr>
        <p:spPr>
          <a:xfrm>
            <a:off x="597408" y="4614090"/>
            <a:ext cx="9436359" cy="19939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88FD32-2886-448D-BBEA-6AB4FF55EB48}"/>
              </a:ext>
            </a:extLst>
          </p:cNvPr>
          <p:cNvSpPr/>
          <p:nvPr/>
        </p:nvSpPr>
        <p:spPr>
          <a:xfrm>
            <a:off x="597408" y="4614091"/>
            <a:ext cx="4383024" cy="40452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Bluetooth Low Energy Fundamentals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8A1EE-030B-4A86-9DF4-A9630B7582EC}"/>
              </a:ext>
            </a:extLst>
          </p:cNvPr>
          <p:cNvSpPr txBox="1"/>
          <p:nvPr/>
        </p:nvSpPr>
        <p:spPr>
          <a:xfrm>
            <a:off x="597408" y="5866719"/>
            <a:ext cx="23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Bluetooth LE </a:t>
            </a:r>
            <a:r>
              <a:rPr lang="ko-KR" altLang="en-US"/>
              <a:t>연결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621F7-64AF-4A91-B85F-31433D3EA86C}"/>
              </a:ext>
            </a:extLst>
          </p:cNvPr>
          <p:cNvSpPr txBox="1"/>
          <p:nvPr/>
        </p:nvSpPr>
        <p:spPr>
          <a:xfrm>
            <a:off x="597408" y="5153756"/>
            <a:ext cx="23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Bluetooth LE </a:t>
            </a:r>
            <a:r>
              <a:rPr lang="ko-KR" altLang="en-US"/>
              <a:t>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7EEB63-E6F1-4D82-89B6-1C5F8D160478}"/>
              </a:ext>
            </a:extLst>
          </p:cNvPr>
          <p:cNvSpPr txBox="1"/>
          <p:nvPr/>
        </p:nvSpPr>
        <p:spPr>
          <a:xfrm>
            <a:off x="597408" y="5524057"/>
            <a:ext cx="23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Bluetooth LE </a:t>
            </a:r>
            <a:r>
              <a:rPr lang="ko-KR" altLang="en-US"/>
              <a:t>광고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3890E-879C-47BC-A846-B7692F9D92C9}"/>
              </a:ext>
            </a:extLst>
          </p:cNvPr>
          <p:cNvSpPr txBox="1"/>
          <p:nvPr/>
        </p:nvSpPr>
        <p:spPr>
          <a:xfrm>
            <a:off x="6257425" y="465064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BLE </a:t>
            </a:r>
            <a:r>
              <a:rPr lang="ko-KR" altLang="en-US"/>
              <a:t>데이터 교환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47C1B7-18C7-4D40-8B33-6B9E3577AEA8}"/>
              </a:ext>
            </a:extLst>
          </p:cNvPr>
          <p:cNvSpPr txBox="1"/>
          <p:nvPr/>
        </p:nvSpPr>
        <p:spPr>
          <a:xfrm>
            <a:off x="6257425" y="5055739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5. BLE </a:t>
            </a:r>
            <a:r>
              <a:rPr lang="ko-KR" altLang="en-US"/>
              <a:t>통신 보안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C6AD-D98D-484E-ADE3-E8C4679CBC98}"/>
              </a:ext>
            </a:extLst>
          </p:cNvPr>
          <p:cNvSpPr txBox="1"/>
          <p:nvPr/>
        </p:nvSpPr>
        <p:spPr>
          <a:xfrm>
            <a:off x="6262876" y="543731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6. BLE Sniffer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1F4B1A-0D28-4258-94F9-0124A9B5A766}"/>
              </a:ext>
            </a:extLst>
          </p:cNvPr>
          <p:cNvSpPr/>
          <p:nvPr/>
        </p:nvSpPr>
        <p:spPr>
          <a:xfrm>
            <a:off x="646544" y="6242741"/>
            <a:ext cx="9216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Bluetooth Low Energy Fundamentals - Nordic Developer Academy (nordicsemi.com)</a:t>
            </a: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825AD1-B3BD-476D-B1E1-ADA5AF9B77A7}"/>
              </a:ext>
            </a:extLst>
          </p:cNvPr>
          <p:cNvSpPr/>
          <p:nvPr/>
        </p:nvSpPr>
        <p:spPr>
          <a:xfrm>
            <a:off x="664877" y="4130172"/>
            <a:ext cx="8918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nRF Connect SDK Fundamentals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98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75152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3200" b="1">
                <a:solidFill>
                  <a:schemeClr val="tx1"/>
                </a:solidFill>
              </a:rPr>
              <a:t>Exercise 1</a:t>
            </a:r>
          </a:p>
          <a:p>
            <a:pPr marL="179387" algn="ctr"/>
            <a:r>
              <a:rPr lang="en-US" altLang="ko-KR" sz="4000" b="1">
                <a:solidFill>
                  <a:schemeClr val="tx1"/>
                </a:solidFill>
              </a:rPr>
              <a:t>Connecting to your smartphone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6929D6-DB7C-41D9-A914-89C895E1BD6D}"/>
              </a:ext>
            </a:extLst>
          </p:cNvPr>
          <p:cNvSpPr/>
          <p:nvPr/>
        </p:nvSpPr>
        <p:spPr>
          <a:xfrm>
            <a:off x="324118" y="2035188"/>
            <a:ext cx="11543763" cy="278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지난 학습에서는 </a:t>
            </a:r>
            <a:r>
              <a:rPr lang="en-US" altLang="ko-KR"/>
              <a:t>Nordic </a:t>
            </a:r>
            <a:r>
              <a:rPr lang="ko-KR" altLang="en-US"/>
              <a:t>보드에서 광고</a:t>
            </a:r>
            <a:r>
              <a:rPr lang="en-US" altLang="ko-KR"/>
              <a:t>(advertising)</a:t>
            </a:r>
            <a:r>
              <a:rPr lang="ko-KR" altLang="en-US"/>
              <a:t>를 시작한 후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스마트폰을 사용해 이 광고를 스캔해 보았다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스마트폰의 </a:t>
            </a:r>
            <a:r>
              <a:rPr lang="en-US" altLang="ko-KR" b="1"/>
              <a:t>nRF Connect for Mobile</a:t>
            </a:r>
            <a:r>
              <a:rPr lang="ko-KR" altLang="en-US"/>
              <a:t> 앱을 통해 보드에 연결할 수 있었지만</a:t>
            </a:r>
            <a:r>
              <a:rPr lang="en-US" altLang="ko-KR"/>
              <a:t>, </a:t>
            </a:r>
            <a:r>
              <a:rPr lang="ko-KR" altLang="en-US"/>
              <a:t>그 이상은 진행되지 않았다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이번 연습에서는 </a:t>
            </a:r>
            <a:r>
              <a:rPr lang="en-US" altLang="ko-KR"/>
              <a:t>Nordic </a:t>
            </a:r>
            <a:r>
              <a:rPr lang="ko-KR" altLang="en-US"/>
              <a:t>보드를 **주변 기기</a:t>
            </a:r>
            <a:r>
              <a:rPr lang="en-US" altLang="ko-KR"/>
              <a:t>(peripheral)**</a:t>
            </a:r>
            <a:r>
              <a:rPr lang="ko-KR" altLang="en-US"/>
              <a:t>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스마트폰을 **중앙 기기</a:t>
            </a:r>
            <a:r>
              <a:rPr lang="en-US" altLang="ko-KR"/>
              <a:t>(central)**</a:t>
            </a:r>
            <a:r>
              <a:rPr lang="ko-KR" altLang="en-US"/>
              <a:t>로 설정하여 연결을 수립할 것이다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그런 다음</a:t>
            </a:r>
            <a:r>
              <a:rPr lang="en-US" altLang="ko-KR"/>
              <a:t>, </a:t>
            </a:r>
            <a:r>
              <a:rPr lang="ko-KR" altLang="en-US"/>
              <a:t>연결 매개변수가 변경될 때 알림을 받을 수 있도록 몇 가지 콜백</a:t>
            </a:r>
            <a:r>
              <a:rPr lang="en-US" altLang="ko-KR"/>
              <a:t>(callback) </a:t>
            </a:r>
            <a:r>
              <a:rPr lang="ko-KR" altLang="en-US"/>
              <a:t>함수를 설정한다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마지막으로</a:t>
            </a:r>
            <a:r>
              <a:rPr lang="en-US" altLang="ko-KR"/>
              <a:t>, </a:t>
            </a:r>
            <a:r>
              <a:rPr lang="ko-KR" altLang="en-US"/>
              <a:t>연결된 상태에서 데이터를 전송할 수 있도록 임시 서비스를 추가할 것이다</a:t>
            </a:r>
            <a:r>
              <a:rPr lang="en-US" altLang="ko-KR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F49E20-FB35-41DC-873F-9583EF54F32F}"/>
              </a:ext>
            </a:extLst>
          </p:cNvPr>
          <p:cNvSpPr/>
          <p:nvPr/>
        </p:nvSpPr>
        <p:spPr>
          <a:xfrm>
            <a:off x="0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1 -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878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5407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400" b="1">
                <a:solidFill>
                  <a:schemeClr val="tx1"/>
                </a:solidFill>
              </a:rPr>
              <a:t>Lesson 6</a:t>
            </a:r>
          </a:p>
          <a:p>
            <a:pPr marL="88900" algn="ctr"/>
            <a:r>
              <a:rPr lang="en-US" altLang="ko-KR" sz="5400" b="1">
                <a:solidFill>
                  <a:schemeClr val="tx1"/>
                </a:solidFill>
              </a:rPr>
              <a:t>Bluetooth LE Sniffer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F3CA9D-DCBF-4451-851A-3ECA18BB7C80}"/>
              </a:ext>
            </a:extLst>
          </p:cNvPr>
          <p:cNvSpPr/>
          <p:nvPr/>
        </p:nvSpPr>
        <p:spPr>
          <a:xfrm>
            <a:off x="125258" y="1701897"/>
            <a:ext cx="11724363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블루투스 </a:t>
            </a:r>
            <a:r>
              <a:rPr lang="en-US" altLang="ko-KR"/>
              <a:t>LE </a:t>
            </a:r>
            <a:r>
              <a:rPr lang="ko-KR" altLang="en-US"/>
              <a:t>애플리케이션을 디버깅할 때 주요한 도전 중 하나는 통신이 실시간으로 이루어진다는 점이다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데이터 교환은 밀리초 단위로 발생하며</a:t>
            </a:r>
            <a:r>
              <a:rPr lang="en-US" altLang="ko-KR"/>
              <a:t>, </a:t>
            </a:r>
            <a:r>
              <a:rPr lang="ko-KR" altLang="en-US"/>
              <a:t>디버깅을 위해 </a:t>
            </a:r>
            <a:r>
              <a:rPr lang="en-US" altLang="ko-KR"/>
              <a:t>CPU</a:t>
            </a:r>
            <a:r>
              <a:rPr lang="ko-KR" altLang="en-US"/>
              <a:t>가 일시 중지되면 통신이 끊어지게 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블루투스 </a:t>
            </a:r>
            <a:r>
              <a:rPr lang="en-US" altLang="ko-KR"/>
              <a:t>LE </a:t>
            </a:r>
            <a:r>
              <a:rPr lang="ko-KR" altLang="en-US"/>
              <a:t>패킷의 많은 부분이 블루투스 스택의 하위 계층에서 처리되므로 </a:t>
            </a:r>
            <a:br>
              <a:rPr lang="en-US" altLang="ko-KR"/>
            </a:br>
            <a:r>
              <a:rPr lang="ko-KR" altLang="en-US"/>
              <a:t>애플리케이션에서 이를 모니터링하는 것이 어려울 수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이때 유용한 도구가 바로 </a:t>
            </a:r>
            <a:r>
              <a:rPr lang="ko-KR" altLang="en-US" b="1"/>
              <a:t>블루투스 스니퍼</a:t>
            </a:r>
            <a:r>
              <a:rPr lang="ko-KR" altLang="en-US"/>
              <a:t>이다</a:t>
            </a:r>
            <a:r>
              <a:rPr lang="en-US" altLang="ko-KR"/>
              <a:t>. </a:t>
            </a:r>
            <a:r>
              <a:rPr lang="ko-KR" altLang="en-US"/>
              <a:t>블루투스 스니퍼는 통신이 공중에서 어떻게 이루어지는지에 대한 개요를 제공할 뿐만 아니라</a:t>
            </a:r>
            <a:r>
              <a:rPr lang="en-US" altLang="ko-KR"/>
              <a:t>, </a:t>
            </a:r>
            <a:r>
              <a:rPr lang="ko-KR" altLang="en-US"/>
              <a:t>프로토콜에 대한 더 나은 이해를 돕고</a:t>
            </a:r>
            <a:r>
              <a:rPr lang="en-US" altLang="ko-KR"/>
              <a:t>, </a:t>
            </a:r>
            <a:r>
              <a:rPr lang="ko-KR" altLang="en-US"/>
              <a:t>두 장치 간에 교환되는 각 패킷에 대한 매우 상세한 정보를 실시간으로 제공한다</a:t>
            </a:r>
            <a:r>
              <a:rPr lang="en-US" altLang="ko-KR"/>
              <a:t>. </a:t>
            </a:r>
            <a:r>
              <a:rPr lang="ko-KR" altLang="en-US"/>
              <a:t>연결이 암호화된 경우에도 이 정보를 캡처할 수 있다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매우 유용한 캡처 도구로</a:t>
            </a:r>
            <a:r>
              <a:rPr lang="en-US" altLang="ko-KR"/>
              <a:t>, </a:t>
            </a:r>
            <a:r>
              <a:rPr lang="ko-KR" altLang="en-US"/>
              <a:t>스니퍼 추적을 기술 지원팀에 제공하여</a:t>
            </a:r>
            <a:r>
              <a:rPr lang="en-US" altLang="ko-KR"/>
              <a:t>, </a:t>
            </a:r>
            <a:r>
              <a:rPr lang="ko-KR" altLang="en-US"/>
              <a:t>그들이 전체 설정을 재현하지 않고도 빠르게 데이터를 검사할 수 있습니다</a:t>
            </a:r>
            <a:r>
              <a:rPr lang="en-US" altLang="ko-KR"/>
              <a:t>. </a:t>
            </a:r>
            <a:r>
              <a:rPr lang="ko-KR" altLang="en-US"/>
              <a:t>이 과정은 문제 해결 및 조사 속도를 상당히 향상시킬 수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Nordic</a:t>
            </a:r>
            <a:r>
              <a:rPr lang="ko-KR" altLang="en-US"/>
              <a:t>은 </a:t>
            </a:r>
            <a:r>
              <a:rPr lang="en-US" altLang="ko-KR" b="1"/>
              <a:t>nRF Sniffer</a:t>
            </a:r>
            <a:r>
              <a:rPr lang="ko-KR" altLang="en-US"/>
              <a:t>라는 블루투스 </a:t>
            </a:r>
            <a:r>
              <a:rPr lang="en-US" altLang="ko-KR"/>
              <a:t>LE </a:t>
            </a:r>
            <a:r>
              <a:rPr lang="ko-KR" altLang="en-US"/>
              <a:t>스니퍼를 제공하는데</a:t>
            </a:r>
            <a:r>
              <a:rPr lang="en-US" altLang="ko-KR"/>
              <a:t>, </a:t>
            </a:r>
            <a:r>
              <a:rPr lang="ko-KR" altLang="en-US"/>
              <a:t>이는 사용이 간편하고 설정이 쉬운 도구이다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스니퍼의 하드웨어 백엔드로 사용할 수 있는 추가 개발 키트나 동글만 있으면 된다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E49FD6-64FD-4E63-80DA-87C66D95C342}"/>
              </a:ext>
            </a:extLst>
          </p:cNvPr>
          <p:cNvSpPr/>
          <p:nvPr/>
        </p:nvSpPr>
        <p:spPr>
          <a:xfrm>
            <a:off x="3515637" y="6472367"/>
            <a:ext cx="8676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Lesson 6 - Bluetooth LE sniffer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2476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학습 목표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C1530A-EB8A-4862-BB39-152799437BD6}"/>
              </a:ext>
            </a:extLst>
          </p:cNvPr>
          <p:cNvSpPr/>
          <p:nvPr/>
        </p:nvSpPr>
        <p:spPr>
          <a:xfrm>
            <a:off x="162838" y="681571"/>
            <a:ext cx="11586575" cy="5216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latin typeface="Arial" panose="020B0604020202020204" pitchFamily="34" charset="0"/>
              </a:rPr>
              <a:t>1. </a:t>
            </a:r>
            <a:r>
              <a:rPr lang="ko-KR" altLang="ko-KR" sz="1600" b="1">
                <a:latin typeface="Arial" panose="020B0604020202020204" pitchFamily="34" charset="0"/>
              </a:rPr>
              <a:t>블루투스 스니퍼를 사용하여 광고 패킷 캡처하는 방법 배우기</a:t>
            </a:r>
            <a:r>
              <a:rPr lang="ko-KR" altLang="ko-KR" sz="1600">
                <a:latin typeface="Arial" panose="020B0604020202020204" pitchFamily="34" charset="0"/>
              </a:rPr>
              <a:t>:</a:t>
            </a:r>
          </a:p>
          <a:p>
            <a:pPr marL="363538" lvl="0" indent="-1889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블루투스 LE 광고 패킷이 어떻게 방송되고 스니퍼에 의해 캡처되는지 이해하기.</a:t>
            </a:r>
          </a:p>
          <a:p>
            <a:pPr marL="363538" lvl="0" indent="-1889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장치 간의 초기 연결 과정에서 교환되는 광고 패킷을 캡처하고 분석하기.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latin typeface="Arial" panose="020B0604020202020204" pitchFamily="34" charset="0"/>
              </a:rPr>
              <a:t>2. </a:t>
            </a:r>
            <a:r>
              <a:rPr lang="ko-KR" altLang="ko-KR" sz="1600" b="1">
                <a:latin typeface="Arial" panose="020B0604020202020204" pitchFamily="34" charset="0"/>
              </a:rPr>
              <a:t>Nordic의 블루투스 스니퍼인 nRF Sniffer를 설치하고 실행하여 블루투스 LE 패킷을 캡처하고 분석하는 방법 배우기</a:t>
            </a:r>
            <a:r>
              <a:rPr lang="ko-KR" altLang="ko-KR" sz="1600">
                <a:latin typeface="Arial" panose="020B0604020202020204" pitchFamily="34" charset="0"/>
              </a:rPr>
              <a:t>:</a:t>
            </a:r>
          </a:p>
          <a:p>
            <a:pPr marL="363538" lvl="0" indent="-1889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컴퓨터에 nRF Sniffer 툴 설치하기.</a:t>
            </a:r>
          </a:p>
          <a:p>
            <a:pPr marL="363538" lvl="0" indent="-1889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nRF Sniffer 하드웨어(동글 또는 개발 키트)를 설정하여 블루투스 LE 패킷 캡처 시작하기.</a:t>
            </a:r>
          </a:p>
          <a:p>
            <a:pPr marL="363538" lvl="0" indent="-1889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캡처된 패킷을 nRF Sniffer 소프트웨어에서 분석하여 세부 정보를 얻기.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latin typeface="Arial" panose="020B0604020202020204" pitchFamily="34" charset="0"/>
              </a:rPr>
              <a:t>3. </a:t>
            </a:r>
            <a:r>
              <a:rPr lang="ko-KR" altLang="ko-KR" sz="1600" b="1">
                <a:latin typeface="Arial" panose="020B0604020202020204" pitchFamily="34" charset="0"/>
              </a:rPr>
              <a:t>nRF Sniffer를 통해 연결을 추적하고 통신을 검사하는 방법 배우기</a:t>
            </a:r>
            <a:r>
              <a:rPr lang="ko-KR" altLang="ko-KR" sz="1600">
                <a:latin typeface="Arial" panose="020B0604020202020204" pitchFamily="34" charset="0"/>
              </a:rPr>
              <a:t>:</a:t>
            </a:r>
          </a:p>
          <a:p>
            <a:pPr marL="363538" lvl="0" indent="-1889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블루투스 장치 간의 활성 연결 동안 통신 흐름을 모니터링하기.</a:t>
            </a:r>
          </a:p>
          <a:p>
            <a:pPr marL="363538" lvl="0" indent="-1889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연결 설정 및 데이터 전송 중에 교환되는 패킷을 추적하기.</a:t>
            </a:r>
          </a:p>
          <a:p>
            <a:pPr marL="363538" lvl="0" indent="-1889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다양한 블루투스 LE 프로토콜 계층과 각 패킷의 세부 사항을 확인하기.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latin typeface="Arial" panose="020B0604020202020204" pitchFamily="34" charset="0"/>
              </a:rPr>
              <a:t>4. </a:t>
            </a:r>
            <a:r>
              <a:rPr lang="ko-KR" altLang="ko-KR" sz="1600" b="1">
                <a:latin typeface="Arial" panose="020B0604020202020204" pitchFamily="34" charset="0"/>
              </a:rPr>
              <a:t>보안 연결의 블루투스 LE 통신을 관찰하고 복호화하기</a:t>
            </a:r>
            <a:r>
              <a:rPr lang="ko-KR" altLang="ko-KR" sz="1600">
                <a:latin typeface="Arial" panose="020B0604020202020204" pitchFamily="34" charset="0"/>
              </a:rPr>
              <a:t>:</a:t>
            </a:r>
          </a:p>
          <a:p>
            <a:pPr marL="363538" lvl="0" indent="-1889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보안(암호화된) 블루투스 LE 연결의 패킷을 검사하고 복호화하는 방법 배우기.</a:t>
            </a:r>
          </a:p>
          <a:p>
            <a:pPr marL="363538" lvl="0" indent="-18891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페어링 및 암호화와 같은 보안 메커니즘을 이해하고, 그것들이 통신의 가시성에 미치는 영향 확인하기.</a:t>
            </a:r>
          </a:p>
        </p:txBody>
      </p:sp>
    </p:spTree>
    <p:extLst>
      <p:ext uri="{BB962C8B-B14F-4D97-AF65-F5344CB8AC3E}">
        <p14:creationId xmlns:p14="http://schemas.microsoft.com/office/powerpoint/2010/main" val="15202855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Sniffing Bluetooth LE packets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B53FEA-800B-447C-BCBA-9D544510B170}"/>
              </a:ext>
            </a:extLst>
          </p:cNvPr>
          <p:cNvSpPr/>
          <p:nvPr/>
        </p:nvSpPr>
        <p:spPr>
          <a:xfrm>
            <a:off x="116908" y="805727"/>
            <a:ext cx="11619979" cy="33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블루투스 스니퍼는 블루투스 </a:t>
            </a:r>
            <a:r>
              <a:rPr lang="en-US" altLang="ko-KR"/>
              <a:t>LE </a:t>
            </a:r>
            <a:r>
              <a:rPr lang="ko-KR" altLang="en-US"/>
              <a:t>패킷이 전송될 때 이를 가로채고</a:t>
            </a:r>
            <a:r>
              <a:rPr lang="en-US" altLang="ko-KR"/>
              <a:t>, </a:t>
            </a:r>
            <a:r>
              <a:rPr lang="ko-KR" altLang="en-US"/>
              <a:t>즉 패킷을 </a:t>
            </a:r>
            <a:r>
              <a:rPr lang="en-US" altLang="ko-KR"/>
              <a:t>"</a:t>
            </a:r>
            <a:r>
              <a:rPr lang="ko-KR" altLang="en-US"/>
              <a:t>스니핑</a:t>
            </a:r>
            <a:r>
              <a:rPr lang="en-US" altLang="ko-KR"/>
              <a:t>"</a:t>
            </a:r>
            <a:r>
              <a:rPr lang="ko-KR" altLang="en-US"/>
              <a:t>하여 실시간으로 볼 수 있는 도구이다</a:t>
            </a:r>
            <a:r>
              <a:rPr lang="en-US" altLang="ko-KR"/>
              <a:t>. </a:t>
            </a:r>
            <a:r>
              <a:rPr lang="ko-KR" altLang="en-US"/>
              <a:t>이는 공중에서 일어나는 일을 개괄적으로 파악할 수 있을 뿐만 아니라</a:t>
            </a:r>
            <a:r>
              <a:rPr lang="en-US" altLang="ko-KR"/>
              <a:t>, </a:t>
            </a:r>
            <a:r>
              <a:rPr lang="ko-KR" altLang="en-US"/>
              <a:t>프로토콜에 대한 더 나은 이해를 제공한다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두 블루투스 </a:t>
            </a:r>
            <a:r>
              <a:rPr lang="en-US" altLang="ko-KR"/>
              <a:t>LE </a:t>
            </a:r>
            <a:r>
              <a:rPr lang="ko-KR" altLang="en-US"/>
              <a:t>장치 간에 교환되는 모든 패킷에 대해 매우 상세한 정보를 실시간에 가깝게 제공한다</a:t>
            </a:r>
            <a:r>
              <a:rPr lang="en-US" altLang="ko-KR"/>
              <a:t>. </a:t>
            </a:r>
            <a:r>
              <a:rPr lang="ko-KR" altLang="en-US"/>
              <a:t>이때 연결이 암호화되어 있어도 정보를 확인할 수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블루투스 스니퍼는 기술 지원 팀에 스니퍼 추적 데이터를 캡처하여 제공하는 데에도 탁월한 도구이다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이를 통해 전체 설정을 재현하지 않고도 빠르게 데이터를 검사할 수 있습니다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과정은 문제 해결 및 조사를 빠르게 처리할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875662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nRF Sniffer for  Bluetooth LE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C18CA0-32B5-4E55-BB5C-FEBECAA0384A}"/>
              </a:ext>
            </a:extLst>
          </p:cNvPr>
          <p:cNvSpPr/>
          <p:nvPr/>
        </p:nvSpPr>
        <p:spPr>
          <a:xfrm>
            <a:off x="180814" y="754033"/>
            <a:ext cx="11721884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Nordic</a:t>
            </a:r>
            <a:r>
              <a:rPr lang="ko-KR" altLang="en-US"/>
              <a:t>은 사용하기 쉽고 설정이 간편한 블루투스 </a:t>
            </a:r>
            <a:r>
              <a:rPr lang="en-US" altLang="ko-KR"/>
              <a:t>LE </a:t>
            </a:r>
            <a:r>
              <a:rPr lang="ko-KR" altLang="en-US"/>
              <a:t>스니퍼인 </a:t>
            </a:r>
            <a:r>
              <a:rPr lang="en-US" altLang="ko-KR" b="1"/>
              <a:t>nRF Sniffer for Bluetooth LE</a:t>
            </a:r>
            <a:r>
              <a:rPr lang="ko-KR" altLang="en-US"/>
              <a:t>를 제공한다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nRF Sniffer</a:t>
            </a:r>
            <a:r>
              <a:rPr lang="ko-KR" altLang="en-US"/>
              <a:t>는 디버깅하려는 블루투스 </a:t>
            </a:r>
            <a:r>
              <a:rPr lang="en-US" altLang="ko-KR"/>
              <a:t>LE </a:t>
            </a:r>
            <a:r>
              <a:rPr lang="ko-KR" altLang="en-US"/>
              <a:t>통신의 라디오 범위 내에 배치된 블루투스 </a:t>
            </a:r>
            <a:r>
              <a:rPr lang="en-US" altLang="ko-KR"/>
              <a:t>LE </a:t>
            </a:r>
            <a:r>
              <a:rPr lang="ko-KR" altLang="en-US"/>
              <a:t>하드웨어에서 실행된다</a:t>
            </a:r>
            <a:r>
              <a:rPr lang="en-US" altLang="ko-KR"/>
              <a:t>. </a:t>
            </a:r>
            <a:r>
              <a:rPr lang="ko-KR" altLang="en-US"/>
              <a:t>따라서 스니퍼 하드웨어로 사용할 추가적인 </a:t>
            </a:r>
            <a:r>
              <a:rPr lang="en-US" altLang="ko-KR" b="1"/>
              <a:t>nRF52 </a:t>
            </a:r>
            <a:r>
              <a:rPr lang="ko-KR" altLang="en-US" b="1"/>
              <a:t>개발 키트</a:t>
            </a:r>
            <a:r>
              <a:rPr lang="ko-KR" altLang="en-US"/>
              <a:t>나 </a:t>
            </a:r>
            <a:r>
              <a:rPr lang="ko-KR" altLang="en-US" b="1"/>
              <a:t>동글</a:t>
            </a:r>
            <a:r>
              <a:rPr lang="ko-KR" altLang="en-US"/>
              <a:t>이 필요하다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2AFD8B-436D-4F38-86E3-50C910EE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9" y="2591192"/>
            <a:ext cx="5258162" cy="35127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0A390E-37B8-45CD-952B-7B0761EFA5CE}"/>
              </a:ext>
            </a:extLst>
          </p:cNvPr>
          <p:cNvSpPr/>
          <p:nvPr/>
        </p:nvSpPr>
        <p:spPr>
          <a:xfrm>
            <a:off x="8148715" y="6471172"/>
            <a:ext cx="2001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Bluetooth LE sniffer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BF015E-EA43-473D-97EE-0A649A93273E}"/>
              </a:ext>
            </a:extLst>
          </p:cNvPr>
          <p:cNvSpPr/>
          <p:nvPr/>
        </p:nvSpPr>
        <p:spPr>
          <a:xfrm>
            <a:off x="180814" y="2199465"/>
            <a:ext cx="6096000" cy="21162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nRF Sniffer</a:t>
            </a:r>
            <a:r>
              <a:rPr lang="ko-KR" altLang="en-US"/>
              <a:t>의 목적은 비교적 비싼 전문 블루투스 </a:t>
            </a:r>
            <a:r>
              <a:rPr lang="en-US" altLang="ko-KR"/>
              <a:t>LE </a:t>
            </a:r>
            <a:r>
              <a:rPr lang="ko-KR" altLang="en-US"/>
              <a:t>스니퍼 장비의 대안으로</a:t>
            </a:r>
            <a:r>
              <a:rPr lang="en-US" altLang="ko-KR"/>
              <a:t>, </a:t>
            </a:r>
            <a:r>
              <a:rPr lang="ko-KR" altLang="en-US"/>
              <a:t>자체 블루투스 </a:t>
            </a:r>
            <a:r>
              <a:rPr lang="en-US" altLang="ko-KR"/>
              <a:t>LE </a:t>
            </a:r>
            <a:r>
              <a:rPr lang="ko-KR" altLang="en-US"/>
              <a:t>스택을 테스트하고 검증하기 위함이다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여분의 </a:t>
            </a:r>
            <a:r>
              <a:rPr lang="en-US" altLang="ko-KR" b="1"/>
              <a:t>nRF52 </a:t>
            </a:r>
            <a:r>
              <a:rPr lang="ko-KR" altLang="en-US" b="1"/>
              <a:t>개발 키트</a:t>
            </a:r>
            <a:r>
              <a:rPr lang="ko-KR" altLang="en-US"/>
              <a:t>만 있으면 누구나 디버깅을 위해 스니퍼로 사용할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51177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How does nRF Sniffer work?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CEAC0E-ED0C-46ED-AE8C-81A548A5D5DA}"/>
              </a:ext>
            </a:extLst>
          </p:cNvPr>
          <p:cNvSpPr/>
          <p:nvPr/>
        </p:nvSpPr>
        <p:spPr>
          <a:xfrm>
            <a:off x="121403" y="708864"/>
            <a:ext cx="11670223" cy="5440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스니퍼는 </a:t>
            </a:r>
            <a:r>
              <a:rPr lang="en-US" altLang="ko-KR"/>
              <a:t>Nordic SoC</a:t>
            </a:r>
            <a:r>
              <a:rPr lang="ko-KR" altLang="en-US"/>
              <a:t>의 라디오 하드웨어와 이를 활용하는 </a:t>
            </a:r>
            <a:r>
              <a:rPr lang="en-US" altLang="ko-KR"/>
              <a:t>Nordic</a:t>
            </a:r>
            <a:r>
              <a:rPr lang="ko-KR" altLang="en-US"/>
              <a:t>의 독자적인 펌웨어를 사용하여 다른 장치 간의 블루투스 </a:t>
            </a:r>
            <a:r>
              <a:rPr lang="en-US" altLang="ko-KR"/>
              <a:t>LE </a:t>
            </a:r>
            <a:r>
              <a:rPr lang="ko-KR" altLang="en-US"/>
              <a:t>패킷을 관찰하고 분석하는 방식으로 작동한다</a:t>
            </a:r>
            <a:r>
              <a:rPr lang="en-US" altLang="ko-KR"/>
              <a:t>. </a:t>
            </a:r>
            <a:r>
              <a:rPr lang="ko-KR" altLang="en-US"/>
              <a:t>이 펌웨어는 이 강의에서 사용했던 블루투스 스택을 사용하지 않고</a:t>
            </a:r>
            <a:r>
              <a:rPr lang="en-US" altLang="ko-KR"/>
              <a:t>, </a:t>
            </a:r>
            <a:r>
              <a:rPr lang="ko-KR" altLang="en-US"/>
              <a:t>운영 체제가 없는 베어메탈 환경에서 작성된 스택을 사용한다</a:t>
            </a:r>
            <a:r>
              <a:rPr lang="en-US" altLang="ko-KR"/>
              <a:t>. </a:t>
            </a:r>
            <a:r>
              <a:rPr lang="ko-KR" altLang="en-US"/>
              <a:t>이를 통해 스니퍼는 라디오를 활용하여 블루투스 </a:t>
            </a:r>
            <a:r>
              <a:rPr lang="en-US" altLang="ko-KR"/>
              <a:t>LE </a:t>
            </a:r>
            <a:r>
              <a:rPr lang="ko-KR" altLang="en-US"/>
              <a:t>패킷을 캡처하는 데 있어 더 유연하고 강력한 제어 능력을 제공한다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Nordic </a:t>
            </a:r>
            <a:r>
              <a:rPr lang="ko-KR" altLang="en-US"/>
              <a:t>칩에는 하나의 안테나만 있기 때문에</a:t>
            </a:r>
            <a:r>
              <a:rPr lang="en-US" altLang="ko-KR"/>
              <a:t>, </a:t>
            </a:r>
            <a:r>
              <a:rPr lang="ko-KR" altLang="en-US"/>
              <a:t>스니퍼는 한 번에 단일 </a:t>
            </a:r>
            <a:r>
              <a:rPr lang="en-US" altLang="ko-KR"/>
              <a:t>RF </a:t>
            </a:r>
            <a:r>
              <a:rPr lang="ko-KR" altLang="en-US"/>
              <a:t>채널만 관찰할 수 있다</a:t>
            </a:r>
            <a:r>
              <a:rPr lang="en-US" altLang="ko-KR"/>
              <a:t>. </a:t>
            </a:r>
            <a:r>
              <a:rPr lang="ko-KR" altLang="en-US"/>
              <a:t>앞서 설명했듯이</a:t>
            </a:r>
            <a:r>
              <a:rPr lang="en-US" altLang="ko-KR"/>
              <a:t>, </a:t>
            </a:r>
            <a:r>
              <a:rPr lang="ko-KR" altLang="en-US"/>
              <a:t>블루투스 </a:t>
            </a:r>
            <a:r>
              <a:rPr lang="en-US" altLang="ko-KR"/>
              <a:t>LE </a:t>
            </a:r>
            <a:r>
              <a:rPr lang="ko-KR" altLang="en-US"/>
              <a:t>광고는 채널 </a:t>
            </a:r>
            <a:r>
              <a:rPr lang="en-US" altLang="ko-KR"/>
              <a:t>37, 38, 39</a:t>
            </a:r>
            <a:r>
              <a:rPr lang="ko-KR" altLang="en-US"/>
              <a:t>의 세 채널에서 광고 패킷을 전송한다</a:t>
            </a:r>
            <a:r>
              <a:rPr lang="en-US" altLang="ko-KR"/>
              <a:t>. </a:t>
            </a:r>
            <a:r>
              <a:rPr lang="ko-KR" altLang="en-US"/>
              <a:t>이 문제는 광고 패턴을 활용하여 해결된다</a:t>
            </a:r>
            <a:r>
              <a:rPr lang="en-US" altLang="ko-KR"/>
              <a:t>. </a:t>
            </a:r>
            <a:r>
              <a:rPr lang="ko-KR" altLang="en-US"/>
              <a:t>스니퍼는 대부분의 시간 동안 패턴의 첫 번째 채널</a:t>
            </a:r>
            <a:r>
              <a:rPr lang="en-US" altLang="ko-KR"/>
              <a:t>, </a:t>
            </a:r>
            <a:r>
              <a:rPr lang="ko-KR" altLang="en-US"/>
              <a:t>예를 들어 채널 </a:t>
            </a:r>
            <a:r>
              <a:rPr lang="en-US" altLang="ko-KR"/>
              <a:t>37</a:t>
            </a:r>
            <a:r>
              <a:rPr lang="ko-KR" altLang="en-US"/>
              <a:t>에서 스캔한다</a:t>
            </a:r>
            <a:r>
              <a:rPr lang="en-US" altLang="ko-KR"/>
              <a:t>. </a:t>
            </a:r>
            <a:r>
              <a:rPr lang="ko-KR" altLang="en-US"/>
              <a:t>채널 </a:t>
            </a:r>
            <a:r>
              <a:rPr lang="en-US" altLang="ko-KR"/>
              <a:t>37</a:t>
            </a:r>
            <a:r>
              <a:rPr lang="ko-KR" altLang="en-US"/>
              <a:t>에서 패킷을 캡처하면 자동으로 채널 </a:t>
            </a:r>
            <a:r>
              <a:rPr lang="en-US" altLang="ko-KR"/>
              <a:t>38</a:t>
            </a:r>
            <a:r>
              <a:rPr lang="ko-KR" altLang="en-US"/>
              <a:t>로 스캔을 전환하여 패킷을 캡처한 후</a:t>
            </a:r>
            <a:r>
              <a:rPr lang="en-US" altLang="ko-KR"/>
              <a:t>, </a:t>
            </a:r>
            <a:r>
              <a:rPr lang="ko-KR" altLang="en-US"/>
              <a:t>다시 채널 </a:t>
            </a:r>
            <a:r>
              <a:rPr lang="en-US" altLang="ko-KR"/>
              <a:t>39</a:t>
            </a:r>
            <a:r>
              <a:rPr lang="ko-KR" altLang="en-US"/>
              <a:t>로 전환한다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그렇다면 최대 </a:t>
            </a:r>
            <a:r>
              <a:rPr lang="en-US" altLang="ko-KR"/>
              <a:t>37</a:t>
            </a:r>
            <a:r>
              <a:rPr lang="ko-KR" altLang="en-US"/>
              <a:t>개 채널을 사용할 수 있는 연결 기반 통신은 어떻게 처리할까</a:t>
            </a:r>
            <a:r>
              <a:rPr lang="en-US" altLang="ko-KR"/>
              <a:t>? </a:t>
            </a:r>
            <a:r>
              <a:rPr lang="ko-KR" altLang="en-US"/>
              <a:t>다행히도 연결 요청과 채널 맵 업데이트를 통해 채널 홉핑을 쉽게 추적할 수 있습니다</a:t>
            </a:r>
            <a:r>
              <a:rPr lang="en-US" altLang="ko-KR"/>
              <a:t>. nRF Sniffer</a:t>
            </a:r>
            <a:r>
              <a:rPr lang="ko-KR" altLang="en-US"/>
              <a:t>는 이를 자동으로 감지하고 연결의 채널 홉핑을 따라간다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하지만 </a:t>
            </a:r>
            <a:r>
              <a:rPr lang="en-US" altLang="ko-KR"/>
              <a:t>SoC</a:t>
            </a:r>
            <a:r>
              <a:rPr lang="ko-KR" altLang="en-US"/>
              <a:t>의 제한 사항</a:t>
            </a:r>
            <a:r>
              <a:rPr lang="en-US" altLang="ko-KR"/>
              <a:t>(</a:t>
            </a:r>
            <a:r>
              <a:rPr lang="ko-KR" altLang="en-US"/>
              <a:t>하나의 라디오와 하나의 안테나만 사용</a:t>
            </a:r>
            <a:r>
              <a:rPr lang="en-US" altLang="ko-KR"/>
              <a:t>) </a:t>
            </a:r>
            <a:r>
              <a:rPr lang="ko-KR" altLang="en-US"/>
              <a:t>때문에</a:t>
            </a:r>
            <a:r>
              <a:rPr lang="en-US" altLang="ko-KR"/>
              <a:t>, </a:t>
            </a:r>
            <a:r>
              <a:rPr lang="ko-KR" altLang="en-US"/>
              <a:t>한 번에 하나의 연결만 추적할 수 있다</a:t>
            </a:r>
            <a:r>
              <a:rPr lang="en-US" altLang="ko-KR"/>
              <a:t>. </a:t>
            </a:r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광고 장치의 연결을 추적 중이라면 다른 장치에서 전송되는 광고 패킷은 캡처할 수 없다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852302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766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4000" b="1">
                <a:solidFill>
                  <a:schemeClr val="tx1"/>
                </a:solidFill>
              </a:rPr>
              <a:t>Setting up nRF Sniffer for Bluetooth 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8943B2-1003-4B79-AE11-48B9EAF502C6}"/>
              </a:ext>
            </a:extLst>
          </p:cNvPr>
          <p:cNvSpPr/>
          <p:nvPr/>
        </p:nvSpPr>
        <p:spPr>
          <a:xfrm>
            <a:off x="315132" y="1983326"/>
            <a:ext cx="11561735" cy="2947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이번 장에서는 </a:t>
            </a:r>
            <a:r>
              <a:rPr lang="en-US" altLang="ko-KR"/>
              <a:t>nRF Sniffer</a:t>
            </a:r>
            <a:r>
              <a:rPr lang="ko-KR" altLang="en-US"/>
              <a:t>를 설정하고 블루투스 </a:t>
            </a:r>
            <a:r>
              <a:rPr lang="en-US" altLang="ko-KR"/>
              <a:t>LE </a:t>
            </a:r>
            <a:r>
              <a:rPr lang="ko-KR" altLang="en-US"/>
              <a:t>패킷을 스니핑하여 제대로 작동하는지 테스트하는 방법을 다룬다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nRF Sniffer</a:t>
            </a:r>
            <a:r>
              <a:rPr lang="ko-KR" altLang="en-US"/>
              <a:t>는 디바이스에 </a:t>
            </a:r>
            <a:r>
              <a:rPr lang="en-US" altLang="ko-KR"/>
              <a:t>nRF Sniffer </a:t>
            </a:r>
            <a:r>
              <a:rPr lang="ko-KR" altLang="en-US"/>
              <a:t>펌웨어를 프로그래밍하는 방법과</a:t>
            </a:r>
            <a:r>
              <a:rPr lang="en-US" altLang="ko-KR"/>
              <a:t>, </a:t>
            </a:r>
            <a:r>
              <a:rPr lang="ko-KR" altLang="en-US"/>
              <a:t>컴퓨터에 </a:t>
            </a:r>
            <a:r>
              <a:rPr lang="en-US" altLang="ko-KR"/>
              <a:t>Wireshark</a:t>
            </a:r>
            <a:r>
              <a:rPr lang="ko-KR" altLang="en-US"/>
              <a:t>를 설정하여 패킷을 분석하는 방법에 대한 종합적인 문서를 제공한다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장의 내용은 해당 문서를 기반으로 하며</a:t>
            </a:r>
            <a:r>
              <a:rPr lang="en-US" altLang="ko-KR"/>
              <a:t>, </a:t>
            </a:r>
            <a:r>
              <a:rPr lang="ko-KR" altLang="en-US"/>
              <a:t>추가적인 정보와 스크린샷을 포함하여 여러분이 과정을 따라가기 쉽게 구성되어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지침을 계속 따라 진행하거나</a:t>
            </a:r>
            <a:r>
              <a:rPr lang="en-US" altLang="ko-KR"/>
              <a:t>, </a:t>
            </a:r>
            <a:r>
              <a:rPr lang="ko-KR" altLang="en-US"/>
              <a:t>문서 페이지로 이동하여 그곳의 단계를 따라 수행할 수도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8488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Programming the nRF Sniffr firmware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BAB347-B636-423B-A57B-A55B267E7705}"/>
              </a:ext>
            </a:extLst>
          </p:cNvPr>
          <p:cNvSpPr/>
          <p:nvPr/>
        </p:nvSpPr>
        <p:spPr>
          <a:xfrm>
            <a:off x="335798" y="751344"/>
            <a:ext cx="90871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400">
                <a:latin typeface="GT-Eesti Display"/>
              </a:rPr>
              <a:t>The nRF Sniffer firmware supports the following boards:</a:t>
            </a:r>
          </a:p>
          <a:p>
            <a:pPr marL="357188" indent="-171450" fontAlgn="base">
              <a:buFont typeface="Arial" panose="020B0604020202020204" pitchFamily="34" charset="0"/>
              <a:buChar char="•"/>
            </a:pPr>
            <a:r>
              <a:rPr lang="en-US" altLang="ko-KR" sz="2400">
                <a:latin typeface="GT-Eesti Display"/>
              </a:rPr>
              <a:t>nRF52840 DK</a:t>
            </a:r>
          </a:p>
          <a:p>
            <a:pPr marL="357188" indent="-171450" fontAlgn="base">
              <a:buFont typeface="Arial" panose="020B0604020202020204" pitchFamily="34" charset="0"/>
              <a:buChar char="•"/>
            </a:pPr>
            <a:r>
              <a:rPr lang="en-US" altLang="ko-KR" sz="2400">
                <a:latin typeface="GT-Eesti Display"/>
              </a:rPr>
              <a:t>nRF52840 Dongle</a:t>
            </a:r>
          </a:p>
          <a:p>
            <a:pPr marL="357188" indent="-171450" fontAlgn="base">
              <a:buFont typeface="Arial" panose="020B0604020202020204" pitchFamily="34" charset="0"/>
              <a:buChar char="•"/>
            </a:pPr>
            <a:r>
              <a:rPr lang="en-US" altLang="ko-KR" sz="2400">
                <a:latin typeface="GT-Eesti Display"/>
              </a:rPr>
              <a:t>nRF52833 DK</a:t>
            </a:r>
          </a:p>
          <a:p>
            <a:pPr marL="357188" indent="-171450" fontAlgn="base">
              <a:buFont typeface="Arial" panose="020B0604020202020204" pitchFamily="34" charset="0"/>
              <a:buChar char="•"/>
            </a:pPr>
            <a:r>
              <a:rPr lang="en-US" altLang="ko-KR" sz="2400">
                <a:latin typeface="GT-Eesti Display"/>
              </a:rPr>
              <a:t>nRF52 DK</a:t>
            </a:r>
          </a:p>
          <a:p>
            <a:pPr marL="357188" indent="-171450" fontAlgn="base">
              <a:buFont typeface="Arial" panose="020B0604020202020204" pitchFamily="34" charset="0"/>
              <a:buChar char="•"/>
            </a:pPr>
            <a:r>
              <a:rPr lang="en-US" altLang="ko-KR" sz="2400">
                <a:latin typeface="GT-Eesti Display"/>
              </a:rPr>
              <a:t>nRF51 DK</a:t>
            </a:r>
          </a:p>
          <a:p>
            <a:pPr marL="357188" indent="-171450" fontAlgn="base">
              <a:buFont typeface="Arial" panose="020B0604020202020204" pitchFamily="34" charset="0"/>
              <a:buChar char="•"/>
            </a:pPr>
            <a:r>
              <a:rPr lang="en-US" altLang="ko-KR" sz="2400">
                <a:latin typeface="GT-Eesti Display"/>
              </a:rPr>
              <a:t>nRF51 Dongle</a:t>
            </a:r>
            <a:endParaRPr lang="en-US" altLang="ko-KR" sz="2400" b="0" i="0">
              <a:effectLst/>
              <a:latin typeface="GT-Eesti Display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37EF6-702F-4C54-B793-7508729C4195}"/>
              </a:ext>
            </a:extLst>
          </p:cNvPr>
          <p:cNvSpPr/>
          <p:nvPr/>
        </p:nvSpPr>
        <p:spPr>
          <a:xfrm>
            <a:off x="224725" y="3990371"/>
            <a:ext cx="11742549" cy="21162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최근 업데이트로 인해 </a:t>
            </a:r>
            <a:r>
              <a:rPr lang="en-US" altLang="ko-KR" b="1"/>
              <a:t>nRF52833 DK </a:t>
            </a:r>
            <a:r>
              <a:rPr lang="ko-KR" altLang="en-US" b="1"/>
              <a:t>버전 </a:t>
            </a:r>
            <a:r>
              <a:rPr lang="en-US" altLang="ko-KR" b="1"/>
              <a:t>3</a:t>
            </a:r>
            <a:r>
              <a:rPr lang="ko-KR" altLang="en-US"/>
              <a:t>과 </a:t>
            </a:r>
            <a:r>
              <a:rPr lang="en-US" altLang="ko-KR" b="1"/>
              <a:t>nRF52840 DK </a:t>
            </a:r>
            <a:r>
              <a:rPr lang="ko-KR" altLang="en-US" b="1"/>
              <a:t>버전 </a:t>
            </a:r>
            <a:r>
              <a:rPr lang="en-US" altLang="ko-KR" b="1"/>
              <a:t>3</a:t>
            </a:r>
            <a:r>
              <a:rPr lang="ko-KR" altLang="en-US"/>
              <a:t>의 새로운 인터페이스 </a:t>
            </a:r>
            <a:r>
              <a:rPr lang="en-US" altLang="ko-KR"/>
              <a:t>IC</a:t>
            </a:r>
            <a:r>
              <a:rPr lang="ko-KR" altLang="en-US"/>
              <a:t>가 </a:t>
            </a:r>
            <a:r>
              <a:rPr lang="en-US" altLang="ko-KR"/>
              <a:t>nRF Sniffer </a:t>
            </a:r>
            <a:r>
              <a:rPr lang="ko-KR" altLang="en-US"/>
              <a:t>소프트웨어와 완전히 호환되지 않습니다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nRF52840 DK v3</a:t>
            </a:r>
            <a:r>
              <a:rPr lang="ko-KR" altLang="en-US"/>
              <a:t>를 사용하는 경우</a:t>
            </a:r>
            <a:r>
              <a:rPr lang="en-US" altLang="ko-KR"/>
              <a:t>, </a:t>
            </a:r>
            <a:r>
              <a:rPr lang="en-US" altLang="ko-KR" b="1"/>
              <a:t>Interface IC USB </a:t>
            </a:r>
            <a:r>
              <a:rPr lang="ko-KR" altLang="en-US" b="1"/>
              <a:t>포트</a:t>
            </a:r>
            <a:r>
              <a:rPr lang="ko-KR" altLang="en-US"/>
              <a:t> 대신 </a:t>
            </a:r>
            <a:r>
              <a:rPr lang="en-US" altLang="ko-KR" b="1"/>
              <a:t>nRF USB </a:t>
            </a:r>
            <a:r>
              <a:rPr lang="ko-KR" altLang="en-US" b="1"/>
              <a:t>포트</a:t>
            </a:r>
            <a:r>
              <a:rPr lang="ko-KR" altLang="en-US"/>
              <a:t>를 사용해야 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nRF52833 DK v3</a:t>
            </a:r>
            <a:r>
              <a:rPr lang="ko-KR" altLang="en-US"/>
              <a:t>는 현재 </a:t>
            </a:r>
            <a:r>
              <a:rPr lang="en-US" altLang="ko-KR"/>
              <a:t>Sniffer </a:t>
            </a:r>
            <a:r>
              <a:rPr lang="ko-KR" altLang="en-US"/>
              <a:t>소프트웨어와 호환되지 않으므로</a:t>
            </a:r>
            <a:r>
              <a:rPr lang="en-US" altLang="ko-KR"/>
              <a:t>, Sniffer </a:t>
            </a:r>
            <a:r>
              <a:rPr lang="ko-KR" altLang="en-US"/>
              <a:t>백엔드로 다른 </a:t>
            </a:r>
            <a:r>
              <a:rPr lang="en-US" altLang="ko-KR"/>
              <a:t>DK</a:t>
            </a:r>
            <a:r>
              <a:rPr lang="ko-KR" altLang="en-US"/>
              <a:t>를 사용해야 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nRF52833 DK v2 </a:t>
            </a:r>
            <a:r>
              <a:rPr lang="ko-KR" altLang="en-US" b="1"/>
              <a:t>및 이전 버전</a:t>
            </a:r>
            <a:r>
              <a:rPr lang="ko-KR" altLang="en-US"/>
              <a:t>은 문제없이 작동합니다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40931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Download the firmware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5AC152-2BB4-436D-928F-291758F54AF6}"/>
              </a:ext>
            </a:extLst>
          </p:cNvPr>
          <p:cNvSpPr/>
          <p:nvPr/>
        </p:nvSpPr>
        <p:spPr>
          <a:xfrm>
            <a:off x="361071" y="763062"/>
            <a:ext cx="11469858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b="1"/>
              <a:t>nRF Sniffer for Bluetooth LE v4.x </a:t>
            </a:r>
            <a:r>
              <a:rPr lang="ko-KR" altLang="en-US" b="1"/>
              <a:t>이상</a:t>
            </a:r>
            <a:r>
              <a:rPr lang="ko-KR" altLang="en-US"/>
              <a:t>을 다운로드하여 원하는 폴더에 </a:t>
            </a:r>
            <a:r>
              <a:rPr lang="en-US" altLang="ko-KR"/>
              <a:t>ZIP </a:t>
            </a:r>
            <a:r>
              <a:rPr lang="ko-KR" altLang="en-US"/>
              <a:t>파일의 내용을 압축 해제한다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이후 섹션에서 이 폴더를 </a:t>
            </a:r>
            <a:r>
              <a:rPr lang="en-US" altLang="ko-KR" b="1"/>
              <a:t>Sniffer_Software</a:t>
            </a:r>
            <a:r>
              <a:rPr lang="ko-KR" altLang="en-US"/>
              <a:t>로 지칭한다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모든 펌웨어 </a:t>
            </a:r>
            <a:r>
              <a:rPr lang="en-US" altLang="ko-KR"/>
              <a:t>HEX </a:t>
            </a:r>
            <a:r>
              <a:rPr lang="ko-KR" altLang="en-US"/>
              <a:t>파일은 </a:t>
            </a:r>
            <a:r>
              <a:rPr lang="en-US" altLang="ko-KR" b="1"/>
              <a:t>Sniffer_Software/hex</a:t>
            </a:r>
            <a:r>
              <a:rPr lang="ko-KR" altLang="en-US"/>
              <a:t> 폴더에 위치해 있다</a:t>
            </a:r>
            <a:r>
              <a:rPr lang="en-US" altLang="ko-KR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28FF9A-12B0-4DFF-B89A-F328D831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77" y="2696911"/>
            <a:ext cx="7844226" cy="42254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F8763F-0C34-4C5D-B554-2DBF877E362C}"/>
              </a:ext>
            </a:extLst>
          </p:cNvPr>
          <p:cNvSpPr/>
          <p:nvPr/>
        </p:nvSpPr>
        <p:spPr>
          <a:xfrm>
            <a:off x="2724442" y="2187964"/>
            <a:ext cx="7844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nRF Sniffer for Bluetooth LE - Downloads - nordicsemi.com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59384-E9A6-4F68-A62F-8CC9D110A889}"/>
              </a:ext>
            </a:extLst>
          </p:cNvPr>
          <p:cNvSpPr txBox="1"/>
          <p:nvPr/>
        </p:nvSpPr>
        <p:spPr>
          <a:xfrm>
            <a:off x="695957" y="2187964"/>
            <a:ext cx="205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Download Link : </a:t>
            </a:r>
            <a:endParaRPr lang="ko-KR" altLang="en-US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9453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Download the firmware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50201F-8F4E-438A-9789-C8158ADF0B68}"/>
              </a:ext>
            </a:extLst>
          </p:cNvPr>
          <p:cNvSpPr/>
          <p:nvPr/>
        </p:nvSpPr>
        <p:spPr>
          <a:xfrm>
            <a:off x="234462" y="754524"/>
            <a:ext cx="11371384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latin typeface="Arial" panose="020B0604020202020204" pitchFamily="34" charset="0"/>
              </a:rPr>
              <a:t>2. </a:t>
            </a:r>
            <a:r>
              <a:rPr lang="ko-KR" altLang="ko-KR" b="1">
                <a:latin typeface="Arial" panose="020B0604020202020204" pitchFamily="34" charset="0"/>
              </a:rPr>
              <a:t>nRF Connect for Desktop</a:t>
            </a:r>
            <a:r>
              <a:rPr lang="ko-KR" altLang="ko-KR">
                <a:latin typeface="Arial" panose="020B0604020202020204" pitchFamily="34" charset="0"/>
              </a:rPr>
              <a:t>를 열고 </a:t>
            </a:r>
            <a:r>
              <a:rPr lang="ko-KR" altLang="ko-KR" b="1">
                <a:latin typeface="Arial" panose="020B0604020202020204" pitchFamily="34" charset="0"/>
              </a:rPr>
              <a:t>Programmer</a:t>
            </a:r>
            <a:r>
              <a:rPr lang="ko-KR" altLang="ko-KR">
                <a:latin typeface="Arial" panose="020B0604020202020204" pitchFamily="34" charset="0"/>
              </a:rPr>
              <a:t> 애플리케이션을 설치한 후 실행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marL="266700" lvl="0" indent="1841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latin typeface="Arial" panose="020B0604020202020204" pitchFamily="34" charset="0"/>
              </a:rPr>
              <a:t>macOS</a:t>
            </a:r>
            <a:r>
              <a:rPr lang="ko-KR" altLang="ko-KR">
                <a:latin typeface="Arial" panose="020B0604020202020204" pitchFamily="34" charset="0"/>
              </a:rPr>
              <a:t> 및 </a:t>
            </a:r>
            <a:r>
              <a:rPr lang="ko-KR" altLang="ko-KR" b="1">
                <a:latin typeface="Arial" panose="020B0604020202020204" pitchFamily="34" charset="0"/>
              </a:rPr>
              <a:t>Linux</a:t>
            </a:r>
            <a:r>
              <a:rPr lang="ko-KR" altLang="ko-KR">
                <a:latin typeface="Arial" panose="020B0604020202020204" pitchFamily="34" charset="0"/>
              </a:rPr>
              <a:t>: 다음 단계로 진행하기 전에 </a:t>
            </a:r>
            <a:r>
              <a:rPr lang="ko-KR" altLang="ko-KR" b="1">
                <a:latin typeface="Arial" panose="020B0604020202020204" pitchFamily="34" charset="0"/>
              </a:rPr>
              <a:t>SEGGER J-Link 소프트웨어</a:t>
            </a:r>
            <a:r>
              <a:rPr lang="ko-KR" altLang="ko-KR">
                <a:latin typeface="Arial" panose="020B0604020202020204" pitchFamily="34" charset="0"/>
              </a:rPr>
              <a:t>를 설치하세요.</a:t>
            </a:r>
          </a:p>
          <a:p>
            <a:pPr marL="266700" lvl="0" indent="1841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latin typeface="Arial" panose="020B0604020202020204" pitchFamily="34" charset="0"/>
              </a:rPr>
              <a:t>M1 기반 Mac</a:t>
            </a:r>
            <a:r>
              <a:rPr lang="ko-KR" altLang="ko-KR">
                <a:latin typeface="Arial" panose="020B0604020202020204" pitchFamily="34" charset="0"/>
              </a:rPr>
              <a:t>을 사용하는 경우, </a:t>
            </a:r>
            <a:r>
              <a:rPr lang="ko-KR" altLang="ko-KR" b="1">
                <a:latin typeface="Arial" panose="020B0604020202020204" pitchFamily="34" charset="0"/>
              </a:rPr>
              <a:t>Intel/x86 버전의 J-Link</a:t>
            </a:r>
            <a:r>
              <a:rPr lang="ko-KR" altLang="ko-KR">
                <a:latin typeface="Arial" panose="020B0604020202020204" pitchFamily="34" charset="0"/>
              </a:rPr>
              <a:t>를 설치해야 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latin typeface="Arial" panose="020B0604020202020204" pitchFamily="34" charset="0"/>
              </a:rPr>
              <a:t>3. </a:t>
            </a:r>
            <a:r>
              <a:rPr lang="ko-KR" altLang="ko-KR" b="1">
                <a:latin typeface="Arial" panose="020B0604020202020204" pitchFamily="34" charset="0"/>
              </a:rPr>
              <a:t>왼쪽 상단에서 블루투스 LE 스니퍼로 사용할 보드를 선택</a:t>
            </a:r>
            <a:r>
              <a:rPr lang="ko-KR" altLang="en-US" b="1">
                <a:latin typeface="Arial" panose="020B0604020202020204" pitchFamily="34" charset="0"/>
              </a:rPr>
              <a:t>한</a:t>
            </a:r>
            <a:r>
              <a:rPr lang="ko-KR" altLang="ko-KR" b="1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latin typeface="Arial" panose="020B0604020202020204" pitchFamily="34" charset="0"/>
              </a:rPr>
              <a:t>4. </a:t>
            </a:r>
            <a:r>
              <a:rPr lang="ko-KR" altLang="ko-KR" b="1">
                <a:latin typeface="Arial" panose="020B0604020202020204" pitchFamily="34" charset="0"/>
              </a:rPr>
              <a:t>Add file</a:t>
            </a:r>
            <a:r>
              <a:rPr lang="ko-KR" altLang="ko-KR">
                <a:latin typeface="Arial" panose="020B0604020202020204" pitchFamily="34" charset="0"/>
              </a:rPr>
              <a:t>을 선택한 후 </a:t>
            </a:r>
            <a:r>
              <a:rPr lang="ko-KR" altLang="ko-KR" b="1">
                <a:latin typeface="Arial" panose="020B0604020202020204" pitchFamily="34" charset="0"/>
              </a:rPr>
              <a:t>Browse</a:t>
            </a:r>
            <a:r>
              <a:rPr lang="ko-KR" altLang="ko-KR">
                <a:latin typeface="Arial" panose="020B0604020202020204" pitchFamily="34" charset="0"/>
              </a:rPr>
              <a:t>를 클릭하여 </a:t>
            </a:r>
            <a:r>
              <a:rPr lang="ko-KR" altLang="ko-KR" b="1">
                <a:latin typeface="Arial" panose="020B0604020202020204" pitchFamily="34" charset="0"/>
              </a:rPr>
              <a:t>Sniffer_Software/hex</a:t>
            </a:r>
            <a:r>
              <a:rPr lang="ko-KR" altLang="ko-KR">
                <a:latin typeface="Arial" panose="020B0604020202020204" pitchFamily="34" charset="0"/>
              </a:rPr>
              <a:t> 디렉토리로 이동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 </a:t>
            </a:r>
            <a:r>
              <a:rPr lang="ko-KR" altLang="ko-KR">
                <a:latin typeface="Arial" panose="020B0604020202020204" pitchFamily="34" charset="0"/>
              </a:rPr>
              <a:t>사용 중인 하드웨어에 해당하는 파일을 선택한 후 </a:t>
            </a:r>
            <a:r>
              <a:rPr lang="ko-KR" altLang="ko-KR" b="1">
                <a:latin typeface="Arial" panose="020B0604020202020204" pitchFamily="34" charset="0"/>
              </a:rPr>
              <a:t>Open</a:t>
            </a:r>
            <a:r>
              <a:rPr lang="ko-KR" altLang="ko-KR">
                <a:latin typeface="Arial" panose="020B0604020202020204" pitchFamily="34" charset="0"/>
              </a:rPr>
              <a:t>을 클릭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latin typeface="Arial" panose="020B0604020202020204" pitchFamily="34" charset="0"/>
              </a:rPr>
              <a:t>5. </a:t>
            </a:r>
            <a:r>
              <a:rPr lang="ko-KR" altLang="ko-KR" b="1">
                <a:latin typeface="Arial" panose="020B0604020202020204" pitchFamily="34" charset="0"/>
              </a:rPr>
              <a:t>Erase &amp; write</a:t>
            </a:r>
            <a:r>
              <a:rPr lang="ko-KR" altLang="ko-KR">
                <a:latin typeface="Arial" panose="020B0604020202020204" pitchFamily="34" charset="0"/>
              </a:rPr>
              <a:t>를 클릭하여 펌웨어를 보드에 플래시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  <a:endParaRPr lang="en-US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ko-KR" altLang="en-US">
                <a:solidFill>
                  <a:srgbClr val="0000FF"/>
                </a:solidFill>
                <a:latin typeface="Arial" panose="020B0604020202020204" pitchFamily="34" charset="0"/>
              </a:rPr>
              <a:t>펌웨어 다운로드가 끝나면</a:t>
            </a:r>
            <a:r>
              <a:rPr lang="en-US" altLang="ko-KR">
                <a:solidFill>
                  <a:srgbClr val="0000FF"/>
                </a:solidFill>
                <a:latin typeface="Arial" panose="020B0604020202020204" pitchFamily="34" charset="0"/>
              </a:rPr>
              <a:t>, LED-1 </a:t>
            </a:r>
            <a:r>
              <a:rPr lang="ko-KR" altLang="en-US">
                <a:solidFill>
                  <a:srgbClr val="0000FF"/>
                </a:solidFill>
                <a:latin typeface="Arial" panose="020B0604020202020204" pitchFamily="34" charset="0"/>
              </a:rPr>
              <a:t>이 빠른 속도로 점멸한다</a:t>
            </a:r>
            <a:r>
              <a:rPr lang="en-US" altLang="ko-KR">
                <a:solidFill>
                  <a:srgbClr val="0000FF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20230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Download the firmware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091557-3B34-42B0-BE9D-B3C074ED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01" y="769559"/>
            <a:ext cx="9370659" cy="608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5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821868"/>
            <a:ext cx="11805634" cy="1880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b="1"/>
              <a:t>Open project : l3/l3_e1</a:t>
            </a:r>
          </a:p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/>
          </a:p>
          <a:p>
            <a:pPr>
              <a:lnSpc>
                <a:spcPts val="2600"/>
              </a:lnSpc>
              <a:spcAft>
                <a:spcPts val="600"/>
              </a:spcAft>
            </a:pPr>
            <a:r>
              <a:rPr lang="en-US" altLang="ko-KR" b="1"/>
              <a:t>1. Include the header file for handling connection event.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먼저</a:t>
            </a:r>
            <a:r>
              <a:rPr lang="en-US" altLang="ko-KR"/>
              <a:t>, Bluetooth Low Energy </a:t>
            </a:r>
            <a:r>
              <a:rPr lang="ko-KR" altLang="en-US"/>
              <a:t>연결을 처리하는 데 필요한 헤더 파일을 추가한다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다음 코드를 </a:t>
            </a:r>
            <a:r>
              <a:rPr lang="en-US" altLang="ko-KR" b="1"/>
              <a:t>main.c</a:t>
            </a:r>
            <a:r>
              <a:rPr lang="ko-KR" altLang="en-US"/>
              <a:t>의 상단에 추가한다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3BA6C3-0B3F-4B20-8474-1E7BAA7C338E}"/>
              </a:ext>
            </a:extLst>
          </p:cNvPr>
          <p:cNvSpPr/>
          <p:nvPr/>
        </p:nvSpPr>
        <p:spPr>
          <a:xfrm>
            <a:off x="472226" y="2782669"/>
            <a:ext cx="9908146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1 - Include the header file for managing Bluetooth LE Connections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&lt;zephyr/bluetooth/conn.h&gt;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1699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Installing Wireshark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B49006-6C72-4D0F-86CC-A7646888F6E7}"/>
              </a:ext>
            </a:extLst>
          </p:cNvPr>
          <p:cNvSpPr/>
          <p:nvPr/>
        </p:nvSpPr>
        <p:spPr>
          <a:xfrm>
            <a:off x="180535" y="720498"/>
            <a:ext cx="11830930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다음은 </a:t>
            </a:r>
            <a:r>
              <a:rPr lang="en-US" altLang="ko-KR"/>
              <a:t>Windows</a:t>
            </a:r>
            <a:r>
              <a:rPr lang="ko-KR" altLang="en-US"/>
              <a:t>와 </a:t>
            </a:r>
            <a:r>
              <a:rPr lang="en-US" altLang="ko-KR"/>
              <a:t>macOS</a:t>
            </a:r>
            <a:r>
              <a:rPr lang="ko-KR" altLang="en-US"/>
              <a:t>에서의 설치 과정을 설명한다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 b="1"/>
              <a:t>Ubuntu Linux</a:t>
            </a:r>
            <a:r>
              <a:rPr lang="ko-KR" altLang="en-US"/>
              <a:t>에 대한 지침은 </a:t>
            </a:r>
            <a:r>
              <a:rPr lang="en-US" altLang="ko-KR" b="1"/>
              <a:t>Installing Wireshark on Ubuntu Linux</a:t>
            </a:r>
            <a:r>
              <a:rPr lang="ko-KR" altLang="en-US"/>
              <a:t>를 참조한다</a:t>
            </a:r>
            <a:r>
              <a:rPr lang="en-US" altLang="ko-KR"/>
              <a:t>.</a:t>
            </a:r>
            <a:br>
              <a:rPr lang="en-US" altLang="ko-KR"/>
            </a:br>
            <a:endParaRPr lang="en-US" altLang="ko-KR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b="1"/>
              <a:t> Wireshark </a:t>
            </a:r>
            <a:r>
              <a:rPr lang="ko-KR" altLang="en-US" b="1"/>
              <a:t>다운로드 페이지</a:t>
            </a:r>
            <a:r>
              <a:rPr lang="ko-KR" altLang="en-US"/>
              <a:t>로 이동합니다</a:t>
            </a:r>
            <a:r>
              <a:rPr lang="en-US" altLang="ko-KR"/>
              <a:t>.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/>
              <a:t> </a:t>
            </a:r>
            <a:r>
              <a:rPr lang="en-US" altLang="ko-KR">
                <a:hlinkClick r:id="rId2"/>
              </a:rPr>
              <a:t>Wireshark · Download</a:t>
            </a:r>
            <a:endParaRPr lang="en-US" altLang="ko-KR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/>
              <a:t> 페이지 상단의 </a:t>
            </a:r>
            <a:r>
              <a:rPr lang="en-US" altLang="ko-KR" b="1"/>
              <a:t>Stable Release</a:t>
            </a:r>
            <a:r>
              <a:rPr lang="ko-KR" altLang="en-US"/>
              <a:t> 목록에서 자신의 운영 체제에 맞는 릴리스 패키지를 선택합니다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/>
              <a:t> 다운로드는 자동으로 시작됩니다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/>
              <a:t> 다운로드가 완료되면 파일을 열고 지침에 따라 </a:t>
            </a:r>
            <a:r>
              <a:rPr lang="en-US" altLang="ko-KR" b="1"/>
              <a:t>Wireshark</a:t>
            </a:r>
            <a:r>
              <a:rPr lang="ko-KR" altLang="en-US"/>
              <a:t>를 설치합니다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Wireshark</a:t>
            </a:r>
            <a:r>
              <a:rPr lang="ko-KR" altLang="en-US"/>
              <a:t>는 오픈 소스 패킷 분석기로</a:t>
            </a:r>
            <a:r>
              <a:rPr lang="en-US" altLang="ko-KR"/>
              <a:t>, </a:t>
            </a:r>
            <a:r>
              <a:rPr lang="ko-KR" altLang="en-US"/>
              <a:t>다양한 프로토콜에 사용할 수 있다</a:t>
            </a:r>
            <a:r>
              <a:rPr lang="en-US" altLang="ko-KR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/>
              <a:t>nRF Sniffer </a:t>
            </a:r>
            <a:r>
              <a:rPr lang="ko-KR" altLang="en-US"/>
              <a:t>펌웨어와 함께 사용하기 위해 </a:t>
            </a:r>
            <a:r>
              <a:rPr lang="en-US" altLang="ko-KR"/>
              <a:t>Wireshark</a:t>
            </a:r>
            <a:r>
              <a:rPr lang="ko-KR" altLang="en-US"/>
              <a:t>용 </a:t>
            </a:r>
            <a:r>
              <a:rPr lang="ko-KR" altLang="en-US" b="1"/>
              <a:t>외부 캡처 플러그인</a:t>
            </a:r>
            <a:r>
              <a:rPr lang="ko-KR" altLang="en-US"/>
              <a:t>을 제공한다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13631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Installing the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nRF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Sniffer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capture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tool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6954B4-C35F-4EF7-9C2F-5B38F6C49830}"/>
              </a:ext>
            </a:extLst>
          </p:cNvPr>
          <p:cNvSpPr/>
          <p:nvPr/>
        </p:nvSpPr>
        <p:spPr>
          <a:xfrm>
            <a:off x="164122" y="713324"/>
            <a:ext cx="11638672" cy="211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nRF Sniffer </a:t>
            </a:r>
            <a:r>
              <a:rPr lang="ko-KR" altLang="en-US" b="1"/>
              <a:t>캡처 도구</a:t>
            </a:r>
            <a:r>
              <a:rPr lang="ko-KR" altLang="en-US"/>
              <a:t>는 </a:t>
            </a:r>
            <a:r>
              <a:rPr lang="en-US" altLang="ko-KR"/>
              <a:t>Wireshark</a:t>
            </a:r>
            <a:r>
              <a:rPr lang="ko-KR" altLang="en-US"/>
              <a:t>용 외부 캡처 플러그인으로 제공됩니다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1. Python </a:t>
            </a:r>
            <a:r>
              <a:rPr lang="ko-KR" altLang="en-US" b="1"/>
              <a:t>요구 사항 설치</a:t>
            </a:r>
          </a:p>
          <a:p>
            <a:pPr>
              <a:lnSpc>
                <a:spcPct val="150000"/>
              </a:lnSpc>
            </a:pPr>
            <a:r>
              <a:rPr lang="en-US" altLang="ko-KR"/>
              <a:t>1.1 </a:t>
            </a:r>
            <a:r>
              <a:rPr lang="ko-KR" altLang="en-US"/>
              <a:t>명령 창을 열고 </a:t>
            </a:r>
            <a:r>
              <a:rPr lang="en-US" altLang="ko-KR" b="1"/>
              <a:t>Sniffer_Software/extcap</a:t>
            </a:r>
            <a:r>
              <a:rPr lang="ko-KR" altLang="en-US"/>
              <a:t> 폴더로 이동합니다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1.2 </a:t>
            </a:r>
            <a:r>
              <a:rPr lang="ko-KR" altLang="en-US"/>
              <a:t>시스템에 따라 다음 명령 중 하나를 실행합니다</a:t>
            </a:r>
            <a:r>
              <a:rPr lang="en-US" altLang="ko-KR"/>
              <a:t>(</a:t>
            </a:r>
            <a:r>
              <a:rPr lang="ko-KR" altLang="en-US"/>
              <a:t>컴퓨터에 </a:t>
            </a:r>
            <a:r>
              <a:rPr lang="en-US" altLang="ko-KR"/>
              <a:t>Python</a:t>
            </a:r>
            <a:r>
              <a:rPr lang="ko-KR" altLang="en-US"/>
              <a:t>이 설치되어 있는지 확인하십시오</a:t>
            </a:r>
            <a:r>
              <a:rPr lang="en-US" altLang="ko-KR"/>
              <a:t>):</a:t>
            </a:r>
          </a:p>
          <a:p>
            <a:pPr marL="365125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Windows</a:t>
            </a:r>
            <a:r>
              <a:rPr lang="ko-KR" altLang="en-US"/>
              <a:t>에서 </a:t>
            </a:r>
            <a:r>
              <a:rPr lang="en-US" altLang="ko-KR"/>
              <a:t>Python </a:t>
            </a:r>
            <a:r>
              <a:rPr lang="ko-KR" altLang="en-US"/>
              <a:t>런처를 사용하는 경우</a:t>
            </a:r>
            <a:r>
              <a:rPr lang="en-US" altLang="ko-KR"/>
              <a:t>: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D3A337-8507-4B3F-995A-342DF18CBD0C}"/>
              </a:ext>
            </a:extLst>
          </p:cNvPr>
          <p:cNvSpPr/>
          <p:nvPr/>
        </p:nvSpPr>
        <p:spPr>
          <a:xfrm>
            <a:off x="721358" y="2829609"/>
            <a:ext cx="425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FF"/>
                </a:solidFill>
              </a:rPr>
              <a:t>py -3 -m pip install -r requirements.txt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24AC67-EA2D-4E93-98CA-AF5ADF4EF1B8}"/>
              </a:ext>
            </a:extLst>
          </p:cNvPr>
          <p:cNvSpPr/>
          <p:nvPr/>
        </p:nvSpPr>
        <p:spPr>
          <a:xfrm>
            <a:off x="363906" y="3289728"/>
            <a:ext cx="5619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Windows</a:t>
            </a:r>
            <a:r>
              <a:rPr lang="ko-KR" altLang="en-US"/>
              <a:t>에서 </a:t>
            </a:r>
            <a:r>
              <a:rPr lang="en-US" altLang="ko-KR"/>
              <a:t>Python </a:t>
            </a:r>
            <a:r>
              <a:rPr lang="ko-KR" altLang="en-US"/>
              <a:t>런처를 사용하지 않는 경우</a:t>
            </a:r>
            <a:r>
              <a:rPr lang="en-US" altLang="ko-KR"/>
              <a:t>: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B1698C-F4BC-4C26-89D9-A52BBFEDE5EA}"/>
              </a:ext>
            </a:extLst>
          </p:cNvPr>
          <p:cNvSpPr/>
          <p:nvPr/>
        </p:nvSpPr>
        <p:spPr>
          <a:xfrm>
            <a:off x="721358" y="3749847"/>
            <a:ext cx="443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FF"/>
                </a:solidFill>
              </a:rPr>
              <a:t>python -m pip install -r requirements.txt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5791E4-16C0-489F-8195-709AFCBC57EC}"/>
              </a:ext>
            </a:extLst>
          </p:cNvPr>
          <p:cNvSpPr/>
          <p:nvPr/>
        </p:nvSpPr>
        <p:spPr>
          <a:xfrm>
            <a:off x="363906" y="4209966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Linux </a:t>
            </a:r>
            <a:r>
              <a:rPr lang="ko-KR" altLang="en-US"/>
              <a:t>또는 </a:t>
            </a:r>
            <a:r>
              <a:rPr lang="en-US" altLang="ko-KR"/>
              <a:t>macOS: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1C0D72-791A-45CD-8BCB-CCD7642FA248}"/>
              </a:ext>
            </a:extLst>
          </p:cNvPr>
          <p:cNvSpPr/>
          <p:nvPr/>
        </p:nvSpPr>
        <p:spPr>
          <a:xfrm>
            <a:off x="721358" y="4594826"/>
            <a:ext cx="4558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FF"/>
                </a:solidFill>
              </a:rPr>
              <a:t>python3 -m pip install -r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234640533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Installing the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nRF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Sniffer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capture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tool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12175A-B198-4F3F-9375-1A1CDDACDE60}"/>
              </a:ext>
            </a:extLst>
          </p:cNvPr>
          <p:cNvSpPr/>
          <p:nvPr/>
        </p:nvSpPr>
        <p:spPr>
          <a:xfrm>
            <a:off x="234462" y="593889"/>
            <a:ext cx="11455790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nRF Sniffer </a:t>
            </a:r>
            <a:r>
              <a:rPr lang="ko-KR" altLang="en-US" b="1"/>
              <a:t>캡처 도구를 </a:t>
            </a:r>
            <a:r>
              <a:rPr lang="en-US" altLang="ko-KR" b="1"/>
              <a:t>Wireshark</a:t>
            </a:r>
            <a:r>
              <a:rPr lang="ko-KR" altLang="en-US" b="1"/>
              <a:t>에 복사</a:t>
            </a:r>
          </a:p>
          <a:p>
            <a:pPr>
              <a:lnSpc>
                <a:spcPct val="150000"/>
              </a:lnSpc>
            </a:pPr>
            <a:r>
              <a:rPr lang="en-US" altLang="ko-KR"/>
              <a:t>2.1 </a:t>
            </a:r>
            <a:r>
              <a:rPr lang="en-US" altLang="ko-KR" b="1"/>
              <a:t>Wireshark</a:t>
            </a:r>
            <a:r>
              <a:rPr lang="ko-KR" altLang="en-US"/>
              <a:t>를 엽니다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2.2 </a:t>
            </a:r>
            <a:r>
              <a:rPr lang="en-US" altLang="ko-KR" b="1"/>
              <a:t>Windows </a:t>
            </a:r>
            <a:r>
              <a:rPr lang="ko-KR" altLang="en-US" b="1"/>
              <a:t>또는 </a:t>
            </a:r>
            <a:r>
              <a:rPr lang="en-US" altLang="ko-KR" b="1"/>
              <a:t>Linux:</a:t>
            </a:r>
            <a:r>
              <a:rPr lang="en-US" altLang="ko-KR"/>
              <a:t> Help &gt; About Wireshark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en-US" altLang="ko-KR" b="1"/>
              <a:t>macOS:</a:t>
            </a:r>
            <a:r>
              <a:rPr lang="en-US" altLang="ko-KR"/>
              <a:t> Wireshark &gt; About Wireshark</a:t>
            </a:r>
          </a:p>
          <a:p>
            <a:pPr>
              <a:lnSpc>
                <a:spcPct val="150000"/>
              </a:lnSpc>
            </a:pPr>
            <a:r>
              <a:rPr lang="en-US" altLang="ko-KR"/>
              <a:t>2.3 </a:t>
            </a:r>
            <a:r>
              <a:rPr lang="en-US" altLang="ko-KR" b="1"/>
              <a:t>Folders</a:t>
            </a:r>
            <a:r>
              <a:rPr lang="en-US" altLang="ko-KR"/>
              <a:t> </a:t>
            </a:r>
            <a:r>
              <a:rPr lang="ko-KR" altLang="en-US"/>
              <a:t>탭을 선택합니다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2.4 </a:t>
            </a:r>
            <a:r>
              <a:rPr lang="en-US" altLang="ko-KR" b="1"/>
              <a:t>Personal Extcap path</a:t>
            </a:r>
            <a:r>
              <a:rPr lang="en-US" altLang="ko-KR"/>
              <a:t> </a:t>
            </a:r>
            <a:r>
              <a:rPr lang="ko-KR" altLang="en-US"/>
              <a:t>위치를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더블 클릭하여 이 폴더를 엽니다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00FF"/>
                </a:solidFill>
              </a:rPr>
              <a:t>2.5 </a:t>
            </a:r>
            <a:r>
              <a:rPr lang="ko-KR" altLang="en-US">
                <a:solidFill>
                  <a:srgbClr val="0000FF"/>
                </a:solidFill>
              </a:rPr>
              <a:t>폴더가 생성되었으면</a:t>
            </a:r>
            <a:r>
              <a:rPr lang="en-US" altLang="ko-KR">
                <a:solidFill>
                  <a:srgbClr val="0000FF"/>
                </a:solidFill>
              </a:rPr>
              <a:t>, </a:t>
            </a:r>
            <a:br>
              <a:rPr lang="en-US" altLang="ko-KR">
                <a:solidFill>
                  <a:srgbClr val="0000FF"/>
                </a:solidFill>
              </a:rPr>
            </a:br>
            <a:r>
              <a:rPr lang="en-US" altLang="ko-KR">
                <a:solidFill>
                  <a:srgbClr val="0000FF"/>
                </a:solidFill>
              </a:rPr>
              <a:t>    </a:t>
            </a:r>
            <a:r>
              <a:rPr lang="en-US" altLang="ko-KR" b="1">
                <a:solidFill>
                  <a:srgbClr val="0000FF"/>
                </a:solidFill>
              </a:rPr>
              <a:t>Sniffer_Software/extcap/</a:t>
            </a:r>
            <a:r>
              <a:rPr lang="ko-KR" altLang="en-US">
                <a:solidFill>
                  <a:srgbClr val="0000FF"/>
                </a:solidFill>
              </a:rPr>
              <a:t> 폴더의 </a:t>
            </a:r>
            <a:br>
              <a:rPr lang="en-US" altLang="ko-KR">
                <a:solidFill>
                  <a:srgbClr val="0000FF"/>
                </a:solidFill>
              </a:rPr>
            </a:br>
            <a:r>
              <a:rPr lang="en-US" altLang="ko-KR">
                <a:solidFill>
                  <a:srgbClr val="0000FF"/>
                </a:solidFill>
              </a:rPr>
              <a:t>    </a:t>
            </a:r>
            <a:r>
              <a:rPr lang="ko-KR" altLang="en-US">
                <a:solidFill>
                  <a:srgbClr val="0000FF"/>
                </a:solidFill>
              </a:rPr>
              <a:t>내용을 해당 폴더에 복사합니다</a:t>
            </a:r>
            <a:r>
              <a:rPr lang="en-US" altLang="ko-KR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FC1041-9CE1-47D4-904D-99E6CED2C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94" y="2470622"/>
            <a:ext cx="7704406" cy="438737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8553CD-698C-4D58-9054-65CB35C6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2" y="5417904"/>
            <a:ext cx="4772691" cy="117173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6ACF9C-9D82-4AD3-A67A-A88C61A5FD34}"/>
              </a:ext>
            </a:extLst>
          </p:cNvPr>
          <p:cNvSpPr/>
          <p:nvPr/>
        </p:nvSpPr>
        <p:spPr>
          <a:xfrm>
            <a:off x="4600135" y="4754879"/>
            <a:ext cx="6471139" cy="239151"/>
          </a:xfrm>
          <a:prstGeom prst="round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903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Installing the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nRF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Sniffer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capture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tool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BB6764-9FCA-4C35-98B1-2A136C9F9661}"/>
              </a:ext>
            </a:extLst>
          </p:cNvPr>
          <p:cNvSpPr/>
          <p:nvPr/>
        </p:nvSpPr>
        <p:spPr>
          <a:xfrm>
            <a:off x="166467" y="593889"/>
            <a:ext cx="11859065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3. Wireshark</a:t>
            </a:r>
            <a:r>
              <a:rPr lang="ko-KR" altLang="en-US" b="1"/>
              <a:t>에서 </a:t>
            </a:r>
            <a:r>
              <a:rPr lang="en-US" altLang="ko-KR" b="1"/>
              <a:t>nRF Sniffer </a:t>
            </a:r>
            <a:r>
              <a:rPr lang="ko-KR" altLang="en-US" b="1"/>
              <a:t>캡처 도구 활성화</a:t>
            </a:r>
          </a:p>
          <a:p>
            <a:pPr>
              <a:lnSpc>
                <a:spcPct val="150000"/>
              </a:lnSpc>
            </a:pPr>
            <a:r>
              <a:rPr lang="en-US" altLang="ko-KR"/>
              <a:t>3.1 </a:t>
            </a:r>
            <a:r>
              <a:rPr lang="en-US" altLang="ko-KR" b="1"/>
              <a:t>Wireshark</a:t>
            </a:r>
            <a:r>
              <a:rPr lang="ko-KR" altLang="en-US"/>
              <a:t>에서 </a:t>
            </a:r>
            <a:r>
              <a:rPr lang="en-US" altLang="ko-KR" b="1"/>
              <a:t>Capture &gt; Refresh Interfaces</a:t>
            </a:r>
            <a:r>
              <a:rPr lang="ko-KR" altLang="en-US"/>
              <a:t>를 선택하거나 </a:t>
            </a:r>
            <a:r>
              <a:rPr lang="en-US" altLang="ko-KR" b="1"/>
              <a:t>F5</a:t>
            </a:r>
            <a:r>
              <a:rPr lang="ko-KR" altLang="en-US"/>
              <a:t> 키를 눌러 인터페이스를 새로 고친다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3.2 </a:t>
            </a:r>
            <a:r>
              <a:rPr lang="en-US" altLang="ko-KR" b="1"/>
              <a:t>View &gt; Interface Toolbars &gt; nRF Sniffer for Bluetooth LE</a:t>
            </a:r>
            <a:r>
              <a:rPr lang="ko-KR" altLang="en-US"/>
              <a:t>를 선택하여 </a:t>
            </a:r>
            <a:r>
              <a:rPr lang="en-US" altLang="ko-KR" b="1"/>
              <a:t>nRF Sniffer </a:t>
            </a:r>
            <a:r>
              <a:rPr lang="ko-KR" altLang="en-US" b="1"/>
              <a:t>인터페이스</a:t>
            </a:r>
            <a:r>
              <a:rPr lang="ko-KR" altLang="en-US"/>
              <a:t>를 활성화한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다</a:t>
            </a:r>
            <a:r>
              <a:rPr lang="en-US" altLang="ko-KR"/>
              <a:t>. Wireshark </a:t>
            </a:r>
            <a:r>
              <a:rPr lang="ko-KR" altLang="en-US"/>
              <a:t>캡처 화면에서 </a:t>
            </a:r>
            <a:r>
              <a:rPr lang="en-US" altLang="ko-KR" b="1"/>
              <a:t>nRF Sniffer</a:t>
            </a:r>
            <a:r>
              <a:rPr lang="ko-KR" altLang="en-US"/>
              <a:t>가 인터페이스 중 하나로 표시되고</a:t>
            </a:r>
            <a:r>
              <a:rPr lang="en-US" altLang="ko-KR"/>
              <a:t>, </a:t>
            </a:r>
            <a:r>
              <a:rPr lang="en-US" altLang="ko-KR" b="1"/>
              <a:t>nRF Sniffer </a:t>
            </a:r>
            <a:r>
              <a:rPr lang="ko-KR" altLang="en-US" b="1"/>
              <a:t>툴바</a:t>
            </a:r>
            <a:r>
              <a:rPr lang="ko-KR" altLang="en-US"/>
              <a:t>가 보이게 됩니다</a:t>
            </a:r>
            <a:r>
              <a:rPr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EB9271-6BFC-4BF1-9A4A-3430A469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70" y="2294676"/>
            <a:ext cx="8173535" cy="4428291"/>
          </a:xfrm>
          <a:prstGeom prst="rect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E41C68-7861-4F2A-A94D-C4D4BE1F5E15}"/>
              </a:ext>
            </a:extLst>
          </p:cNvPr>
          <p:cNvSpPr/>
          <p:nvPr/>
        </p:nvSpPr>
        <p:spPr>
          <a:xfrm>
            <a:off x="1308295" y="3010486"/>
            <a:ext cx="4951828" cy="29542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BF9B81-88AA-4C4B-973F-88728C84B31E}"/>
              </a:ext>
            </a:extLst>
          </p:cNvPr>
          <p:cNvSpPr/>
          <p:nvPr/>
        </p:nvSpPr>
        <p:spPr>
          <a:xfrm>
            <a:off x="2445435" y="5430128"/>
            <a:ext cx="2014025" cy="16646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32807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Running the nRF Sniffer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7D1EE4-8710-43E0-B38C-FD54EFD0686E}"/>
              </a:ext>
            </a:extLst>
          </p:cNvPr>
          <p:cNvSpPr/>
          <p:nvPr/>
        </p:nvSpPr>
        <p:spPr>
          <a:xfrm>
            <a:off x="220394" y="412910"/>
            <a:ext cx="11652738" cy="12852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/>
              <a:t>스니핑을 시작하려면</a:t>
            </a:r>
            <a:r>
              <a:rPr lang="en-US" altLang="ko-KR"/>
              <a:t>, </a:t>
            </a:r>
            <a:r>
              <a:rPr lang="en-US" altLang="ko-KR" b="1"/>
              <a:t>nRF Sniffer</a:t>
            </a:r>
            <a:r>
              <a:rPr lang="en-US" altLang="ko-KR"/>
              <a:t>(nRF Sniffer </a:t>
            </a:r>
            <a:r>
              <a:rPr lang="ko-KR" altLang="en-US"/>
              <a:t>펌웨어가 실행 중인 </a:t>
            </a:r>
            <a:r>
              <a:rPr lang="en-US" altLang="ko-KR"/>
              <a:t>DK </a:t>
            </a:r>
            <a:r>
              <a:rPr lang="ko-KR" altLang="en-US"/>
              <a:t>또는 동글</a:t>
            </a:r>
            <a:r>
              <a:rPr lang="en-US" altLang="ko-KR"/>
              <a:t>)</a:t>
            </a:r>
            <a:r>
              <a:rPr lang="ko-KR" altLang="en-US"/>
              <a:t>가 켜져 있는지 확인하고</a:t>
            </a:r>
            <a:r>
              <a:rPr lang="en-US" altLang="ko-KR"/>
              <a:t>,    </a:t>
            </a:r>
            <a:br>
              <a:rPr lang="en-US" altLang="ko-KR"/>
            </a:br>
            <a:r>
              <a:rPr lang="en-US" altLang="ko-KR"/>
              <a:t>  Bluetooth LE</a:t>
            </a:r>
            <a:r>
              <a:rPr lang="ko-KR" altLang="en-US"/>
              <a:t>를 통해 통신하는 두 장치 사이에 배치한다</a:t>
            </a:r>
            <a:r>
              <a:rPr lang="en-US" altLang="ko-KR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2DD4A3-1865-4658-9B2F-9457949B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59" y="1804866"/>
            <a:ext cx="6516009" cy="383911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856531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Running the nRF Sniffer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F77A67-E5EE-4D4F-BA39-7741CF9C7BBD}"/>
              </a:ext>
            </a:extLst>
          </p:cNvPr>
          <p:cNvSpPr/>
          <p:nvPr/>
        </p:nvSpPr>
        <p:spPr>
          <a:xfrm>
            <a:off x="135988" y="748634"/>
            <a:ext cx="1168087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/>
              <a:t> Wireshark</a:t>
            </a:r>
            <a:r>
              <a:rPr lang="ko-KR" altLang="en-US"/>
              <a:t>에서 </a:t>
            </a:r>
            <a:r>
              <a:rPr lang="en-US" altLang="ko-KR" b="1"/>
              <a:t>Capture</a:t>
            </a:r>
            <a:r>
              <a:rPr lang="ko-KR" altLang="en-US"/>
              <a:t> 아래에 있는 </a:t>
            </a:r>
            <a:r>
              <a:rPr lang="en-US" altLang="ko-KR" b="1"/>
              <a:t>nRF Sniffer for Bluetooth LE COM </a:t>
            </a:r>
            <a:r>
              <a:rPr lang="ko-KR" altLang="en-US" b="1"/>
              <a:t>포트</a:t>
            </a:r>
            <a:r>
              <a:rPr lang="ko-KR" altLang="en-US"/>
              <a:t> 하드웨어 인터페이스를 더블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클릭한다</a:t>
            </a:r>
            <a:r>
              <a:rPr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3791F8-2AD8-40B7-81D0-DDF78360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7" y="1601695"/>
            <a:ext cx="8810589" cy="5506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0D09A5-2876-470D-8080-1141B765663D}"/>
              </a:ext>
            </a:extLst>
          </p:cNvPr>
          <p:cNvSpPr/>
          <p:nvPr/>
        </p:nvSpPr>
        <p:spPr>
          <a:xfrm>
            <a:off x="178192" y="2177137"/>
            <a:ext cx="1168087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/>
              <a:t>이제 </a:t>
            </a:r>
            <a:r>
              <a:rPr lang="en-US" altLang="ko-KR"/>
              <a:t>Wireshark</a:t>
            </a:r>
            <a:r>
              <a:rPr lang="ko-KR" altLang="en-US"/>
              <a:t>는 아래 이미지처럼 표시되어야 하며</a:t>
            </a:r>
            <a:r>
              <a:rPr lang="en-US" altLang="ko-KR"/>
              <a:t>, </a:t>
            </a:r>
            <a:r>
              <a:rPr lang="ko-KR" altLang="en-US"/>
              <a:t>라디오 범위 내의 모든 </a:t>
            </a:r>
            <a:r>
              <a:rPr lang="en-US" altLang="ko-KR"/>
              <a:t>Bluetooth LE </a:t>
            </a:r>
            <a:r>
              <a:rPr lang="ko-KR" altLang="en-US"/>
              <a:t>패킷을 나열한다</a:t>
            </a:r>
            <a:r>
              <a:rPr lang="en-US" altLang="ko-KR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5988BE-FB9F-49C0-A4C1-A21F8CDB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6" y="2751670"/>
            <a:ext cx="8882918" cy="34299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250411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Explaining Wireshark in Live Capture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8ACD1C-5CA8-460D-9D93-2F07110A3FE9}"/>
              </a:ext>
            </a:extLst>
          </p:cNvPr>
          <p:cNvSpPr/>
          <p:nvPr/>
        </p:nvSpPr>
        <p:spPr>
          <a:xfrm>
            <a:off x="135987" y="593889"/>
            <a:ext cx="11666805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 Wireshark </a:t>
            </a:r>
            <a:r>
              <a:rPr lang="ko-KR" altLang="en-US"/>
              <a:t>창에서 보고 있는 내용을 살펴보자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/>
              <a:t>화면은 세 부분으로 나누어져야 하며</a:t>
            </a:r>
            <a:r>
              <a:rPr lang="en-US" altLang="ko-KR"/>
              <a:t>, </a:t>
            </a:r>
            <a:r>
              <a:rPr lang="ko-KR" altLang="en-US"/>
              <a:t>각각 </a:t>
            </a:r>
            <a:r>
              <a:rPr lang="ko-KR" altLang="en-US" b="1"/>
              <a:t>패킷 목록</a:t>
            </a:r>
            <a:r>
              <a:rPr lang="en-US" altLang="ko-KR"/>
              <a:t>, </a:t>
            </a:r>
            <a:r>
              <a:rPr lang="ko-KR" altLang="en-US" b="1"/>
              <a:t>패킷 세부 정보</a:t>
            </a:r>
            <a:r>
              <a:rPr lang="en-US" altLang="ko-KR"/>
              <a:t>, </a:t>
            </a:r>
            <a:r>
              <a:rPr lang="ko-KR" altLang="en-US" b="1"/>
              <a:t>패킷 바이트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/>
              <a:t>만약 세 창이 모두 보이지 않는다면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 b="1"/>
              <a:t>View</a:t>
            </a:r>
            <a:r>
              <a:rPr lang="ko-KR" altLang="en-US"/>
              <a:t>를 선택하고 다음 세 항목이 체크되어 있는지 확인하자</a:t>
            </a:r>
            <a:r>
              <a:rPr lang="en-US" altLang="ko-KR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2F936A-C149-49A7-97AC-11922CEB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089" y="1665498"/>
            <a:ext cx="5476911" cy="51925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737EF0-7D0F-4157-860E-6D3185BD4DFB}"/>
              </a:ext>
            </a:extLst>
          </p:cNvPr>
          <p:cNvSpPr/>
          <p:nvPr/>
        </p:nvSpPr>
        <p:spPr>
          <a:xfrm>
            <a:off x="135986" y="2421286"/>
            <a:ext cx="6377355" cy="33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패킷 목록</a:t>
            </a:r>
            <a:r>
              <a:rPr lang="en-US" altLang="ko-KR"/>
              <a:t>: </a:t>
            </a:r>
            <a:r>
              <a:rPr lang="ko-KR" altLang="en-US"/>
              <a:t>현재 캡처 세션의 모든 패킷을 표시한다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각 줄은 하나의 패킷에 해당하며</a:t>
            </a:r>
            <a:r>
              <a:rPr lang="en-US" altLang="ko-KR"/>
              <a:t>, </a:t>
            </a:r>
            <a:r>
              <a:rPr lang="ko-KR" altLang="en-US"/>
              <a:t>줄을 선택하면 그 패킷에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대한 더 자세한 정보가 </a:t>
            </a:r>
            <a:r>
              <a:rPr lang="ko-KR" altLang="en-US" b="1"/>
              <a:t>패킷 세부 정보</a:t>
            </a:r>
            <a:r>
              <a:rPr lang="ko-KR" altLang="en-US"/>
              <a:t>와 </a:t>
            </a:r>
            <a:r>
              <a:rPr lang="ko-KR" altLang="en-US" b="1"/>
              <a:t>패킷 바이트</a:t>
            </a:r>
            <a:r>
              <a:rPr lang="ko-KR" altLang="en-US"/>
              <a:t> 창에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표시된다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2. </a:t>
            </a:r>
            <a:r>
              <a:rPr lang="ko-KR" altLang="en-US" b="1"/>
              <a:t>패킷 세부 정보</a:t>
            </a:r>
            <a:r>
              <a:rPr lang="en-US" altLang="ko-KR"/>
              <a:t>: </a:t>
            </a:r>
            <a:r>
              <a:rPr lang="ko-KR" altLang="en-US" b="1"/>
              <a:t>패킷 목록</a:t>
            </a:r>
            <a:r>
              <a:rPr lang="ko-KR" altLang="en-US"/>
              <a:t> 창에서 선택한 현재 패킷을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더 자세한 형태로 표시한다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3. </a:t>
            </a:r>
            <a:r>
              <a:rPr lang="ko-KR" altLang="en-US" b="1"/>
              <a:t>패킷 바이트</a:t>
            </a:r>
            <a:r>
              <a:rPr lang="en-US" altLang="ko-KR"/>
              <a:t>: </a:t>
            </a:r>
            <a:r>
              <a:rPr lang="ko-KR" altLang="en-US" b="1"/>
              <a:t>패킷 목록</a:t>
            </a:r>
            <a:r>
              <a:rPr lang="ko-KR" altLang="en-US"/>
              <a:t> 창에서 선택한 현재 패킷의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데이터를 헥스 덤프 형식으로 표시한다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458255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Columns in the Packet List window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502B9C-0D65-44DB-BEF6-BBA97B3D1FFC}"/>
              </a:ext>
            </a:extLst>
          </p:cNvPr>
          <p:cNvSpPr/>
          <p:nvPr/>
        </p:nvSpPr>
        <p:spPr>
          <a:xfrm>
            <a:off x="178191" y="869072"/>
            <a:ext cx="10639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/>
              <a:t>패킷 목록</a:t>
            </a:r>
            <a:r>
              <a:rPr lang="ko-KR" altLang="en-US"/>
              <a:t> 창의 열을 살펴보자</a:t>
            </a:r>
            <a:r>
              <a:rPr lang="en-US" altLang="ko-KR"/>
              <a:t>. </a:t>
            </a:r>
            <a:r>
              <a:rPr lang="ko-KR" altLang="en-US"/>
              <a:t>열 헤더는 다음과 같이 표시되어야 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8E3985-E8AB-4017-8594-1E17FC0C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4" y="1384187"/>
            <a:ext cx="11417865" cy="693995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1A5824-A74C-4463-B910-D081ED545032}"/>
              </a:ext>
            </a:extLst>
          </p:cNvPr>
          <p:cNvSpPr/>
          <p:nvPr/>
        </p:nvSpPr>
        <p:spPr>
          <a:xfrm>
            <a:off x="178191" y="2402779"/>
            <a:ext cx="11778282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열 헤더가 누락된 경우</a:t>
            </a:r>
            <a:r>
              <a:rPr lang="en-US" altLang="ko-KR"/>
              <a:t>, </a:t>
            </a:r>
            <a:r>
              <a:rPr lang="ko-KR" altLang="en-US" b="1"/>
              <a:t>패킷 세부 정보</a:t>
            </a:r>
            <a:r>
              <a:rPr lang="ko-KR" altLang="en-US"/>
              <a:t> 창으로 가서 </a:t>
            </a:r>
            <a:r>
              <a:rPr lang="en-US" altLang="ko-KR" b="1"/>
              <a:t>nRF Sniffer for Bluetooth LE</a:t>
            </a:r>
            <a:r>
              <a:rPr lang="ko-KR" altLang="en-US"/>
              <a:t>를 확장한다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그런 다음 누락된 매개변수 중 하나를 마우스 오른쪽 버튼으로 클릭하고 </a:t>
            </a:r>
            <a:r>
              <a:rPr lang="en-US" altLang="ko-KR" b="1"/>
              <a:t>Apply as Column</a:t>
            </a:r>
            <a:r>
              <a:rPr lang="ko-KR" altLang="en-US"/>
              <a:t>을 선택하면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해당 매개변수가 메인 보기에서 열로 표시된다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429693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Columns in the Packet List window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8E3985-E8AB-4017-8594-1E17FC0C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4" y="746878"/>
            <a:ext cx="11417865" cy="693995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DC932E-8A94-478B-AA52-8C949EAC8506}"/>
              </a:ext>
            </a:extLst>
          </p:cNvPr>
          <p:cNvSpPr/>
          <p:nvPr/>
        </p:nvSpPr>
        <p:spPr>
          <a:xfrm>
            <a:off x="191044" y="1593862"/>
            <a:ext cx="11809912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No.</a:t>
            </a:r>
            <a:r>
              <a:rPr lang="en-US" altLang="ko-KR"/>
              <a:t>: </a:t>
            </a:r>
            <a:r>
              <a:rPr lang="ko-KR" altLang="en-US"/>
              <a:t>패킷 번호로</a:t>
            </a:r>
            <a:r>
              <a:rPr lang="en-US" altLang="ko-KR"/>
              <a:t>, </a:t>
            </a:r>
            <a:r>
              <a:rPr lang="ko-KR" altLang="en-US"/>
              <a:t>스니퍼가 캡처한 각 패킷마다 증가합니다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Time</a:t>
            </a:r>
            <a:r>
              <a:rPr lang="en-US" altLang="ko-KR"/>
              <a:t>: </a:t>
            </a:r>
            <a:r>
              <a:rPr lang="ko-KR" altLang="en-US"/>
              <a:t>패킷이 캡처된 타임스탬프</a:t>
            </a:r>
            <a:r>
              <a:rPr lang="en-US" altLang="ko-KR"/>
              <a:t>, </a:t>
            </a:r>
            <a:r>
              <a:rPr lang="ko-KR" altLang="en-US"/>
              <a:t>스니퍼가 실행된 이후의 시간에 따라 표시됩니다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Source</a:t>
            </a:r>
            <a:r>
              <a:rPr lang="en-US" altLang="ko-KR"/>
              <a:t>: </a:t>
            </a:r>
            <a:r>
              <a:rPr lang="ko-KR" altLang="en-US"/>
              <a:t>패킷이 온 장치의 주소입니다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Protocol</a:t>
            </a:r>
            <a:r>
              <a:rPr lang="en-US" altLang="ko-KR"/>
              <a:t>: </a:t>
            </a:r>
            <a:r>
              <a:rPr lang="ko-KR" altLang="en-US"/>
              <a:t>패킷이 어떤 </a:t>
            </a:r>
            <a:r>
              <a:rPr lang="en-US" altLang="ko-KR"/>
              <a:t>Bluetooth LE </a:t>
            </a:r>
            <a:r>
              <a:rPr lang="ko-KR" altLang="en-US"/>
              <a:t>스택 계층에서 온 것인지</a:t>
            </a:r>
            <a:r>
              <a:rPr lang="en-US" altLang="ko-KR"/>
              <a:t>, </a:t>
            </a:r>
            <a:r>
              <a:rPr lang="ko-KR" altLang="en-US"/>
              <a:t>대부분은 링크 계층</a:t>
            </a:r>
            <a:r>
              <a:rPr lang="en-US" altLang="ko-KR"/>
              <a:t>(LE LL)</a:t>
            </a:r>
            <a:r>
              <a:rPr lang="ko-KR" altLang="en-US"/>
              <a:t>에서 옵니다</a:t>
            </a:r>
            <a:r>
              <a:rPr lang="en-US" altLang="ko-KR"/>
              <a:t>. </a:t>
            </a:r>
            <a:r>
              <a:rPr lang="ko-KR" altLang="en-US"/>
              <a:t>연결 매개변수 업데이트는 </a:t>
            </a:r>
            <a:r>
              <a:rPr lang="en-US" altLang="ko-KR"/>
              <a:t>L2CAP</a:t>
            </a:r>
            <a:r>
              <a:rPr lang="ko-KR" altLang="en-US"/>
              <a:t>에서 오며</a:t>
            </a:r>
            <a:r>
              <a:rPr lang="en-US" altLang="ko-KR"/>
              <a:t>, GATT </a:t>
            </a:r>
            <a:r>
              <a:rPr lang="ko-KR" altLang="en-US"/>
              <a:t>작업은 </a:t>
            </a:r>
            <a:r>
              <a:rPr lang="en-US" altLang="ko-KR"/>
              <a:t>ATT </a:t>
            </a:r>
            <a:r>
              <a:rPr lang="ko-KR" altLang="en-US"/>
              <a:t>계층에서 발생하고</a:t>
            </a:r>
            <a:r>
              <a:rPr lang="en-US" altLang="ko-KR"/>
              <a:t>, </a:t>
            </a:r>
            <a:r>
              <a:rPr lang="ko-KR" altLang="en-US"/>
              <a:t>암호화 및 페어링과 관련된 패킷은 </a:t>
            </a:r>
            <a:r>
              <a:rPr lang="en-US" altLang="ko-KR"/>
              <a:t>SMP</a:t>
            </a:r>
            <a:r>
              <a:rPr lang="ko-KR" altLang="en-US"/>
              <a:t>에서 옵니다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Length</a:t>
            </a:r>
            <a:r>
              <a:rPr lang="en-US" altLang="ko-KR"/>
              <a:t>: </a:t>
            </a:r>
            <a:r>
              <a:rPr lang="ko-KR" altLang="en-US"/>
              <a:t>패킷에 캡처된 바이트 수입니다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Event counter</a:t>
            </a:r>
            <a:r>
              <a:rPr lang="en-US" altLang="ko-KR"/>
              <a:t>: </a:t>
            </a:r>
            <a:r>
              <a:rPr lang="ko-KR" altLang="en-US"/>
              <a:t>연결이 설정될 때 </a:t>
            </a:r>
            <a:r>
              <a:rPr lang="en-US" altLang="ko-KR"/>
              <a:t>0</a:t>
            </a:r>
            <a:r>
              <a:rPr lang="ko-KR" altLang="en-US"/>
              <a:t>부터 시작하는 각 연결 이벤트의 순간 번호입니다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Channel Index</a:t>
            </a:r>
            <a:r>
              <a:rPr lang="en-US" altLang="ko-KR"/>
              <a:t>: </a:t>
            </a:r>
            <a:r>
              <a:rPr lang="ko-KR" altLang="en-US"/>
              <a:t>패킷이 캡처된 채널 번호입니다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</a:t>
            </a:r>
            <a:r>
              <a:rPr lang="en-US" altLang="ko-KR" b="1"/>
              <a:t>Delta time (start to start)</a:t>
            </a:r>
            <a:r>
              <a:rPr lang="en-US" altLang="ko-KR"/>
              <a:t>: </a:t>
            </a:r>
            <a:r>
              <a:rPr lang="ko-KR" altLang="en-US"/>
              <a:t>이전 패킷의 시작부터 현재 패킷의 시작까지의 시간입니다</a:t>
            </a:r>
            <a:r>
              <a:rPr lang="en-US" altLang="ko-KR"/>
              <a:t>. </a:t>
            </a:r>
            <a:r>
              <a:rPr lang="ko-KR" altLang="en-US"/>
              <a:t>이는 각 연결 이벤트 간의 거리를 계산하는 데 사용되며</a:t>
            </a:r>
            <a:r>
              <a:rPr lang="en-US" altLang="ko-KR"/>
              <a:t>, </a:t>
            </a:r>
            <a:r>
              <a:rPr lang="ko-KR" altLang="en-US"/>
              <a:t>실제 연결 간격과 매우 가까운 값입니다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Info</a:t>
            </a:r>
            <a:r>
              <a:rPr lang="en-US" altLang="ko-KR"/>
              <a:t>: </a:t>
            </a:r>
            <a:r>
              <a:rPr lang="ko-KR" altLang="en-US"/>
              <a:t>패킷에 대한 정보입니다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86781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216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3200" b="1">
                <a:solidFill>
                  <a:schemeClr val="tx1"/>
                </a:solidFill>
              </a:rPr>
              <a:t>Exercise 1</a:t>
            </a:r>
          </a:p>
          <a:p>
            <a:pPr algn="ctr" fontAlgn="base"/>
            <a:r>
              <a:rPr lang="en-US" altLang="ko-KR" sz="3600" b="1">
                <a:solidFill>
                  <a:schemeClr val="tx1"/>
                </a:solidFill>
              </a:rPr>
              <a:t>Capture and analyze Bluetooth advertising packets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DD0703-9299-4845-9AC8-C1733CBD3583}"/>
              </a:ext>
            </a:extLst>
          </p:cNvPr>
          <p:cNvSpPr/>
          <p:nvPr/>
        </p:nvSpPr>
        <p:spPr>
          <a:xfrm>
            <a:off x="1717964" y="2580407"/>
            <a:ext cx="9254836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이 연습은 </a:t>
            </a:r>
            <a:r>
              <a:rPr lang="en-US" altLang="ko-KR" sz="2000"/>
              <a:t>2</a:t>
            </a:r>
            <a:r>
              <a:rPr lang="ko-KR" altLang="en-US" sz="2000"/>
              <a:t>번째 수업의 </a:t>
            </a:r>
            <a:r>
              <a:rPr lang="en-US" altLang="ko-KR" sz="2000"/>
              <a:t>2</a:t>
            </a:r>
            <a:r>
              <a:rPr lang="ko-KR" altLang="en-US" sz="2000"/>
              <a:t>번 연습에서 만든 펌웨어를 기반으로 한다</a:t>
            </a:r>
            <a:r>
              <a:rPr lang="en-US" altLang="ko-KR" sz="2000"/>
              <a:t>. </a:t>
            </a:r>
            <a:br>
              <a:rPr lang="en-US" altLang="ko-KR" sz="2000"/>
            </a:br>
            <a:r>
              <a:rPr lang="ko-KR" altLang="en-US" sz="2000"/>
              <a:t>그곳에서는 주변 장치가 스캔 가능한 비연결 모드로 광고를 하였고</a:t>
            </a:r>
            <a:r>
              <a:rPr lang="en-US" altLang="ko-KR" sz="2000"/>
              <a:t>, </a:t>
            </a:r>
            <a:br>
              <a:rPr lang="en-US" altLang="ko-KR" sz="2000"/>
            </a:br>
            <a:r>
              <a:rPr lang="en-US" altLang="ko-KR" sz="2000"/>
              <a:t>URL</a:t>
            </a:r>
            <a:r>
              <a:rPr lang="ko-KR" altLang="en-US" sz="2000"/>
              <a:t>을 포함한 스캔 응답 패킷도 만들었다</a:t>
            </a:r>
            <a:r>
              <a:rPr lang="en-US" altLang="ko-KR" sz="20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우리는 스니퍼를 사용하여 광고 패킷을 캡처하고</a:t>
            </a:r>
            <a:r>
              <a:rPr lang="en-US" altLang="ko-KR" sz="2000"/>
              <a:t>, </a:t>
            </a:r>
            <a:br>
              <a:rPr lang="en-US" altLang="ko-KR" sz="2000"/>
            </a:br>
            <a:r>
              <a:rPr lang="ko-KR" altLang="en-US" sz="2000"/>
              <a:t>광고 패킷의 내용과 스캔 요청 패킷 및 스캔 응답 패킷을 분석할 것이다</a:t>
            </a:r>
            <a:r>
              <a:rPr lang="en-US" altLang="ko-KR" sz="200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93C25B-68D9-43E8-BA42-C21D3EE6C472}"/>
              </a:ext>
            </a:extLst>
          </p:cNvPr>
          <p:cNvSpPr/>
          <p:nvPr/>
        </p:nvSpPr>
        <p:spPr>
          <a:xfrm>
            <a:off x="5983634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1 -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274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821868"/>
            <a:ext cx="11805634" cy="3398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latin typeface="+mn-ea"/>
              </a:rPr>
              <a:t>2. Set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up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callbacks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to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be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triggered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when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a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connection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has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been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established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or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disconnected.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2.1 Declare a connection callback structure.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 - </a:t>
            </a:r>
            <a:r>
              <a:rPr lang="ko-KR" altLang="ko-KR">
                <a:latin typeface="+mn-ea"/>
              </a:rPr>
              <a:t>bt_conn_cb 유형의 구조체 **connection_callbacks**를 선언</a:t>
            </a:r>
            <a:r>
              <a:rPr lang="ko-KR" altLang="en-US">
                <a:latin typeface="+mn-ea"/>
              </a:rPr>
              <a:t>한</a:t>
            </a:r>
            <a:r>
              <a:rPr lang="ko-KR" altLang="ko-KR">
                <a:latin typeface="+mn-ea"/>
              </a:rPr>
              <a:t>다.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+mn-ea"/>
              </a:rPr>
              <a:t>    - </a:t>
            </a:r>
            <a:r>
              <a:rPr lang="ko-KR" altLang="ko-KR">
                <a:latin typeface="+mn-ea"/>
              </a:rPr>
              <a:t>이 구조체는 연결 상태를 추적하는 데 사용</a:t>
            </a:r>
            <a:r>
              <a:rPr lang="ko-KR" altLang="en-US">
                <a:latin typeface="+mn-ea"/>
              </a:rPr>
              <a:t>된</a:t>
            </a:r>
            <a:r>
              <a:rPr lang="ko-KR" altLang="ko-KR">
                <a:latin typeface="+mn-ea"/>
              </a:rPr>
              <a:t>다.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   </a:t>
            </a:r>
            <a:r>
              <a:rPr lang="ko-KR" altLang="ko-KR">
                <a:latin typeface="+mn-ea"/>
              </a:rPr>
              <a:t>현재는 새 연결이 수립되었을 때와 연결이 해제되었을 때를 추적하기 위해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   </a:t>
            </a:r>
            <a:r>
              <a:rPr lang="ko-KR" altLang="ko-KR">
                <a:latin typeface="+mn-ea"/>
              </a:rPr>
              <a:t>**connected**와 </a:t>
            </a:r>
            <a:r>
              <a:rPr lang="ko-KR" altLang="ko-KR" b="1">
                <a:latin typeface="+mn-ea"/>
              </a:rPr>
              <a:t>disconnected</a:t>
            </a:r>
            <a:r>
              <a:rPr lang="ko-KR" altLang="ko-KR">
                <a:latin typeface="+mn-ea"/>
              </a:rPr>
              <a:t> 멤버를 사용할 것</a:t>
            </a:r>
            <a:r>
              <a:rPr lang="ko-KR" altLang="en-US">
                <a:latin typeface="+mn-ea"/>
              </a:rPr>
              <a:t>이</a:t>
            </a:r>
            <a:r>
              <a:rPr lang="ko-KR" altLang="ko-KR">
                <a:latin typeface="+mn-ea"/>
              </a:rPr>
              <a:t>다.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  </a:t>
            </a:r>
            <a:r>
              <a:rPr lang="ko-KR" altLang="ko-KR">
                <a:latin typeface="+mn-ea"/>
              </a:rPr>
              <a:t>가능한 모든 이벤트의 전체 목록은 API 문서를 참조.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- </a:t>
            </a:r>
            <a:r>
              <a:rPr lang="ko-KR" altLang="ko-KR">
                <a:latin typeface="Arial" panose="020B0604020202020204" pitchFamily="34" charset="0"/>
              </a:rPr>
              <a:t>콜백 함수의 이름은 **</a:t>
            </a:r>
            <a:r>
              <a:rPr lang="ko-KR" altLang="ko-KR">
                <a:latin typeface="Arial Unicode MS"/>
              </a:rPr>
              <a:t>on_connected</a:t>
            </a:r>
            <a:r>
              <a:rPr lang="ko-KR" altLang="ko-KR"/>
              <a:t>**와 **</a:t>
            </a:r>
            <a:r>
              <a:rPr lang="ko-KR" altLang="ko-KR">
                <a:latin typeface="Arial Unicode MS"/>
              </a:rPr>
              <a:t>on_disconnected</a:t>
            </a:r>
            <a:r>
              <a:rPr lang="ko-KR" altLang="ko-KR"/>
              <a:t>**로 설정</a:t>
            </a:r>
            <a:r>
              <a:rPr lang="ko-KR" altLang="en-US"/>
              <a:t>하기로 한</a:t>
            </a:r>
            <a:r>
              <a:rPr lang="ko-KR" altLang="ko-KR"/>
              <a:t>다.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ko-KR">
                <a:latin typeface="Arial" panose="020B0604020202020204" pitchFamily="34" charset="0"/>
              </a:rPr>
              <a:t>다음 코드를 </a:t>
            </a:r>
            <a:r>
              <a:rPr lang="ko-KR" altLang="ko-KR" b="1">
                <a:latin typeface="Arial" panose="020B0604020202020204" pitchFamily="34" charset="0"/>
              </a:rPr>
              <a:t>main.c</a:t>
            </a:r>
            <a:r>
              <a:rPr lang="ko-KR" altLang="ko-KR">
                <a:latin typeface="Arial" panose="020B0604020202020204" pitchFamily="34" charset="0"/>
              </a:rPr>
              <a:t>에 추가</a:t>
            </a:r>
            <a:r>
              <a:rPr lang="ko-KR" altLang="en-US">
                <a:latin typeface="Arial" panose="020B0604020202020204" pitchFamily="34" charset="0"/>
              </a:rPr>
              <a:t>한다</a:t>
            </a:r>
            <a:r>
              <a:rPr lang="ko-KR" altLang="ko-KR">
                <a:latin typeface="Arial" panose="020B0604020202020204" pitchFamily="34" charset="0"/>
              </a:rPr>
              <a:t>.</a:t>
            </a:r>
            <a:endParaRPr lang="en-US" altLang="ko-KR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A3823C-DCCB-4B4C-ABAA-187E809A0D4D}"/>
              </a:ext>
            </a:extLst>
          </p:cNvPr>
          <p:cNvSpPr/>
          <p:nvPr/>
        </p:nvSpPr>
        <p:spPr>
          <a:xfrm>
            <a:off x="613892" y="4346200"/>
            <a:ext cx="8761927" cy="14773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2.1 - Declare the connection_callback structure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bt_conn_cb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connection_callbacks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connected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             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on_connected,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disconnected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         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on_disconnected,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205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0F5B1C-C706-4060-9CBB-94DB52661EBF}"/>
              </a:ext>
            </a:extLst>
          </p:cNvPr>
          <p:cNvSpPr/>
          <p:nvPr/>
        </p:nvSpPr>
        <p:spPr>
          <a:xfrm>
            <a:off x="152398" y="722991"/>
            <a:ext cx="11139055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Open folder : </a:t>
            </a:r>
            <a:r>
              <a:rPr lang="ko-KR" altLang="en-US"/>
              <a:t> </a:t>
            </a:r>
            <a:r>
              <a:rPr lang="en-US" altLang="ko-KR"/>
              <a:t>l6/l6_e1 </a:t>
            </a:r>
            <a:br>
              <a:rPr lang="en-US" altLang="ko-KR"/>
            </a:br>
            <a:r>
              <a:rPr lang="ko-KR" altLang="en-US"/>
              <a:t>참고로</a:t>
            </a:r>
            <a:r>
              <a:rPr lang="en-US" altLang="ko-KR"/>
              <a:t>, </a:t>
            </a:r>
            <a:r>
              <a:rPr lang="ko-KR" altLang="en-US"/>
              <a:t>이 펌웨어는 </a:t>
            </a:r>
            <a:r>
              <a:rPr lang="en-US" altLang="ko-KR"/>
              <a:t>l2/l2_e2_sol </a:t>
            </a:r>
            <a:r>
              <a:rPr lang="ko-KR" altLang="en-US"/>
              <a:t>폴더에 있는 연습 </a:t>
            </a:r>
            <a:r>
              <a:rPr lang="en-US" altLang="ko-KR"/>
              <a:t>2</a:t>
            </a:r>
            <a:r>
              <a:rPr lang="ko-KR" altLang="en-US"/>
              <a:t>와 동일하다</a:t>
            </a:r>
            <a:r>
              <a:rPr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20B23C-5CD2-4D38-B53C-D11EA5A9FA6E}"/>
              </a:ext>
            </a:extLst>
          </p:cNvPr>
          <p:cNvSpPr/>
          <p:nvPr/>
        </p:nvSpPr>
        <p:spPr>
          <a:xfrm>
            <a:off x="360218" y="1830530"/>
            <a:ext cx="11471563" cy="21162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/>
              <a:t> 애플리케이션을 빌드하고 보드에 플래시하세요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보드의 </a:t>
            </a:r>
            <a:r>
              <a:rPr lang="en-US" altLang="ko-KR"/>
              <a:t>LED1</a:t>
            </a:r>
            <a:r>
              <a:rPr lang="ko-KR" altLang="en-US"/>
              <a:t>이 깜빡이면서 보드가 광고 중임을 표시해야 합니다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/>
              <a:t> Wireshark</a:t>
            </a:r>
            <a:r>
              <a:rPr lang="ko-KR" altLang="en-US"/>
              <a:t>에서 스니퍼 실행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Wireshark</a:t>
            </a:r>
            <a:r>
              <a:rPr lang="ko-KR" altLang="en-US"/>
              <a:t>를 열고</a:t>
            </a:r>
            <a:r>
              <a:rPr lang="en-US" altLang="ko-KR"/>
              <a:t>, Capture </a:t>
            </a:r>
            <a:r>
              <a:rPr lang="ko-KR" altLang="en-US"/>
              <a:t>메뉴에서 하드웨어 인터페이스인 </a:t>
            </a:r>
            <a:r>
              <a:rPr lang="en-US" altLang="ko-KR"/>
              <a:t>nRF Sniffer for Bluetooth LE COM </a:t>
            </a:r>
            <a:r>
              <a:rPr lang="ko-KR" altLang="en-US"/>
              <a:t>포트를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더블 클릭하여 </a:t>
            </a:r>
            <a:r>
              <a:rPr lang="en-US" altLang="ko-KR"/>
              <a:t>nRF Sniffer</a:t>
            </a:r>
            <a:r>
              <a:rPr lang="ko-KR" altLang="en-US"/>
              <a:t>를 실행하세요</a:t>
            </a:r>
            <a:r>
              <a:rPr lang="en-US" altLang="ko-KR"/>
              <a:t>. </a:t>
            </a:r>
            <a:r>
              <a:rPr lang="ko-KR" altLang="en-US"/>
              <a:t>설정할 때와 동일하게 진행합니다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491438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7AD27E-52AB-4137-9EE0-C013B030BC0A}"/>
              </a:ext>
            </a:extLst>
          </p:cNvPr>
          <p:cNvSpPr/>
          <p:nvPr/>
        </p:nvSpPr>
        <p:spPr>
          <a:xfrm>
            <a:off x="263236" y="791440"/>
            <a:ext cx="11513128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/>
              <a:t> "Nordic_Beacon"</a:t>
            </a:r>
            <a:r>
              <a:rPr lang="ko-KR" altLang="en-US"/>
              <a:t>의 광고 패킷 필터링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캡처된 광고 패킷이 여러 다른 광고 장치에서 오는 것을 볼 수 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이를 필터링하려면</a:t>
            </a:r>
            <a:r>
              <a:rPr lang="en-US" altLang="ko-KR"/>
              <a:t>, Device </a:t>
            </a:r>
            <a:r>
              <a:rPr lang="ko-KR" altLang="en-US"/>
              <a:t>드롭다운 목록에서 </a:t>
            </a:r>
            <a:r>
              <a:rPr lang="en-US" altLang="ko-KR"/>
              <a:t>"Nordic_Beacon"</a:t>
            </a:r>
            <a:r>
              <a:rPr lang="ko-KR" altLang="en-US"/>
              <a:t>을 찾아 클릭하세요</a:t>
            </a:r>
            <a:r>
              <a:rPr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069FC7-20D0-4B41-AB34-0985E764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61" y="2151039"/>
            <a:ext cx="6804802" cy="36907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24CA95-8BF2-4208-9D92-A3922FA9B8A9}"/>
              </a:ext>
            </a:extLst>
          </p:cNvPr>
          <p:cNvSpPr/>
          <p:nvPr/>
        </p:nvSpPr>
        <p:spPr>
          <a:xfrm>
            <a:off x="580161" y="5946645"/>
            <a:ext cx="9589075" cy="869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광고하는 장치의 이름이 표시되지 않으면</a:t>
            </a:r>
            <a:r>
              <a:rPr lang="en-US" altLang="ko-KR"/>
              <a:t>, </a:t>
            </a:r>
            <a:r>
              <a:rPr lang="ko-KR" altLang="en-US"/>
              <a:t>주소를 찾아볼 수도 있습니다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장치의 주소는 </a:t>
            </a:r>
            <a:r>
              <a:rPr lang="en-US" altLang="ko-KR"/>
              <a:t>Android</a:t>
            </a:r>
            <a:r>
              <a:rPr lang="ko-KR" altLang="en-US"/>
              <a:t>에서 </a:t>
            </a:r>
            <a:r>
              <a:rPr lang="en-US" altLang="ko-KR"/>
              <a:t>nRF Connect for Mobile</a:t>
            </a:r>
            <a:r>
              <a:rPr lang="ko-KR" altLang="en-US"/>
              <a:t>을 통해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7070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DC629A-046F-4ED2-AF41-75AB1099D6EB}"/>
              </a:ext>
            </a:extLst>
          </p:cNvPr>
          <p:cNvSpPr/>
          <p:nvPr/>
        </p:nvSpPr>
        <p:spPr>
          <a:xfrm>
            <a:off x="152399" y="792126"/>
            <a:ext cx="9919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이제 이 장치와 관련된 광고 패킷</a:t>
            </a:r>
            <a:r>
              <a:rPr lang="en-US" altLang="ko-KR"/>
              <a:t>, </a:t>
            </a:r>
            <a:r>
              <a:rPr lang="ko-KR" altLang="en-US"/>
              <a:t>스캔 요청 및 스캔 응답만 볼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DEE66A-A934-4AE2-82CB-9356A4A1B75F}"/>
              </a:ext>
            </a:extLst>
          </p:cNvPr>
          <p:cNvSpPr/>
          <p:nvPr/>
        </p:nvSpPr>
        <p:spPr>
          <a:xfrm>
            <a:off x="152398" y="1161458"/>
            <a:ext cx="8880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"</a:t>
            </a:r>
            <a:r>
              <a:rPr lang="ko-KR" altLang="en-US"/>
              <a:t>자동 스크롤</a:t>
            </a:r>
            <a:r>
              <a:rPr lang="en-US" altLang="ko-KR"/>
              <a:t>" </a:t>
            </a:r>
            <a:r>
              <a:rPr lang="ko-KR" altLang="en-US"/>
              <a:t>기능이 활성화되어 최신 패킷을 항상 볼 수 있도록 확인하자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4DFE9E-8C7B-4BC5-8B0F-D69483A5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79" y="1729027"/>
            <a:ext cx="6476151" cy="28236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393D874-CC95-44D4-A917-1FA2670BC8E3}"/>
              </a:ext>
            </a:extLst>
          </p:cNvPr>
          <p:cNvSpPr/>
          <p:nvPr/>
        </p:nvSpPr>
        <p:spPr>
          <a:xfrm>
            <a:off x="484908" y="5120198"/>
            <a:ext cx="10764981" cy="1152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Lesson 2</a:t>
            </a:r>
            <a:r>
              <a:rPr lang="ko-KR" altLang="en-US" sz="1600"/>
              <a:t>의 연습에서 사용한 주변 장치는 부팅 시 할당된 무작위 생성 주소를 사용하므로</a:t>
            </a:r>
            <a:r>
              <a:rPr lang="en-US" altLang="ko-KR" sz="1600"/>
              <a:t>, </a:t>
            </a:r>
            <a:r>
              <a:rPr lang="ko-KR" altLang="en-US" sz="1600"/>
              <a:t>장치를 리셋하면 새 주소가 할당됩니다</a:t>
            </a:r>
            <a:r>
              <a:rPr lang="en-US" altLang="ko-KR" sz="1600"/>
              <a:t>. </a:t>
            </a:r>
            <a:r>
              <a:rPr lang="ko-KR" altLang="en-US" sz="1600"/>
              <a:t>이 경우</a:t>
            </a:r>
            <a:r>
              <a:rPr lang="en-US" altLang="ko-KR" sz="1600"/>
              <a:t>, </a:t>
            </a:r>
            <a:r>
              <a:rPr lang="ko-KR" altLang="en-US" sz="1600"/>
              <a:t>스니퍼는 새 주소를 추적할 수 없으므로 </a:t>
            </a:r>
            <a:r>
              <a:rPr lang="en-US" altLang="ko-KR" sz="1600"/>
              <a:t>"</a:t>
            </a:r>
            <a:r>
              <a:rPr lang="ko-KR" altLang="en-US" sz="1600"/>
              <a:t>모든 광고 장치</a:t>
            </a:r>
            <a:r>
              <a:rPr lang="en-US" altLang="ko-KR" sz="1600"/>
              <a:t>"</a:t>
            </a:r>
            <a:r>
              <a:rPr lang="ko-KR" altLang="en-US" sz="1600"/>
              <a:t>를 선택하여 모든 광고 장치를 추적한 후 새로운 주소를 가진 </a:t>
            </a:r>
            <a:r>
              <a:rPr lang="en-US" altLang="ko-KR" sz="1600"/>
              <a:t>"Nordic_Beacon" </a:t>
            </a:r>
            <a:r>
              <a:rPr lang="ko-KR" altLang="en-US" sz="1600"/>
              <a:t>장치를 선택해야 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4663378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FA2045-2571-4BC2-AA9C-37AFD4959D9D}"/>
              </a:ext>
            </a:extLst>
          </p:cNvPr>
          <p:cNvSpPr/>
          <p:nvPr/>
        </p:nvSpPr>
        <p:spPr>
          <a:xfrm>
            <a:off x="228600" y="570687"/>
            <a:ext cx="11112500" cy="4108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600" b="1">
                <a:latin typeface="Arial" panose="020B0604020202020204" pitchFamily="34" charset="0"/>
              </a:rPr>
              <a:t>(선택 사항) 캡처 인터페이스에 RSSI 필터 적용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 </a:t>
            </a:r>
            <a:r>
              <a:rPr lang="ko-KR" altLang="ko-KR" sz="1600">
                <a:latin typeface="Arial" panose="020B0604020202020204" pitchFamily="34" charset="0"/>
              </a:rPr>
              <a:t>많은 Bluetooth LE 장치가 있는 밀집된 환경에서 작업 중이라면, 장치 목록이 매우 길어질 수 있다.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다음 단계에서는 주변 장치의 RSSI를 사용하여 스니퍼 근처의 장치들만 필터링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많은 장치가 없다면 5단계로 바로 넘어가셔도 </a:t>
            </a:r>
            <a:r>
              <a:rPr lang="ko-KR" altLang="en-US" sz="1600">
                <a:latin typeface="Arial" panose="020B0604020202020204" pitchFamily="34" charset="0"/>
              </a:rPr>
              <a:t>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광고 패킷의 RSSI(수신 신호 강도 지시기)를 기반으로 캡처 인터페이스 필터를 적용해 보겠다.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br>
              <a:rPr lang="en-US" altLang="ko-KR" sz="1600">
                <a:latin typeface="Arial" panose="020B0604020202020204" pitchFamily="34" charset="0"/>
              </a:rPr>
            </a:br>
            <a:r>
              <a:rPr lang="ko-KR" altLang="ko-KR" sz="1600">
                <a:latin typeface="Arial" panose="020B0604020202020204" pitchFamily="34" charset="0"/>
              </a:rPr>
              <a:t>4.1 Wireshark를 닫고 다시 열어 캡처 메뉴를 다시 표시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4.2 캡처 인터페이스 선택창에 </a:t>
            </a:r>
            <a:r>
              <a:rPr lang="ko-KR" altLang="ko-KR" sz="1600">
                <a:latin typeface="Arial Unicode MS"/>
              </a:rPr>
              <a:t>RSSI &gt;= -50</a:t>
            </a:r>
            <a:r>
              <a:rPr lang="ko-KR" altLang="ko-KR" sz="1600"/>
              <a:t>을 입력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  </a:t>
            </a:r>
            <a:r>
              <a:rPr lang="ko-KR" altLang="ko-KR" sz="1600">
                <a:latin typeface="Arial" panose="020B0604020202020204" pitchFamily="34" charset="0"/>
              </a:rPr>
              <a:t>이때 필터를 입력하기 전에 </a:t>
            </a:r>
            <a:r>
              <a:rPr lang="ko-KR" altLang="ko-KR" sz="1600">
                <a:latin typeface="Arial Unicode MS"/>
              </a:rPr>
              <a:t>nRF Sniffer for Bluetooth LE COM port</a:t>
            </a:r>
            <a:r>
              <a:rPr lang="ko-KR" altLang="ko-KR" sz="1600"/>
              <a:t>를 클릭해 </a:t>
            </a:r>
            <a:r>
              <a:rPr lang="ko-KR" altLang="en-US" sz="1600"/>
              <a:t>주어야한다</a:t>
            </a:r>
            <a:r>
              <a:rPr lang="ko-KR" altLang="ko-KR" sz="1600"/>
              <a:t>. </a:t>
            </a:r>
            <a:br>
              <a:rPr lang="en-US" altLang="ko-KR" sz="1600"/>
            </a:br>
            <a:r>
              <a:rPr lang="en-US" altLang="ko-KR" sz="1600"/>
              <a:t>    </a:t>
            </a:r>
            <a:r>
              <a:rPr lang="ko-KR" altLang="ko-KR" sz="1600"/>
              <a:t>그렇지 않으면 바가 빨간색으로 변합다.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  </a:t>
            </a:r>
            <a:r>
              <a:rPr lang="ko-KR" altLang="ko-KR" sz="1600">
                <a:latin typeface="Arial" panose="020B0604020202020204" pitchFamily="34" charset="0"/>
              </a:rPr>
              <a:t>이렇게 하면 RSSI가 -50dBm 미만인 모든 Bluetooth LE 패킷이 필터링</a:t>
            </a:r>
            <a:r>
              <a:rPr lang="ko-KR" altLang="en-US" sz="1600">
                <a:latin typeface="Arial" panose="020B0604020202020204" pitchFamily="34" charset="0"/>
              </a:rPr>
              <a:t>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A0CC6F-0155-415C-93F8-5A2F080C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18" y="4800313"/>
            <a:ext cx="3858163" cy="20576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30ABA8-02B4-4751-A9E4-EB2A65C839F9}"/>
              </a:ext>
            </a:extLst>
          </p:cNvPr>
          <p:cNvSpPr txBox="1"/>
          <p:nvPr/>
        </p:nvSpPr>
        <p:spPr>
          <a:xfrm>
            <a:off x="5232400" y="5880769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버전 문제</a:t>
            </a:r>
            <a:r>
              <a:rPr lang="en-US" altLang="ko-KR" sz="1600"/>
              <a:t>.</a:t>
            </a:r>
          </a:p>
          <a:p>
            <a:r>
              <a:rPr lang="ko-KR" altLang="en-US" sz="1600"/>
              <a:t>표시되지 않는 버전있음</a:t>
            </a:r>
          </a:p>
        </p:txBody>
      </p:sp>
    </p:spTree>
    <p:extLst>
      <p:ext uri="{BB962C8B-B14F-4D97-AF65-F5344CB8AC3E}">
        <p14:creationId xmlns:p14="http://schemas.microsoft.com/office/powerpoint/2010/main" val="11704358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- 5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50562-21F1-4952-AAFD-25C640AB65DA}"/>
              </a:ext>
            </a:extLst>
          </p:cNvPr>
          <p:cNvSpPr/>
          <p:nvPr/>
        </p:nvSpPr>
        <p:spPr>
          <a:xfrm>
            <a:off x="194091" y="628134"/>
            <a:ext cx="276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5. </a:t>
            </a:r>
            <a:r>
              <a:rPr lang="ko-KR" altLang="en-US"/>
              <a:t>방송된 광고 패킷 검사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F758E8-26E4-430B-AE65-17D7A8026B61}"/>
              </a:ext>
            </a:extLst>
          </p:cNvPr>
          <p:cNvSpPr/>
          <p:nvPr/>
        </p:nvSpPr>
        <p:spPr>
          <a:xfrm>
            <a:off x="298450" y="1031711"/>
            <a:ext cx="11595100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1)  </a:t>
            </a:r>
            <a:r>
              <a:rPr lang="ko-KR" altLang="en-US" sz="1600"/>
              <a:t>먼저</a:t>
            </a:r>
            <a:r>
              <a:rPr lang="en-US" altLang="ko-KR" sz="1600"/>
              <a:t>, </a:t>
            </a:r>
            <a:r>
              <a:rPr lang="ko-KR" altLang="en-US" sz="1600"/>
              <a:t>광고 패킷이 </a:t>
            </a:r>
            <a:r>
              <a:rPr lang="en-US" altLang="ko-KR" sz="1600"/>
              <a:t>ADV_SCAN_IND </a:t>
            </a:r>
            <a:r>
              <a:rPr lang="ko-KR" altLang="en-US" sz="1600"/>
              <a:t>유형임을 확인하자</a:t>
            </a:r>
            <a:r>
              <a:rPr lang="en-US" altLang="ko-KR" sz="1600"/>
              <a:t>. </a:t>
            </a:r>
            <a:r>
              <a:rPr lang="ko-KR" altLang="en-US" sz="1600"/>
              <a:t>이는 비연결 가능하고 스캔 가능하다는 의미이다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  </a:t>
            </a:r>
            <a:r>
              <a:rPr lang="ko-KR" altLang="en-US" sz="1600"/>
              <a:t>즉</a:t>
            </a:r>
            <a:r>
              <a:rPr lang="en-US" altLang="ko-KR" sz="1600"/>
              <a:t>, </a:t>
            </a:r>
            <a:r>
              <a:rPr lang="ko-KR" altLang="en-US" sz="1600"/>
              <a:t>광고자는 연결 요청은 받지 않지만 스캔 요청은 수락한다</a:t>
            </a:r>
            <a:r>
              <a:rPr lang="en-US" altLang="ko-KR" sz="1600"/>
              <a:t>.</a:t>
            </a:r>
            <a:br>
              <a:rPr lang="en-US" altLang="ko-KR" sz="1600"/>
            </a:br>
            <a:r>
              <a:rPr lang="en-US" altLang="ko-KR" sz="1600"/>
              <a:t>2) </a:t>
            </a:r>
            <a:r>
              <a:rPr lang="ko-KR" altLang="en-US" sz="1600"/>
              <a:t>광고 패킷이 세 개의 광고 채널인 </a:t>
            </a:r>
            <a:r>
              <a:rPr lang="en-US" altLang="ko-KR" sz="1600"/>
              <a:t>37, 38, 39</a:t>
            </a:r>
            <a:r>
              <a:rPr lang="ko-KR" altLang="en-US" sz="1600"/>
              <a:t>에서 연속적으로 방송되는 것을 확인하자</a:t>
            </a:r>
            <a:r>
              <a:rPr lang="en-US" altLang="ko-KR" sz="1600"/>
              <a:t>.</a:t>
            </a:r>
            <a:br>
              <a:rPr lang="en-US" altLang="ko-KR" sz="1600"/>
            </a:br>
            <a:endParaRPr lang="en-US" altLang="ko-KR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 또한</a:t>
            </a:r>
            <a:r>
              <a:rPr lang="en-US" altLang="ko-KR" sz="1600"/>
              <a:t>, Delta time </a:t>
            </a:r>
            <a:r>
              <a:rPr lang="ko-KR" altLang="en-US" sz="1600"/>
              <a:t>열에서 광고 간격이 대략 </a:t>
            </a:r>
            <a:r>
              <a:rPr lang="en-US" altLang="ko-KR" sz="1600"/>
              <a:t>500ms</a:t>
            </a:r>
            <a:r>
              <a:rPr lang="ko-KR" altLang="en-US" sz="1600"/>
              <a:t>임을 알 수 있다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세 개의 패킷은 서로 매우 가까운 시간 간격으로</a:t>
            </a:r>
            <a:r>
              <a:rPr lang="en-US" altLang="ko-KR" sz="1600"/>
              <a:t>, </a:t>
            </a:r>
            <a:r>
              <a:rPr lang="ko-KR" altLang="en-US" sz="1600"/>
              <a:t>약 </a:t>
            </a:r>
            <a:r>
              <a:rPr lang="en-US" altLang="ko-KR" sz="1600"/>
              <a:t>1.5ms </a:t>
            </a:r>
            <a:r>
              <a:rPr lang="ko-KR" altLang="en-US" sz="1600"/>
              <a:t>정도 차이가 나며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약 </a:t>
            </a:r>
            <a:r>
              <a:rPr lang="en-US" altLang="ko-KR" sz="1600"/>
              <a:t>500ms </a:t>
            </a:r>
            <a:r>
              <a:rPr lang="ko-KR" altLang="en-US" sz="1600"/>
              <a:t>후에 또 다른 세 개의 광고 패킷이 전송된다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각 광고 이벤트 간의 </a:t>
            </a:r>
            <a:r>
              <a:rPr lang="en-US" altLang="ko-KR" sz="1600"/>
              <a:t>delta time</a:t>
            </a:r>
            <a:r>
              <a:rPr lang="ko-KR" altLang="en-US" sz="1600"/>
              <a:t>이 약간 차이가 나는 것을 확인하자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두 광고 이벤트 간의 간격이 정확히 </a:t>
            </a:r>
            <a:r>
              <a:rPr lang="en-US" altLang="ko-KR" sz="1600"/>
              <a:t>500ms</a:t>
            </a:r>
            <a:r>
              <a:rPr lang="ko-KR" altLang="en-US" sz="1600"/>
              <a:t>가 아니다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이는 두 광고자가 동일한 광고 간격을 사용할 경우 발생할 수 있는 지속적인 충돌을 피하기 위해 </a:t>
            </a:r>
            <a:br>
              <a:rPr lang="en-US" altLang="ko-KR" sz="1600"/>
            </a:br>
            <a:r>
              <a:rPr lang="ko-KR" altLang="en-US" sz="1600"/>
              <a:t>각 광고 이벤트에 </a:t>
            </a:r>
            <a:r>
              <a:rPr lang="en-US" altLang="ko-KR" sz="1600"/>
              <a:t>10ms</a:t>
            </a:r>
            <a:r>
              <a:rPr lang="ko-KR" altLang="en-US" sz="1600"/>
              <a:t>의 무작위 지연이 추가되었기 때문이다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944007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- 6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D5EB6B-89FA-44F1-8A7F-3F266476B93C}"/>
              </a:ext>
            </a:extLst>
          </p:cNvPr>
          <p:cNvSpPr/>
          <p:nvPr/>
        </p:nvSpPr>
        <p:spPr>
          <a:xfrm>
            <a:off x="304800" y="721836"/>
            <a:ext cx="11455400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b="1"/>
              <a:t> 광고 패킷 내용 검사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Nordic_Beacon </a:t>
            </a:r>
            <a:r>
              <a:rPr lang="ko-KR" altLang="en-US" sz="1600"/>
              <a:t>장치의 </a:t>
            </a:r>
            <a:r>
              <a:rPr lang="en-US" altLang="ko-KR" sz="1600"/>
              <a:t>ADV_SCAN_IND </a:t>
            </a:r>
            <a:r>
              <a:rPr lang="ko-KR" altLang="en-US" sz="1600"/>
              <a:t>패킷을 클릭하여 광고 패킷을 검사해 보다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이제 화면 하단에 있는 ＂</a:t>
            </a:r>
            <a:r>
              <a:rPr lang="en-US" altLang="ko-KR" sz="1600"/>
              <a:t>Packet Details</a:t>
            </a:r>
            <a:r>
              <a:rPr lang="ko-KR" altLang="en-US" sz="1600"/>
              <a:t>＂와 ＂</a:t>
            </a:r>
            <a:r>
              <a:rPr lang="en-US" altLang="ko-KR" sz="1600"/>
              <a:t>Packet Bytes</a:t>
            </a:r>
            <a:r>
              <a:rPr lang="ko-KR" altLang="en-US" sz="1600"/>
              <a:t>＂</a:t>
            </a:r>
            <a:r>
              <a:rPr lang="en-US" altLang="ko-KR" sz="1600"/>
              <a:t> </a:t>
            </a:r>
            <a:r>
              <a:rPr lang="ko-KR" altLang="en-US" sz="1600"/>
              <a:t>창이 이 광고 패킷을 표시하도록 업데이트된다</a:t>
            </a:r>
            <a:r>
              <a:rPr lang="en-US" altLang="ko-KR" sz="160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1BA93F-E5A0-4BB2-A903-4DD9F005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82" y="2048637"/>
            <a:ext cx="10527859" cy="4356356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125713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- 6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5A49D8-7A36-4964-AB03-5E79F0FB5D53}"/>
              </a:ext>
            </a:extLst>
          </p:cNvPr>
          <p:cNvSpPr/>
          <p:nvPr/>
        </p:nvSpPr>
        <p:spPr>
          <a:xfrm>
            <a:off x="165100" y="695489"/>
            <a:ext cx="11861800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Bluetooth Low Energy Link Layer</a:t>
            </a:r>
            <a:r>
              <a:rPr lang="ko-KR" altLang="en-US" sz="1600"/>
              <a:t>와 </a:t>
            </a:r>
            <a:r>
              <a:rPr lang="en-US" altLang="ko-KR" sz="1600"/>
              <a:t>Advertising Data</a:t>
            </a:r>
            <a:r>
              <a:rPr lang="ko-KR" altLang="en-US" sz="1600"/>
              <a:t>를 확장해보자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각 하위 항목</a:t>
            </a:r>
            <a:r>
              <a:rPr lang="en-US" altLang="ko-KR" sz="1600"/>
              <a:t>(Flags, Device Name, Manufacturer Specific)</a:t>
            </a:r>
            <a:r>
              <a:rPr lang="ko-KR" altLang="en-US" sz="1600"/>
              <a:t>을 클릭하면 </a:t>
            </a:r>
            <a:br>
              <a:rPr lang="en-US" altLang="ko-KR" sz="1600"/>
            </a:br>
            <a:r>
              <a:rPr lang="ko-KR" altLang="en-US" sz="1600"/>
              <a:t>이 데이터가 패킷의 어느 부분에 위치하는지 하이라이트된다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우리는 광고 데이터를 이진 형식으로 </a:t>
            </a:r>
            <a:r>
              <a:rPr lang="en-US" altLang="ko-KR" sz="1600"/>
              <a:t>Lesson 2</a:t>
            </a:r>
            <a:r>
              <a:rPr lang="ko-KR" altLang="en-US" sz="1600"/>
              <a:t>에서 배운 형식과 맞출 수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광고 데이터는 여러 광고 데이터 구조로 구성되며</a:t>
            </a:r>
            <a:r>
              <a:rPr lang="en-US" altLang="ko-KR" sz="1600"/>
              <a:t>, </a:t>
            </a:r>
            <a:r>
              <a:rPr lang="ko-KR" altLang="en-US" sz="1600"/>
              <a:t>각 구조는 길이</a:t>
            </a:r>
            <a:r>
              <a:rPr lang="en-US" altLang="ko-KR" sz="1600"/>
              <a:t>, </a:t>
            </a:r>
            <a:r>
              <a:rPr lang="ko-KR" altLang="en-US" sz="1600"/>
              <a:t>타입</a:t>
            </a:r>
            <a:r>
              <a:rPr lang="en-US" altLang="ko-KR" sz="1600"/>
              <a:t>, </a:t>
            </a:r>
            <a:r>
              <a:rPr lang="ko-KR" altLang="en-US" sz="1600"/>
              <a:t>그리고 그 다음에 콘텐츠가 온다</a:t>
            </a:r>
            <a:r>
              <a:rPr lang="en-US" altLang="ko-KR" sz="160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1A7045-F796-4C6A-94D5-9FC8D663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28" y="2800129"/>
            <a:ext cx="5153744" cy="3162741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12636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887309-6D06-4249-87BE-449E5465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593889"/>
            <a:ext cx="5930900" cy="4733091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C21C8A-B35C-4998-BA06-C919C8E4C53E}"/>
              </a:ext>
            </a:extLst>
          </p:cNvPr>
          <p:cNvSpPr/>
          <p:nvPr/>
        </p:nvSpPr>
        <p:spPr>
          <a:xfrm>
            <a:off x="0" y="851238"/>
            <a:ext cx="6096000" cy="33686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첫 번째 광고 구조에서 </a:t>
            </a:r>
            <a:r>
              <a:rPr lang="en-US" altLang="ko-KR" sz="1600"/>
              <a:t>0x02 0x01 0x04</a:t>
            </a:r>
            <a:r>
              <a:rPr lang="ko-KR" altLang="en-US" sz="1600"/>
              <a:t>를 볼 수 있다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여기서 길이는 </a:t>
            </a:r>
            <a:r>
              <a:rPr lang="en-US" altLang="ko-KR" sz="1600"/>
              <a:t>0x02 </a:t>
            </a:r>
            <a:r>
              <a:rPr lang="ko-KR" altLang="en-US" sz="1600"/>
              <a:t>바이트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타입은 </a:t>
            </a:r>
            <a:r>
              <a:rPr lang="en-US" altLang="ko-KR" sz="1600"/>
              <a:t>0x01 (</a:t>
            </a:r>
            <a:r>
              <a:rPr lang="ko-KR" altLang="en-US" sz="1600"/>
              <a:t>플래그를 의미</a:t>
            </a:r>
            <a:r>
              <a:rPr lang="en-US" altLang="ko-KR" sz="1600"/>
              <a:t>)</a:t>
            </a:r>
            <a:r>
              <a:rPr lang="ko-KR" altLang="en-US" sz="1600"/>
              <a:t>이며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플래그 값은 </a:t>
            </a:r>
            <a:r>
              <a:rPr lang="en-US" altLang="ko-KR" sz="1600"/>
              <a:t>BT_LE_AD_NO_BREDR (0x04)</a:t>
            </a:r>
            <a:r>
              <a:rPr lang="ko-KR" altLang="en-US" sz="1600"/>
              <a:t>이다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동일한 패턴이 </a:t>
            </a:r>
            <a:r>
              <a:rPr lang="en-US" altLang="ko-KR" sz="1600"/>
              <a:t>Manufacturer Specific </a:t>
            </a:r>
            <a:r>
              <a:rPr lang="ko-KR" altLang="en-US" sz="1600"/>
              <a:t>데이터에서도 </a:t>
            </a:r>
            <a:br>
              <a:rPr lang="en-US" altLang="ko-KR" sz="1600"/>
            </a:br>
            <a:r>
              <a:rPr lang="ko-KR" altLang="en-US" sz="1600"/>
              <a:t>반복된다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여기서는 길이 </a:t>
            </a:r>
            <a:r>
              <a:rPr lang="en-US" altLang="ko-KR" sz="1600"/>
              <a:t>0x05, </a:t>
            </a:r>
            <a:r>
              <a:rPr lang="ko-KR" altLang="en-US" sz="1600"/>
              <a:t>타입 </a:t>
            </a:r>
            <a:r>
              <a:rPr lang="en-US" altLang="ko-KR" sz="1600"/>
              <a:t>0xFF (Manufacturer Specific)</a:t>
            </a:r>
            <a:r>
              <a:rPr lang="ko-KR" altLang="en-US" sz="1600"/>
              <a:t>가 </a:t>
            </a:r>
            <a:br>
              <a:rPr lang="en-US" altLang="ko-KR" sz="1600"/>
            </a:br>
            <a:r>
              <a:rPr lang="ko-KR" altLang="en-US" sz="1600"/>
              <a:t>있고</a:t>
            </a:r>
            <a:r>
              <a:rPr lang="en-US" altLang="ko-KR" sz="1600"/>
              <a:t>, </a:t>
            </a:r>
            <a:r>
              <a:rPr lang="ko-KR" altLang="en-US" sz="1600"/>
              <a:t>실제 내용은 회사 </a:t>
            </a:r>
            <a:r>
              <a:rPr lang="en-US" altLang="ko-KR" sz="1600"/>
              <a:t>ID (0x0059)</a:t>
            </a:r>
            <a:r>
              <a:rPr lang="ko-KR" altLang="en-US" sz="1600"/>
              <a:t>와 데이터 </a:t>
            </a:r>
            <a:r>
              <a:rPr lang="en-US" altLang="ko-KR" sz="1600"/>
              <a:t>0x0000</a:t>
            </a:r>
            <a:r>
              <a:rPr lang="ko-KR" altLang="en-US" sz="1600"/>
              <a:t>으로 구성된다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72504714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- 7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9231AE-8D25-4690-9BBA-45D2A8D7AB6E}"/>
              </a:ext>
            </a:extLst>
          </p:cNvPr>
          <p:cNvSpPr/>
          <p:nvPr/>
        </p:nvSpPr>
        <p:spPr>
          <a:xfrm>
            <a:off x="165100" y="619289"/>
            <a:ext cx="11658600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sz="1600" b="1"/>
              <a:t> 스캔 응답 패킷 검사하기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스캔 응답 패킷을 검사하려면</a:t>
            </a:r>
            <a:r>
              <a:rPr lang="en-US" altLang="ko-KR" sz="1600"/>
              <a:t>, </a:t>
            </a:r>
            <a:r>
              <a:rPr lang="ko-KR" altLang="en-US" sz="1600"/>
              <a:t>중앙 장치인 스마트폰이 광고자에게 스캔 요청 패킷을 보내야 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/>
              <a:t>7.1. nRF Connect for Mobile </a:t>
            </a:r>
            <a:r>
              <a:rPr lang="ko-KR" altLang="en-US" sz="1600" b="1"/>
              <a:t>애플리케이션을 열고 스캔을 시작해보자</a:t>
            </a:r>
            <a:r>
              <a:rPr lang="en-US" altLang="ko-KR" sz="1600" b="1"/>
              <a:t>.</a:t>
            </a:r>
            <a:r>
              <a:rPr lang="en-US" altLang="ko-KR" sz="1600"/>
              <a:t> </a:t>
            </a:r>
            <a:br>
              <a:rPr lang="en-US" altLang="ko-KR" sz="1600"/>
            </a:br>
            <a:r>
              <a:rPr lang="en-US" altLang="ko-KR" sz="1600"/>
              <a:t>    </a:t>
            </a:r>
            <a:r>
              <a:rPr lang="ko-KR" altLang="en-US" sz="1600"/>
              <a:t>이 작업은 스마트폰이 자동으로 스캔 요청을 보내도록 유도한다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  스캔 요청</a:t>
            </a:r>
            <a:r>
              <a:rPr lang="en-US" altLang="ko-KR" sz="1600"/>
              <a:t>(SCAN_REQ)</a:t>
            </a:r>
            <a:r>
              <a:rPr lang="ko-KR" altLang="en-US" sz="1600"/>
              <a:t>은 광고 패킷</a:t>
            </a:r>
            <a:r>
              <a:rPr lang="en-US" altLang="ko-KR" sz="1600"/>
              <a:t>(</a:t>
            </a:r>
            <a:r>
              <a:rPr lang="ko-KR" altLang="en-US" sz="1600"/>
              <a:t>이 경우 채널 </a:t>
            </a:r>
            <a:r>
              <a:rPr lang="en-US" altLang="ko-KR" sz="1600"/>
              <a:t>39) </a:t>
            </a:r>
            <a:r>
              <a:rPr lang="ko-KR" altLang="en-US" sz="1600"/>
              <a:t>후에 전송되며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en-US" altLang="ko-KR" sz="1600"/>
              <a:t>    </a:t>
            </a:r>
            <a:r>
              <a:rPr lang="ko-KR" altLang="en-US" sz="1600"/>
              <a:t>그 뒤를 이어 광고자가 보내는 스캔 응답</a:t>
            </a:r>
            <a:r>
              <a:rPr lang="en-US" altLang="ko-KR" sz="1600"/>
              <a:t>(SCAN_RSP)</a:t>
            </a:r>
            <a:r>
              <a:rPr lang="ko-KR" altLang="en-US" sz="1600"/>
              <a:t>이 온다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  SCAN_REQ</a:t>
            </a:r>
            <a:r>
              <a:rPr lang="ko-KR" altLang="en-US" sz="1600"/>
              <a:t>와 </a:t>
            </a:r>
            <a:r>
              <a:rPr lang="en-US" altLang="ko-KR" sz="1600"/>
              <a:t>SCAN_RSP</a:t>
            </a:r>
            <a:r>
              <a:rPr lang="ko-KR" altLang="en-US" sz="1600"/>
              <a:t>는 모두 자신이 따르는 광고 패킷과 동일한 채널에서 수행된다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054841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- 7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F79D57B-88EB-4F48-8D02-0E3B1DD0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694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E9BC45-E4DA-45DB-BB1E-F9F892BB8101}"/>
              </a:ext>
            </a:extLst>
          </p:cNvPr>
          <p:cNvSpPr/>
          <p:nvPr/>
        </p:nvSpPr>
        <p:spPr>
          <a:xfrm>
            <a:off x="233498" y="775079"/>
            <a:ext cx="5503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  <a:ea typeface="GT-Eesti Display"/>
              </a:rPr>
              <a:t>7.2 Select the </a:t>
            </a:r>
            <a:r>
              <a:rPr lang="ko-KR" altLang="ko-KR" sz="1600">
                <a:latin typeface="Arial Unicode MS"/>
                <a:ea typeface="Monaco"/>
              </a:rPr>
              <a:t>SCAN_RSP</a:t>
            </a:r>
            <a:r>
              <a:rPr lang="ko-KR" altLang="ko-KR" sz="1600">
                <a:ea typeface="GT-Eesti Display"/>
              </a:rPr>
              <a:t> </a:t>
            </a:r>
            <a:r>
              <a:rPr lang="ko-KR" altLang="ko-KR" sz="1600">
                <a:latin typeface="Arial" panose="020B0604020202020204" pitchFamily="34" charset="0"/>
                <a:ea typeface="GT-Eesti Display"/>
              </a:rPr>
              <a:t>packet to inspect the contents.</a:t>
            </a:r>
            <a:r>
              <a:rPr lang="ko-KR" altLang="ko-KR" sz="160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ADBBAF-08AB-40C3-9CEA-8EC82513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1" y="1294823"/>
            <a:ext cx="8726118" cy="2848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29C3A0D-BA97-43A9-A841-DBAB619D134E}"/>
              </a:ext>
            </a:extLst>
          </p:cNvPr>
          <p:cNvSpPr/>
          <p:nvPr/>
        </p:nvSpPr>
        <p:spPr>
          <a:xfrm>
            <a:off x="520700" y="4362848"/>
            <a:ext cx="11417300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여기에서도 광고 구조의 동일한 패턴을 찾을 수 있다</a:t>
            </a:r>
            <a:r>
              <a:rPr lang="en-US" altLang="ko-KR" sz="16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구조는 </a:t>
            </a:r>
            <a:r>
              <a:rPr lang="en-US" altLang="ko-KR" sz="1600"/>
              <a:t>0x1A (26</a:t>
            </a:r>
            <a:r>
              <a:rPr lang="ko-KR" altLang="en-US" sz="1600"/>
              <a:t>바이트</a:t>
            </a:r>
            <a:r>
              <a:rPr lang="en-US" altLang="ko-KR" sz="1600"/>
              <a:t>)</a:t>
            </a:r>
            <a:r>
              <a:rPr lang="ko-KR" altLang="en-US" sz="1600"/>
              <a:t>로 시작하고</a:t>
            </a:r>
            <a:r>
              <a:rPr lang="en-US" altLang="ko-KR" sz="1600"/>
              <a:t>, </a:t>
            </a:r>
            <a:r>
              <a:rPr lang="ko-KR" altLang="en-US" sz="1600"/>
              <a:t>그 다음에 유형 </a:t>
            </a:r>
            <a:r>
              <a:rPr lang="en-US" altLang="ko-KR" sz="1600"/>
              <a:t>0x24 (URI)</a:t>
            </a:r>
            <a:r>
              <a:rPr lang="ko-KR" altLang="en-US" sz="1600"/>
              <a:t>가 오며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실제 데이터는 </a:t>
            </a:r>
            <a:r>
              <a:rPr lang="en-US" altLang="ko-KR" sz="1600"/>
              <a:t>URL: //academy.nordicsemi.com </a:t>
            </a:r>
            <a:r>
              <a:rPr lang="ko-KR" altLang="en-US" sz="1600"/>
              <a:t>아다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225049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296214" y="808989"/>
            <a:ext cx="11805634" cy="1537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/>
              <a:t>2.2 Define the callback functions on_connected and on_disconnected.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콜백 함수는 </a:t>
            </a:r>
            <a:r>
              <a:rPr lang="en-US" altLang="ko-KR"/>
              <a:t>Bluetooth </a:t>
            </a:r>
            <a:r>
              <a:rPr lang="ko-KR" altLang="en-US"/>
              <a:t>라이브러리에서 트리거되므로</a:t>
            </a:r>
            <a:r>
              <a:rPr lang="en-US" altLang="ko-KR"/>
              <a:t>, API </a:t>
            </a:r>
            <a:r>
              <a:rPr lang="ko-KR" altLang="en-US"/>
              <a:t>문서에 설명된 것과 동일한 함수 매개변수를 가져야</a:t>
            </a:r>
            <a:r>
              <a:rPr lang="en-US" altLang="ko-KR"/>
              <a:t> 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우리는 나중에 확장할 수 있는 간단한 콜백 함수부터 시작한다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다음 함수를 </a:t>
            </a:r>
            <a:r>
              <a:rPr lang="en-US" altLang="ko-KR" b="1"/>
              <a:t>main.c</a:t>
            </a:r>
            <a:r>
              <a:rPr lang="ko-KR" altLang="en-US"/>
              <a:t>에 추가한다</a:t>
            </a:r>
            <a:r>
              <a:rPr lang="en-US" altLang="ko-KR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993E14-076E-4585-8272-6EB819A04242}"/>
              </a:ext>
            </a:extLst>
          </p:cNvPr>
          <p:cNvSpPr/>
          <p:nvPr/>
        </p:nvSpPr>
        <p:spPr>
          <a:xfrm>
            <a:off x="656823" y="2346269"/>
            <a:ext cx="6967470" cy="44319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2.2 - Implement the callback functions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on_connected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"Connection error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"Connected"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my_conn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bt_conn_ref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b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    /* STEP 3.2  Turn the connection status LED on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b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on_disconnected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reason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"Disconnected. Reason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reason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bt_conn_unref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my_conn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b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    /* STEP 3.3  Turn the connection status LED off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1B01FC-C09A-4435-B624-D76AEF4D023F}"/>
              </a:ext>
            </a:extLst>
          </p:cNvPr>
          <p:cNvSpPr/>
          <p:nvPr/>
        </p:nvSpPr>
        <p:spPr>
          <a:xfrm>
            <a:off x="7804597" y="2561369"/>
            <a:ext cx="4116946" cy="1539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 Unicode MS"/>
              </a:rPr>
              <a:t>my_conn</a:t>
            </a:r>
            <a:r>
              <a:rPr lang="ko-KR" altLang="ko-KR"/>
              <a:t> 매개변수는 </a:t>
            </a:r>
            <a:r>
              <a:rPr lang="ko-KR" altLang="ko-KR" b="1">
                <a:latin typeface="Arial" panose="020B0604020202020204" pitchFamily="34" charset="0"/>
              </a:rPr>
              <a:t>main.c</a:t>
            </a:r>
            <a:r>
              <a:rPr lang="ko-KR" altLang="ko-KR">
                <a:latin typeface="Arial" panose="020B0604020202020204" pitchFamily="34" charset="0"/>
              </a:rPr>
              <a:t> 파일 상단에 선언된 </a:t>
            </a:r>
            <a:r>
              <a:rPr lang="ko-KR" altLang="ko-KR">
                <a:latin typeface="Arial Unicode MS"/>
              </a:rPr>
              <a:t>bt_conn</a:t>
            </a:r>
            <a:r>
              <a:rPr lang="ko-KR" altLang="ko-KR"/>
              <a:t> 포인터</a:t>
            </a:r>
            <a:r>
              <a:rPr lang="ko-KR" altLang="en-US"/>
              <a:t>이</a:t>
            </a:r>
            <a:r>
              <a:rPr lang="ko-KR" altLang="ko-KR"/>
              <a:t>다. </a:t>
            </a:r>
            <a:br>
              <a:rPr lang="en-US" altLang="ko-KR"/>
            </a:br>
            <a:r>
              <a:rPr lang="ko-KR" altLang="ko-KR"/>
              <a:t>이 포인터는 다음 연습에서 연결을 추적하는 데 사용할 것</a:t>
            </a:r>
            <a:r>
              <a:rPr lang="ko-KR" altLang="en-US"/>
              <a:t>이</a:t>
            </a:r>
            <a:r>
              <a:rPr lang="ko-KR" altLang="ko-KR"/>
              <a:t>다. </a:t>
            </a:r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96967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- 8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CB7180-413A-4E8F-94DE-D9765072A24B}"/>
              </a:ext>
            </a:extLst>
          </p:cNvPr>
          <p:cNvSpPr/>
          <p:nvPr/>
        </p:nvSpPr>
        <p:spPr>
          <a:xfrm>
            <a:off x="177800" y="696436"/>
            <a:ext cx="11861800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8"/>
            </a:pPr>
            <a:r>
              <a:rPr lang="ko-KR" altLang="en-US" sz="1600" b="1"/>
              <a:t> 동적 데이터 업데이트 관찰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 2</a:t>
            </a:r>
            <a:r>
              <a:rPr lang="ko-KR" altLang="en-US" sz="1600"/>
              <a:t>교시 연습 </a:t>
            </a:r>
            <a:r>
              <a:rPr lang="en-US" altLang="ko-KR" sz="1600"/>
              <a:t>2</a:t>
            </a:r>
            <a:r>
              <a:rPr lang="ko-KR" altLang="en-US" sz="1600"/>
              <a:t>에서 배운 것처럼</a:t>
            </a:r>
            <a:r>
              <a:rPr lang="en-US" altLang="ko-KR" sz="1600"/>
              <a:t>, </a:t>
            </a:r>
            <a:r>
              <a:rPr lang="ko-KR" altLang="en-US" sz="1600"/>
              <a:t>버튼 </a:t>
            </a:r>
            <a:r>
              <a:rPr lang="en-US" altLang="ko-KR" sz="1600"/>
              <a:t>1</a:t>
            </a:r>
            <a:r>
              <a:rPr lang="ko-KR" altLang="en-US" sz="1600"/>
              <a:t>을 눌러 광고 데이터의 내용을 동적으로 변경할 수 있었다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8.1 ADV_SCAN_IND </a:t>
            </a:r>
            <a:r>
              <a:rPr lang="ko-KR" altLang="en-US" sz="1600"/>
              <a:t>광고 패킷 중 하나를 선택하고</a:t>
            </a:r>
            <a:r>
              <a:rPr lang="en-US" altLang="ko-KR" sz="1600"/>
              <a:t>, Manufacturer Specific </a:t>
            </a:r>
            <a:r>
              <a:rPr lang="ko-KR" altLang="en-US" sz="1600"/>
              <a:t>데이터 값 </a:t>
            </a:r>
            <a:r>
              <a:rPr lang="en-US" altLang="ko-KR" sz="1600"/>
              <a:t>0x0000</a:t>
            </a:r>
            <a:r>
              <a:rPr lang="ko-KR" altLang="en-US" sz="1600"/>
              <a:t>을 관찰하자</a:t>
            </a:r>
            <a:r>
              <a:rPr lang="en-US" altLang="ko-KR" sz="160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C55333-826B-4F8B-A493-5E9C572C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36" y="1951671"/>
            <a:ext cx="7490509" cy="49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3473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– 8.2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2DF67D-1BEA-4C31-93B9-33D5D417BADA}"/>
              </a:ext>
            </a:extLst>
          </p:cNvPr>
          <p:cNvSpPr/>
          <p:nvPr/>
        </p:nvSpPr>
        <p:spPr>
          <a:xfrm>
            <a:off x="254000" y="785336"/>
            <a:ext cx="10388600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8.2 </a:t>
            </a:r>
            <a:r>
              <a:rPr lang="ko-KR" altLang="en-US" sz="1600"/>
              <a:t>이제 주변 장치로 작동하는 보드에서 버튼 </a:t>
            </a:r>
            <a:r>
              <a:rPr lang="en-US" altLang="ko-KR" sz="1600"/>
              <a:t>1</a:t>
            </a:r>
            <a:r>
              <a:rPr lang="ko-KR" altLang="en-US" sz="1600"/>
              <a:t>을 누르자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8.3 </a:t>
            </a:r>
            <a:r>
              <a:rPr lang="ko-KR" altLang="en-US" sz="1600"/>
              <a:t>새로운 광고 패킷을 검사해보자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  광고 패킷의 내용이 이제 </a:t>
            </a:r>
            <a:r>
              <a:rPr lang="en-US" altLang="ko-KR" sz="1600"/>
              <a:t>0x0100</a:t>
            </a:r>
            <a:r>
              <a:rPr lang="ko-KR" altLang="en-US" sz="1600"/>
              <a:t>으로 업데이트된 것을 확인할 수 있다</a:t>
            </a:r>
            <a:r>
              <a:rPr lang="en-US" altLang="ko-KR" sz="160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9AEB2-6041-4F2D-A95E-CFB24EBB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68" y="2129471"/>
            <a:ext cx="7440063" cy="36390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41EBF7-966E-4FD7-BC08-F485676EF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108" y="5330318"/>
            <a:ext cx="3648584" cy="876422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053567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800">
                <a:solidFill>
                  <a:schemeClr val="tx1"/>
                </a:solidFill>
              </a:rPr>
              <a:t>Exercise 6_2</a:t>
            </a:r>
          </a:p>
          <a:p>
            <a:pPr algn="ctr" fontAlgn="base"/>
            <a:r>
              <a:rPr lang="en-US" altLang="ko-KR" sz="2800" b="1">
                <a:solidFill>
                  <a:schemeClr val="tx1"/>
                </a:solidFill>
              </a:rPr>
              <a:t>Inspect a Bluetooth connection, analyze GAP and GATT packets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463356-1DF5-4200-B865-71FEF53C23FD}"/>
              </a:ext>
            </a:extLst>
          </p:cNvPr>
          <p:cNvSpPr/>
          <p:nvPr/>
        </p:nvSpPr>
        <p:spPr>
          <a:xfrm>
            <a:off x="793750" y="2056537"/>
            <a:ext cx="10604500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연습에서는 </a:t>
            </a:r>
            <a:r>
              <a:rPr lang="en-US" altLang="ko-KR"/>
              <a:t>Nordic </a:t>
            </a:r>
            <a:r>
              <a:rPr lang="ko-KR" altLang="en-US"/>
              <a:t>장치와 전화기 간의 </a:t>
            </a:r>
            <a:r>
              <a:rPr lang="en-US" altLang="ko-KR"/>
              <a:t>Bluetooth LE </a:t>
            </a:r>
            <a:r>
              <a:rPr lang="ko-KR" altLang="en-US"/>
              <a:t>연결에서 패킷을 스니핑한다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연습을 통해 </a:t>
            </a:r>
            <a:r>
              <a:rPr lang="en-US" altLang="ko-KR"/>
              <a:t>Bluetooth LE </a:t>
            </a:r>
            <a:r>
              <a:rPr lang="ko-KR" altLang="en-US"/>
              <a:t>링크에서 실제로 발생하는 연결 설정 및 연결 매개변수에 대해 </a:t>
            </a:r>
            <a:r>
              <a:rPr lang="en-US" altLang="ko-KR"/>
              <a:t>Lesson 3</a:t>
            </a:r>
            <a:r>
              <a:rPr lang="ko-KR" altLang="en-US"/>
              <a:t>에서 배운 내용을 적용할 수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연습에서는 </a:t>
            </a:r>
            <a:r>
              <a:rPr lang="en-US" altLang="ko-KR"/>
              <a:t>Lesson 3 Exercise 2</a:t>
            </a:r>
            <a:r>
              <a:rPr lang="ko-KR" altLang="en-US"/>
              <a:t>에서 만든 응용 프로그램을 사용할 것이다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112376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8BDF2E-990C-4CE2-B9BB-F8D3F6C9134C}"/>
              </a:ext>
            </a:extLst>
          </p:cNvPr>
          <p:cNvSpPr/>
          <p:nvPr/>
        </p:nvSpPr>
        <p:spPr>
          <a:xfrm>
            <a:off x="215900" y="707241"/>
            <a:ext cx="11760200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Project open :  l6/l6_e2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참고로</a:t>
            </a:r>
            <a:r>
              <a:rPr lang="en-US" altLang="ko-KR" sz="1600"/>
              <a:t>, </a:t>
            </a:r>
            <a:r>
              <a:rPr lang="ko-KR" altLang="en-US" sz="1600"/>
              <a:t>이 펌웨어는 </a:t>
            </a:r>
            <a:r>
              <a:rPr lang="en-US" altLang="ko-KR" sz="1600"/>
              <a:t>l3/l3_e2_sol</a:t>
            </a:r>
            <a:r>
              <a:rPr lang="ko-KR" altLang="en-US" sz="1600"/>
              <a:t>에서의 연습 </a:t>
            </a:r>
            <a:r>
              <a:rPr lang="en-US" altLang="ko-KR" sz="1600"/>
              <a:t>2 </a:t>
            </a:r>
            <a:r>
              <a:rPr lang="ko-KR" altLang="en-US" sz="1600"/>
              <a:t>솔루션과 동일하다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1. </a:t>
            </a:r>
            <a:r>
              <a:rPr lang="ko-KR" altLang="en-US" sz="1600"/>
              <a:t>애플리케이션을 빌드하고 보드에 플래시하세요</a:t>
            </a:r>
            <a:r>
              <a:rPr lang="en-US" altLang="ko-KR" sz="1600"/>
              <a:t>.</a:t>
            </a:r>
          </a:p>
          <a:p>
            <a:pPr marL="285750" indent="-19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 보드의 </a:t>
            </a:r>
            <a:r>
              <a:rPr lang="en-US" altLang="ko-KR" sz="1600"/>
              <a:t>LED1(LED0</a:t>
            </a:r>
            <a:r>
              <a:rPr lang="ko-KR" altLang="en-US" sz="1600"/>
              <a:t>는 </a:t>
            </a:r>
            <a:r>
              <a:rPr lang="en-US" altLang="ko-KR" sz="1600"/>
              <a:t>nRF54 DK</a:t>
            </a:r>
            <a:r>
              <a:rPr lang="ko-KR" altLang="en-US" sz="1600"/>
              <a:t>에서</a:t>
            </a:r>
            <a:r>
              <a:rPr lang="en-US" altLang="ko-KR" sz="1600"/>
              <a:t>)</a:t>
            </a:r>
            <a:r>
              <a:rPr lang="ko-KR" altLang="en-US" sz="1600"/>
              <a:t>은 깜박이며 보드가 광고 중임을 나타낸다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2. Nordic_Peripheral </a:t>
            </a:r>
            <a:r>
              <a:rPr lang="ko-KR" altLang="en-US" sz="1600"/>
              <a:t>장치의 패킷만 필터링하자</a:t>
            </a:r>
            <a:r>
              <a:rPr lang="en-US" altLang="ko-KR" sz="1600"/>
              <a:t>.</a:t>
            </a:r>
          </a:p>
          <a:p>
            <a:pPr marL="4445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Wireshark</a:t>
            </a:r>
            <a:r>
              <a:rPr lang="ko-KR" altLang="en-US" sz="1600"/>
              <a:t>에서 스니퍼를 다시 실행하고 장치 드롭다운 목록을 열어 </a:t>
            </a:r>
            <a:r>
              <a:rPr lang="en-US" altLang="ko-KR" sz="1600"/>
              <a:t>Nordic_Peripheral</a:t>
            </a:r>
            <a:r>
              <a:rPr lang="ko-KR" altLang="en-US" sz="1600"/>
              <a:t>을 선택한다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이전 연습에서 본 이름</a:t>
            </a:r>
            <a:r>
              <a:rPr lang="en-US" altLang="ko-KR" sz="1600"/>
              <a:t>(Nordic_Beacon)</a:t>
            </a:r>
            <a:r>
              <a:rPr lang="ko-KR" altLang="en-US" sz="1600"/>
              <a:t>만 보인다면 </a:t>
            </a:r>
            <a:r>
              <a:rPr lang="en-US" altLang="ko-KR" sz="1600"/>
              <a:t>Wireshark</a:t>
            </a:r>
            <a:r>
              <a:rPr lang="ko-KR" altLang="en-US" sz="1600"/>
              <a:t>를 닫고 다시 열어야 할 수 있다</a:t>
            </a:r>
            <a:r>
              <a:rPr lang="en-US" altLang="ko-KR" sz="1600"/>
              <a:t>.</a:t>
            </a:r>
          </a:p>
          <a:p>
            <a:pPr marL="4445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장치가 너무 많다면</a:t>
            </a:r>
            <a:r>
              <a:rPr lang="en-US" altLang="ko-KR" sz="1600"/>
              <a:t>, </a:t>
            </a:r>
            <a:r>
              <a:rPr lang="ko-KR" altLang="en-US" sz="1600"/>
              <a:t>이전 연습에서 했던 것처럼 </a:t>
            </a:r>
            <a:r>
              <a:rPr lang="en-US" altLang="ko-KR" sz="1600"/>
              <a:t>RSSI </a:t>
            </a:r>
            <a:r>
              <a:rPr lang="ko-KR" altLang="en-US" sz="1600"/>
              <a:t>필터를 사용할 수 있다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388072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CB3CF3-8E71-4C21-B9B2-ACFFFCC2E22B}"/>
              </a:ext>
            </a:extLst>
          </p:cNvPr>
          <p:cNvSpPr/>
          <p:nvPr/>
        </p:nvSpPr>
        <p:spPr>
          <a:xfrm>
            <a:off x="215900" y="683736"/>
            <a:ext cx="11214100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b="1"/>
              <a:t> Bluetooth LE </a:t>
            </a:r>
            <a:r>
              <a:rPr lang="ko-KR" altLang="en-US" sz="1600" b="1"/>
              <a:t>연결 설정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 nRF Connect for Mobile</a:t>
            </a:r>
            <a:r>
              <a:rPr lang="ko-KR" altLang="en-US" sz="1600"/>
              <a:t>을 실행하고</a:t>
            </a:r>
            <a:r>
              <a:rPr lang="en-US" altLang="ko-KR" sz="1600"/>
              <a:t>, </a:t>
            </a:r>
            <a:r>
              <a:rPr lang="ko-KR" altLang="en-US" sz="1600"/>
              <a:t>이전에 여러 번 했던 것처럼 </a:t>
            </a:r>
            <a:r>
              <a:rPr lang="en-US" altLang="ko-KR" sz="1600"/>
              <a:t>Nordic_Peripheral </a:t>
            </a:r>
            <a:r>
              <a:rPr lang="ko-KR" altLang="en-US" sz="1600"/>
              <a:t>장치에 연결한다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연결이 설정되면</a:t>
            </a:r>
            <a:r>
              <a:rPr lang="en-US" altLang="ko-KR" sz="1600"/>
              <a:t>, Wireshark</a:t>
            </a:r>
            <a:r>
              <a:rPr lang="ko-KR" altLang="en-US" sz="1600"/>
              <a:t>의 </a:t>
            </a:r>
            <a:r>
              <a:rPr lang="en-US" altLang="ko-KR" sz="1600"/>
              <a:t>nRF Sniffer</a:t>
            </a:r>
            <a:r>
              <a:rPr lang="ko-KR" altLang="en-US" sz="1600"/>
              <a:t>에서 이를 확인할 수 있어야 한다</a:t>
            </a:r>
            <a:r>
              <a:rPr lang="en-US" altLang="ko-KR" sz="160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C986E-FAB0-4BF8-AB0D-86DA913A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44" y="1976981"/>
            <a:ext cx="8828010" cy="469024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F1A628-ABB8-4302-844F-4B11E944FEAC}"/>
              </a:ext>
            </a:extLst>
          </p:cNvPr>
          <p:cNvSpPr/>
          <p:nvPr/>
        </p:nvSpPr>
        <p:spPr>
          <a:xfrm>
            <a:off x="9545782" y="2149917"/>
            <a:ext cx="2646218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연결이 설정되면</a:t>
            </a:r>
            <a:r>
              <a:rPr lang="en-US" altLang="ko-KR" sz="1600"/>
              <a:t>, </a:t>
            </a:r>
            <a:r>
              <a:rPr lang="ko-KR" altLang="en-US" sz="1600"/>
              <a:t>두 장치 간에 많은 수의 패킷이 높은 속도로 교환되는 것을 볼 수 있다</a:t>
            </a:r>
            <a:r>
              <a:rPr lang="en-US" altLang="ko-KR" sz="1600"/>
              <a:t>. </a:t>
            </a:r>
            <a:r>
              <a:rPr lang="ko-KR" altLang="en-US" sz="1600"/>
              <a:t>대부분의 패킷은 빈 </a:t>
            </a:r>
            <a:r>
              <a:rPr lang="en-US" altLang="ko-KR" sz="1600"/>
              <a:t>PDU(Protocol Data Unit) </a:t>
            </a:r>
            <a:r>
              <a:rPr lang="ko-KR" altLang="en-US" sz="1600"/>
              <a:t>패킷이다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98610252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- 4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6A8B04-3056-4D4D-916C-CEC6155D08D2}"/>
              </a:ext>
            </a:extLst>
          </p:cNvPr>
          <p:cNvSpPr/>
          <p:nvPr/>
        </p:nvSpPr>
        <p:spPr>
          <a:xfrm>
            <a:off x="180109" y="593889"/>
            <a:ext cx="11831781" cy="373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>
                <a:latin typeface="Arial" panose="020B0604020202020204" pitchFamily="34" charset="0"/>
              </a:rPr>
              <a:t>4. </a:t>
            </a:r>
            <a:r>
              <a:rPr lang="ko-KR" altLang="ko-KR" sz="1600" b="1">
                <a:latin typeface="Arial" panose="020B0604020202020204" pitchFamily="34" charset="0"/>
              </a:rPr>
              <a:t>연결 파라미터 업데이트 요청 패킷을 검사</a:t>
            </a:r>
            <a:r>
              <a:rPr lang="ko-KR" altLang="en-US" sz="1600" b="1">
                <a:latin typeface="Arial" panose="020B0604020202020204" pitchFamily="34" charset="0"/>
              </a:rPr>
              <a:t>해보자</a:t>
            </a:r>
            <a:r>
              <a:rPr lang="ko-KR" altLang="ko-KR" sz="1600" b="1">
                <a:latin typeface="Arial" panose="020B0604020202020204" pitchFamily="34" charset="0"/>
              </a:rPr>
              <a:t>.</a:t>
            </a:r>
          </a:p>
          <a:p>
            <a:pPr marL="179388"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>
                <a:latin typeface="Arial" panose="020B0604020202020204" pitchFamily="34" charset="0"/>
              </a:rPr>
              <a:t>  </a:t>
            </a:r>
            <a:r>
              <a:rPr lang="ko-KR" altLang="ko-KR" sz="1600" b="1">
                <a:latin typeface="Arial" panose="020B0604020202020204" pitchFamily="34" charset="0"/>
              </a:rPr>
              <a:t>“Connection Parameter Update Request”</a:t>
            </a:r>
            <a:r>
              <a:rPr lang="ko-KR" altLang="ko-KR" sz="1600">
                <a:latin typeface="Arial" panose="020B0604020202020204" pitchFamily="34" charset="0"/>
              </a:rPr>
              <a:t> 패킷을 찾</a:t>
            </a:r>
            <a:r>
              <a:rPr lang="ko-KR" altLang="en-US" sz="1600">
                <a:latin typeface="Arial" panose="020B0604020202020204" pitchFamily="34" charset="0"/>
              </a:rPr>
              <a:t>는</a:t>
            </a:r>
            <a:r>
              <a:rPr lang="ko-KR" altLang="ko-KR" sz="1600">
                <a:latin typeface="Arial" panose="020B0604020202020204" pitchFamily="34" charset="0"/>
              </a:rPr>
              <a:t>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이 패킷은 L2CAP 프로토콜에서 발생한 패킷이며,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Wireshark에서 해당 정보가 </a:t>
            </a:r>
            <a:r>
              <a:rPr lang="ko-KR" altLang="en-US" sz="1600">
                <a:latin typeface="Arial" panose="020B0604020202020204" pitchFamily="34" charset="0"/>
              </a:rPr>
              <a:t>＂</a:t>
            </a:r>
            <a:r>
              <a:rPr lang="ko-KR" altLang="ko-KR" sz="1600">
                <a:latin typeface="Arial" panose="020B0604020202020204" pitchFamily="34" charset="0"/>
              </a:rPr>
              <a:t>Connection Parameter Update Request</a:t>
            </a:r>
            <a:r>
              <a:rPr lang="ko-KR" altLang="en-US" sz="1600">
                <a:latin typeface="Arial" panose="020B0604020202020204" pitchFamily="34" charset="0"/>
              </a:rPr>
              <a:t>＂</a:t>
            </a:r>
            <a:r>
              <a:rPr lang="ko-KR" altLang="ko-KR" sz="1600">
                <a:latin typeface="Arial" panose="020B0604020202020204" pitchFamily="34" charset="0"/>
              </a:rPr>
              <a:t>로 표시</a:t>
            </a:r>
            <a:r>
              <a:rPr lang="ko-KR" altLang="en-US" sz="1600">
                <a:latin typeface="Arial" panose="020B0604020202020204" pitchFamily="34" charset="0"/>
              </a:rPr>
              <a:t>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  <a:p>
            <a:pPr marL="179388"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Wireshark에서 많은 패킷들이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빠르게 표시되기 때문에,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</a:t>
            </a:r>
            <a:r>
              <a:rPr lang="ko-KR" altLang="ko-KR" sz="1600" b="1">
                <a:latin typeface="Arial" panose="020B0604020202020204" pitchFamily="34" charset="0"/>
              </a:rPr>
              <a:t>“Auto Scroll”</a:t>
            </a:r>
            <a:r>
              <a:rPr lang="ko-KR" altLang="ko-KR" sz="1600">
                <a:latin typeface="Arial" panose="020B0604020202020204" pitchFamily="34" charset="0"/>
              </a:rPr>
              <a:t> 기능을 끄는 것이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유용할 수 있다. </a:t>
            </a:r>
            <a:endParaRPr lang="en-US" altLang="ko-KR" sz="1600">
              <a:latin typeface="Arial" panose="020B0604020202020204" pitchFamily="34" charset="0"/>
            </a:endParaRPr>
          </a:p>
          <a:p>
            <a:pPr marL="179388"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이렇게 하면 더 쉽게 패킷들을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 </a:t>
            </a:r>
            <a:r>
              <a:rPr lang="ko-KR" altLang="ko-KR" sz="1600">
                <a:latin typeface="Arial" panose="020B0604020202020204" pitchFamily="34" charset="0"/>
              </a:rPr>
              <a:t>탐색하고 원하는 패킷을 찾을 수 있다.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D3C51B-E5C9-4F4F-9431-93E72380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48" y="2304981"/>
            <a:ext cx="8186352" cy="45530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476543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- 5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99079-7CCE-4A1F-982A-14061E621974}"/>
              </a:ext>
            </a:extLst>
          </p:cNvPr>
          <p:cNvSpPr/>
          <p:nvPr/>
        </p:nvSpPr>
        <p:spPr>
          <a:xfrm>
            <a:off x="235527" y="764600"/>
            <a:ext cx="11734800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1600" b="1"/>
              <a:t> 연결 업데이트 표시 패킷</a:t>
            </a:r>
            <a:r>
              <a:rPr lang="en-US" altLang="ko-KR" sz="1600" b="1"/>
              <a:t>(LL_CONNECTION_UPDATE_IND) </a:t>
            </a:r>
            <a:r>
              <a:rPr lang="ko-KR" altLang="en-US" sz="1600" b="1"/>
              <a:t>검사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요청 직후</a:t>
            </a:r>
            <a:r>
              <a:rPr lang="en-US" altLang="ko-KR" sz="1600"/>
              <a:t>, </a:t>
            </a:r>
            <a:r>
              <a:rPr lang="ko-KR" altLang="en-US" sz="1600"/>
              <a:t>전화기에서 보내는 </a:t>
            </a:r>
            <a:r>
              <a:rPr lang="en-US" altLang="ko-KR" sz="1600" b="1"/>
              <a:t>LL_CONNECTION_UPDATE_IND</a:t>
            </a:r>
            <a:r>
              <a:rPr lang="ko-KR" altLang="en-US" sz="1600"/>
              <a:t> 패킷을 볼 수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이 패킷은 주변 장치에서 요청한 대로 새로운 연결 파라미터를 업데이트하는 내용을 전달한다</a:t>
            </a:r>
            <a:r>
              <a:rPr lang="en-US" altLang="ko-KR" sz="160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6974FA-FB0F-47F2-AC85-17EFE1A2C9CC}"/>
              </a:ext>
            </a:extLst>
          </p:cNvPr>
          <p:cNvSpPr/>
          <p:nvPr/>
        </p:nvSpPr>
        <p:spPr>
          <a:xfrm>
            <a:off x="432916" y="1917288"/>
            <a:ext cx="11326168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LL_CONNECT_UPDATE_IND</a:t>
            </a:r>
            <a:r>
              <a:rPr lang="ko-KR" altLang="en-US" sz="1600"/>
              <a:t>을 검사하면 새로운 연결 파라미터를 확인할 수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 경우</a:t>
            </a:r>
            <a:r>
              <a:rPr lang="en-US" altLang="ko-KR" sz="1600"/>
              <a:t>, </a:t>
            </a:r>
            <a:r>
              <a:rPr lang="ko-KR" altLang="en-US" sz="1600"/>
              <a:t>연결 간격 </a:t>
            </a:r>
            <a:r>
              <a:rPr lang="en-US" altLang="ko-KR" sz="1600"/>
              <a:t>800(1000ms)</a:t>
            </a:r>
            <a:r>
              <a:rPr lang="ko-KR" altLang="en-US" sz="1600"/>
              <a:t>과 연결 타임아웃 </a:t>
            </a:r>
            <a:r>
              <a:rPr lang="en-US" altLang="ko-KR" sz="1600"/>
              <a:t>400(4</a:t>
            </a:r>
            <a:r>
              <a:rPr lang="ko-KR" altLang="en-US" sz="1600"/>
              <a:t>초</a:t>
            </a:r>
            <a:r>
              <a:rPr lang="en-US" altLang="ko-KR" sz="1600"/>
              <a:t>)</a:t>
            </a:r>
            <a:r>
              <a:rPr lang="ko-KR" altLang="en-US" sz="1600"/>
              <a:t>이 표시되며</a:t>
            </a:r>
            <a:r>
              <a:rPr lang="en-US" altLang="ko-KR" sz="1600"/>
              <a:t>, </a:t>
            </a:r>
            <a:r>
              <a:rPr lang="ko-KR" altLang="en-US" sz="1600"/>
              <a:t>이는 코드에서 요청한 내용과 일치한다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또한</a:t>
            </a:r>
            <a:r>
              <a:rPr lang="en-US" altLang="ko-KR" sz="1600"/>
              <a:t>, 177</a:t>
            </a:r>
            <a:r>
              <a:rPr lang="ko-KR" altLang="en-US" sz="1600"/>
              <a:t>의 인스턴트 값에 주목하자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 값은 새로운 파라미터가 어느 연결 이벤트에서 적용될지를 나타냅니다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이후의 패킷들에서 </a:t>
            </a:r>
            <a:r>
              <a:rPr lang="en-US" altLang="ko-KR" sz="1600"/>
              <a:t>Delta time </a:t>
            </a:r>
            <a:r>
              <a:rPr lang="ko-KR" altLang="en-US" sz="1600"/>
              <a:t>열을 보면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새로운 연결 간격 </a:t>
            </a:r>
            <a:r>
              <a:rPr lang="en-US" altLang="ko-KR" sz="1600"/>
              <a:t>1000ms</a:t>
            </a:r>
            <a:r>
              <a:rPr lang="ko-KR" altLang="en-US" sz="1600"/>
              <a:t>가 </a:t>
            </a:r>
            <a:br>
              <a:rPr lang="en-US" altLang="ko-KR" sz="1600"/>
            </a:br>
            <a:r>
              <a:rPr lang="en-US" altLang="ko-KR" sz="1600"/>
              <a:t>177</a:t>
            </a:r>
            <a:r>
              <a:rPr lang="ko-KR" altLang="en-US" sz="1600"/>
              <a:t>번 이벤트에서 적용되는 것을</a:t>
            </a:r>
            <a:br>
              <a:rPr lang="en-US" altLang="ko-KR" sz="1600"/>
            </a:br>
            <a:r>
              <a:rPr lang="ko-KR" altLang="en-US" sz="1600"/>
              <a:t> 확인할 수 있다</a:t>
            </a:r>
            <a:r>
              <a:rPr lang="en-US" altLang="ko-KR" sz="16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A7F4A1-6402-4AE6-80D3-E2F4780C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99" y="4040605"/>
            <a:ext cx="8311901" cy="2817395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526618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- 6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A3FE20-F850-4EAF-B711-85E5934875A5}"/>
              </a:ext>
            </a:extLst>
          </p:cNvPr>
          <p:cNvSpPr/>
          <p:nvPr/>
        </p:nvSpPr>
        <p:spPr>
          <a:xfrm>
            <a:off x="146304" y="715739"/>
            <a:ext cx="11899392" cy="373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600" b="1"/>
              <a:t> 빈 데이터 패킷 필터 적용</a:t>
            </a:r>
          </a:p>
          <a:p>
            <a:pPr marL="35401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라이브 캡처에서 대부분의 패킷은 연결을 유지하기 위해 보내는 빈 </a:t>
            </a:r>
            <a:r>
              <a:rPr lang="en-US" altLang="ko-KR" sz="1600"/>
              <a:t>PDU </a:t>
            </a:r>
            <a:r>
              <a:rPr lang="ko-KR" altLang="en-US" sz="1600"/>
              <a:t>패킷이다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중앙 장치는 연결 이벤트 시작 시 패킷을 보내고</a:t>
            </a:r>
            <a:r>
              <a:rPr lang="en-US" altLang="ko-KR" sz="1600"/>
              <a:t>, </a:t>
            </a:r>
            <a:r>
              <a:rPr lang="ko-KR" altLang="en-US" sz="1600"/>
              <a:t>주변 장치는 이를 확인 응답한다</a:t>
            </a:r>
            <a:r>
              <a:rPr lang="en-US" altLang="ko-KR" sz="1600"/>
              <a:t>. </a:t>
            </a:r>
          </a:p>
          <a:p>
            <a:pPr marL="35401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전송할 데이터가 없으면 빈 </a:t>
            </a:r>
            <a:r>
              <a:rPr lang="en-US" altLang="ko-KR" sz="1600"/>
              <a:t>PDU </a:t>
            </a:r>
            <a:r>
              <a:rPr lang="ko-KR" altLang="en-US" sz="1600"/>
              <a:t>패킷만 보내며</a:t>
            </a:r>
            <a:r>
              <a:rPr lang="en-US" altLang="ko-KR" sz="1600"/>
              <a:t>, </a:t>
            </a:r>
            <a:r>
              <a:rPr lang="ko-KR" altLang="en-US" sz="1600"/>
              <a:t>이 패킷은 데이터 헤더만 포함하고 페이로드는 없다</a:t>
            </a:r>
            <a:r>
              <a:rPr lang="en-US" altLang="ko-KR" sz="1600"/>
              <a:t>. </a:t>
            </a:r>
          </a:p>
          <a:p>
            <a:pPr marL="35401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이러한 패킷들이 전송되고 확인 응답되지 않으면</a:t>
            </a:r>
            <a:r>
              <a:rPr lang="en-US" altLang="ko-KR" sz="1600"/>
              <a:t>, </a:t>
            </a:r>
            <a:r>
              <a:rPr lang="ko-KR" altLang="en-US" sz="1600"/>
              <a:t>연결은 연결 감독 타임아웃으로 종료된다</a:t>
            </a:r>
            <a:r>
              <a:rPr lang="en-US" altLang="ko-KR" sz="1600"/>
              <a:t>.</a:t>
            </a:r>
          </a:p>
          <a:p>
            <a:pPr marL="35401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하지만 이러한 빈 </a:t>
            </a:r>
            <a:r>
              <a:rPr lang="en-US" altLang="ko-KR" sz="1600"/>
              <a:t>PDU </a:t>
            </a:r>
            <a:r>
              <a:rPr lang="ko-KR" altLang="en-US" sz="1600"/>
              <a:t>패킷들이 통신을 분석하는 데 방해가 될 수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특히 특정 의미 있는 패킷을 찾고자 할 때 더욱 그렇다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이를 해결하는 가장 좋은 방법은 빈 </a:t>
            </a:r>
            <a:r>
              <a:rPr lang="en-US" altLang="ko-KR" sz="1600"/>
              <a:t>PDU</a:t>
            </a:r>
            <a:r>
              <a:rPr lang="ko-KR" altLang="en-US" sz="1600"/>
              <a:t>를 숨기는 필터를 생성하는 것이다</a:t>
            </a:r>
            <a:r>
              <a:rPr lang="en-US" altLang="ko-KR" sz="1600"/>
              <a:t>.</a:t>
            </a:r>
          </a:p>
          <a:p>
            <a:pPr marL="35401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필터를 적용하려면 빈 </a:t>
            </a:r>
            <a:r>
              <a:rPr lang="en-US" altLang="ko-KR" sz="1600"/>
              <a:t>PDU </a:t>
            </a:r>
            <a:r>
              <a:rPr lang="ko-KR" altLang="en-US" sz="1600"/>
              <a:t>패킷을 선택한다</a:t>
            </a:r>
            <a:r>
              <a:rPr lang="en-US" altLang="ko-KR" sz="1600"/>
              <a:t>. </a:t>
            </a:r>
            <a:r>
              <a:rPr lang="ko-KR" altLang="en-US" sz="1600"/>
              <a:t>그런 다음 패킷 세부 정보 창에서 </a:t>
            </a:r>
            <a:r>
              <a:rPr lang="en-US" altLang="ko-KR" sz="1600"/>
              <a:t>Data Header</a:t>
            </a:r>
            <a:r>
              <a:rPr lang="ko-KR" altLang="en-US" sz="1600"/>
              <a:t>를 확장하고 </a:t>
            </a:r>
            <a:br>
              <a:rPr lang="en-US" altLang="ko-KR" sz="1600"/>
            </a:br>
            <a:r>
              <a:rPr lang="en-US" altLang="ko-KR" sz="1600"/>
              <a:t>Length: 0 </a:t>
            </a:r>
            <a:r>
              <a:rPr lang="ko-KR" altLang="en-US" sz="1600"/>
              <a:t>부분을 우클릭한다</a:t>
            </a:r>
            <a:r>
              <a:rPr lang="en-US" altLang="ko-KR" sz="1600"/>
              <a:t>. </a:t>
            </a:r>
            <a:r>
              <a:rPr lang="ko-KR" altLang="en-US" sz="1600"/>
              <a:t>그런 후</a:t>
            </a:r>
            <a:r>
              <a:rPr lang="en-US" altLang="ko-KR" sz="1600"/>
              <a:t>, Apply as a Filter &gt; Not Selected</a:t>
            </a:r>
            <a:r>
              <a:rPr lang="ko-KR" altLang="en-US" sz="1600"/>
              <a:t>를 클릭하여 필터를 적용합니다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634718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- 6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C1E03C-8350-43E6-8A0F-46409F25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51" y="1340769"/>
            <a:ext cx="6373114" cy="5029902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832B000-171F-4702-B84B-5265990ABC04}"/>
              </a:ext>
            </a:extLst>
          </p:cNvPr>
          <p:cNvSpPr/>
          <p:nvPr/>
        </p:nvSpPr>
        <p:spPr>
          <a:xfrm>
            <a:off x="293132" y="740183"/>
            <a:ext cx="2770310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600" b="1"/>
              <a:t> 빈 데이터 패킷 필터 적용</a:t>
            </a:r>
          </a:p>
        </p:txBody>
      </p:sp>
    </p:spTree>
    <p:extLst>
      <p:ext uri="{BB962C8B-B14F-4D97-AF65-F5344CB8AC3E}">
        <p14:creationId xmlns:p14="http://schemas.microsoft.com/office/powerpoint/2010/main" val="339463867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- 7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FF3EB1-08F4-4077-A9FD-4BCAA3598680}"/>
              </a:ext>
            </a:extLst>
          </p:cNvPr>
          <p:cNvSpPr/>
          <p:nvPr/>
        </p:nvSpPr>
        <p:spPr>
          <a:xfrm>
            <a:off x="48768" y="783997"/>
            <a:ext cx="5535168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sz="1600" b="1"/>
              <a:t> 연결된 상태에서 통신 검사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-</a:t>
            </a:r>
            <a:r>
              <a:rPr lang="ko-KR" altLang="en-US" sz="1600"/>
              <a:t> 이제 모든 빈 패킷이 필터링되었으므로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두 장치가 연결된 상태에서 패킷 교환을 검사해 보자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- </a:t>
            </a:r>
            <a:r>
              <a:rPr lang="ko-KR" altLang="en-US" sz="1600"/>
              <a:t>다음 이미지는 전화기와 ＂</a:t>
            </a:r>
            <a:r>
              <a:rPr lang="en-US" altLang="ko-KR" sz="1600"/>
              <a:t>Nordic_Peripheral</a:t>
            </a:r>
            <a:r>
              <a:rPr lang="ko-KR" altLang="en-US" sz="1600"/>
              <a:t>＂</a:t>
            </a:r>
            <a:r>
              <a:rPr lang="en-US" altLang="ko-KR" sz="1600"/>
              <a:t> </a:t>
            </a:r>
            <a:r>
              <a:rPr lang="ko-KR" altLang="en-US" sz="1600"/>
              <a:t>간의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연결 해부도를 보여주며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en-US" altLang="ko-KR" sz="1600"/>
              <a:t>- </a:t>
            </a:r>
            <a:r>
              <a:rPr lang="ko-KR" altLang="en-US" sz="1600"/>
              <a:t>전화기에서 버튼 특성에 대한 알림을 활성화한 후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버튼을 몇 번 눌렀다 뗀 상황이다</a:t>
            </a:r>
            <a:r>
              <a:rPr lang="en-US" altLang="ko-KR" sz="160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05DB72-33BF-436D-A368-A0E5564E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783997"/>
            <a:ext cx="7071360" cy="5658640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3504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296214" y="808989"/>
            <a:ext cx="11805634" cy="1910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/>
              <a:t>2.3 Register</a:t>
            </a:r>
            <a:r>
              <a:rPr lang="ko-KR" altLang="en-US"/>
              <a:t> </a:t>
            </a:r>
            <a:r>
              <a:rPr lang="en-US" altLang="ko-KR"/>
              <a:t>the</a:t>
            </a:r>
            <a:r>
              <a:rPr lang="ko-KR" altLang="en-US"/>
              <a:t> </a:t>
            </a:r>
            <a:r>
              <a:rPr lang="en-US" altLang="ko-KR"/>
              <a:t>callback</a:t>
            </a:r>
            <a:r>
              <a:rPr lang="ko-KR" altLang="en-US"/>
              <a:t> </a:t>
            </a:r>
            <a:r>
              <a:rPr lang="en-US" altLang="ko-KR"/>
              <a:t>structure</a:t>
            </a:r>
            <a:r>
              <a:rPr lang="ko-KR" altLang="en-US"/>
              <a:t> </a:t>
            </a:r>
            <a:r>
              <a:rPr lang="en-US" altLang="ko-KR" i="1"/>
              <a:t>connection_callbacks.</a:t>
            </a:r>
            <a:br>
              <a:rPr lang="en-US" altLang="ko-KR" i="1"/>
            </a:br>
            <a:r>
              <a:rPr lang="en-US" altLang="ko-KR" i="1"/>
              <a:t>    - </a:t>
            </a:r>
            <a:r>
              <a:rPr lang="ko-KR" altLang="ko-KR">
                <a:latin typeface="Arial" panose="020B0604020202020204" pitchFamily="34" charset="0"/>
              </a:rPr>
              <a:t>콜백 구조체를 등록하려면 </a:t>
            </a:r>
            <a:r>
              <a:rPr lang="ko-KR" altLang="ko-KR" b="1">
                <a:latin typeface="Arial Unicode MS"/>
              </a:rPr>
              <a:t>bt_conn_cb_register</a:t>
            </a:r>
            <a:r>
              <a:rPr lang="ko-KR" altLang="ko-KR"/>
              <a:t> 함수를 사용해야 </a:t>
            </a:r>
            <a:r>
              <a:rPr lang="ko-KR" altLang="en-US"/>
              <a:t>한다</a:t>
            </a:r>
            <a:r>
              <a:rPr lang="ko-KR" altLang="ko-KR"/>
              <a:t>. </a:t>
            </a:r>
            <a:br>
              <a:rPr lang="en-US" altLang="ko-KR"/>
            </a:br>
            <a:r>
              <a:rPr lang="en-US" altLang="ko-KR"/>
              <a:t>    - </a:t>
            </a:r>
            <a:r>
              <a:rPr lang="ko-KR" altLang="ko-KR"/>
              <a:t>이 함수는 광고를 시작하기 전에 호출해야 하며, </a:t>
            </a:r>
            <a:br>
              <a:rPr lang="en-US" altLang="ko-KR"/>
            </a:br>
            <a:r>
              <a:rPr lang="en-US" altLang="ko-KR"/>
              <a:t>      </a:t>
            </a:r>
            <a:r>
              <a:rPr lang="ko-KR" altLang="ko-KR"/>
              <a:t>그렇지 않으면 콜백을 등록하기 전에 연결이 수립될 수 있다.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ko-KR">
                <a:latin typeface="Arial" panose="020B0604020202020204" pitchFamily="34" charset="0"/>
              </a:rPr>
              <a:t>다음 코드를 </a:t>
            </a:r>
            <a:r>
              <a:rPr lang="ko-KR" altLang="ko-KR" b="1">
                <a:latin typeface="Arial" panose="020B0604020202020204" pitchFamily="34" charset="0"/>
              </a:rPr>
              <a:t>main.c</a:t>
            </a:r>
            <a:r>
              <a:rPr lang="ko-KR" altLang="ko-KR">
                <a:latin typeface="Arial" panose="020B0604020202020204" pitchFamily="34" charset="0"/>
              </a:rPr>
              <a:t>에 추가</a:t>
            </a:r>
            <a:r>
              <a:rPr lang="ko-KR" altLang="en-US">
                <a:latin typeface="Arial" panose="020B0604020202020204" pitchFamily="34" charset="0"/>
              </a:rPr>
              <a:t>한다</a:t>
            </a:r>
            <a:r>
              <a:rPr lang="en-US" altLang="ko-KR">
                <a:latin typeface="Arial" panose="020B0604020202020204" pitchFamily="34" charset="0"/>
              </a:rPr>
              <a:t>.</a:t>
            </a:r>
            <a:endParaRPr lang="en-US" altLang="ko-KR" i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1F4E20-555C-4154-AB77-D3ADDDACCE5D}"/>
              </a:ext>
            </a:extLst>
          </p:cNvPr>
          <p:cNvSpPr/>
          <p:nvPr/>
        </p:nvSpPr>
        <p:spPr>
          <a:xfrm>
            <a:off x="807075" y="2782669"/>
            <a:ext cx="6830097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2.3 - Register our custom callbacks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bt_conn_cb_register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connection_callbacks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A0AD51-969B-4556-9AB8-EBE691FFABA3}"/>
              </a:ext>
            </a:extLst>
          </p:cNvPr>
          <p:cNvSpPr/>
          <p:nvPr/>
        </p:nvSpPr>
        <p:spPr>
          <a:xfrm>
            <a:off x="807074" y="4540746"/>
            <a:ext cx="10526333" cy="8177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많은 Bluetooth Low Energy 샘플에서는 **</a:t>
            </a:r>
            <a:r>
              <a:rPr lang="ko-KR" altLang="ko-KR">
                <a:latin typeface="Arial Unicode MS"/>
              </a:rPr>
              <a:t>bt_conn_cb_register()</a:t>
            </a:r>
            <a:r>
              <a:rPr lang="ko-KR" altLang="ko-KR"/>
              <a:t>**가 사용되지 않는 것을 볼 수 </a:t>
            </a:r>
            <a:r>
              <a:rPr lang="ko-KR" altLang="en-US"/>
              <a:t>있다</a:t>
            </a:r>
            <a:r>
              <a:rPr lang="en-US" altLang="ko-KR"/>
              <a:t>.  </a:t>
            </a:r>
            <a:r>
              <a:rPr lang="ko-KR" altLang="ko-KR"/>
              <a:t> 대신, </a:t>
            </a:r>
            <a:r>
              <a:rPr lang="ko-KR" altLang="ko-KR" b="1">
                <a:latin typeface="Arial Unicode MS"/>
              </a:rPr>
              <a:t>BT_CONN_CB_DEFINE()</a:t>
            </a:r>
            <a:r>
              <a:rPr lang="ko-KR" altLang="ko-KR"/>
              <a:t> 매크로를 사용하여 콜백을 정의하고 등록</a:t>
            </a:r>
            <a:r>
              <a:rPr lang="ko-KR" altLang="en-US"/>
              <a:t>하고 있</a:t>
            </a:r>
            <a:r>
              <a:rPr lang="ko-KR" altLang="ko-KR"/>
              <a:t>다. </a:t>
            </a:r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6657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- 7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C73292-E28E-4318-8FE8-40C89AB3A80E}"/>
              </a:ext>
            </a:extLst>
          </p:cNvPr>
          <p:cNvSpPr/>
          <p:nvPr/>
        </p:nvSpPr>
        <p:spPr>
          <a:xfrm>
            <a:off x="231648" y="777163"/>
            <a:ext cx="7924800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다음과 같이 버튼 특성에서 알림을 구독하여 유사한 캡처 로그를 재현해 보자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연결 생애 주기에서 다른 패킷들을 살펴봅시다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C99531-144C-453F-8CBC-F9CBE5BB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17" y="1545212"/>
            <a:ext cx="4210638" cy="22672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616DB1-01BF-43BC-BC05-E7A035E224AA}"/>
              </a:ext>
            </a:extLst>
          </p:cNvPr>
          <p:cNvSpPr/>
          <p:nvPr/>
        </p:nvSpPr>
        <p:spPr>
          <a:xfrm>
            <a:off x="316992" y="3980362"/>
            <a:ext cx="10972800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여기에서 우리는 초기 연결 간격이 </a:t>
            </a:r>
            <a:r>
              <a:rPr lang="en-US" altLang="ko-KR" sz="1600"/>
              <a:t>30ms</a:t>
            </a:r>
            <a:r>
              <a:rPr lang="ko-KR" altLang="en-US" sz="1600"/>
              <a:t>인 것을 볼 수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이는 이전 단계에서 본 빈 </a:t>
            </a:r>
            <a:r>
              <a:rPr lang="en-US" altLang="ko-KR" sz="1600"/>
              <a:t>PDU </a:t>
            </a:r>
            <a:r>
              <a:rPr lang="ko-KR" altLang="en-US" sz="1600"/>
              <a:t>패킷 사이의 델타 시간과 일치한다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또한 연결 감독 타임아웃은 </a:t>
            </a:r>
            <a:r>
              <a:rPr lang="en-US" altLang="ko-KR" sz="1600"/>
              <a:t>5000ms</a:t>
            </a:r>
            <a:r>
              <a:rPr lang="ko-KR" altLang="en-US" sz="1600"/>
              <a:t>로 설정되어 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AF67E3-4F47-4843-BE02-F10FAB77A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58" y="3547873"/>
            <a:ext cx="5474442" cy="331012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37232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– 7.2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C25EBA-60CD-4E1B-B695-4D0FF7E88350}"/>
              </a:ext>
            </a:extLst>
          </p:cNvPr>
          <p:cNvSpPr/>
          <p:nvPr/>
        </p:nvSpPr>
        <p:spPr>
          <a:xfrm>
            <a:off x="158496" y="743034"/>
            <a:ext cx="11862816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7.2 PHY </a:t>
            </a:r>
            <a:r>
              <a:rPr lang="ko-KR" altLang="en-US" sz="1600" b="1"/>
              <a:t>요청 검사</a:t>
            </a:r>
            <a:r>
              <a:rPr lang="en-US" altLang="ko-KR" sz="1600" b="1"/>
              <a:t>, LL_PHY_REQ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LL_PHY_REQ </a:t>
            </a:r>
            <a:r>
              <a:rPr lang="ko-KR" altLang="en-US" sz="1600"/>
              <a:t>패킷은 주변 장치가 </a:t>
            </a:r>
            <a:r>
              <a:rPr lang="en-US" altLang="ko-KR" sz="1600"/>
              <a:t>2M PHY </a:t>
            </a:r>
            <a:r>
              <a:rPr lang="ko-KR" altLang="en-US" sz="1600"/>
              <a:t>라디오 모드를 사용하려는 요청으로</a:t>
            </a:r>
            <a:r>
              <a:rPr lang="en-US" altLang="ko-KR" sz="1600"/>
              <a:t>, </a:t>
            </a:r>
            <a:r>
              <a:rPr lang="ko-KR" altLang="en-US" sz="1600"/>
              <a:t>주변 장치가 </a:t>
            </a:r>
            <a:r>
              <a:rPr lang="en-US" altLang="ko-KR" sz="1600"/>
              <a:t>LE 2M PHY</a:t>
            </a:r>
            <a:r>
              <a:rPr lang="ko-KR" altLang="en-US" sz="1600"/>
              <a:t>를 사용하려고 한다고 알리는 패킷이다</a:t>
            </a:r>
            <a:r>
              <a:rPr lang="en-US" altLang="ko-KR" sz="1600"/>
              <a:t>. </a:t>
            </a:r>
            <a:r>
              <a:rPr lang="ko-KR" altLang="en-US" sz="1600"/>
              <a:t>또한 중앙 장치가 </a:t>
            </a:r>
            <a:r>
              <a:rPr lang="en-US" altLang="ko-KR" sz="1600"/>
              <a:t>LL_PHY_UPDATE_IND </a:t>
            </a:r>
            <a:r>
              <a:rPr lang="ko-KR" altLang="en-US" sz="1600"/>
              <a:t>패킷을 통해 </a:t>
            </a:r>
            <a:r>
              <a:rPr lang="en-US" altLang="ko-KR" sz="1600"/>
              <a:t>LE 2M PHY</a:t>
            </a:r>
            <a:r>
              <a:rPr lang="ko-KR" altLang="en-US" sz="1600"/>
              <a:t>를 사용하겠다고 응답하는 모습도 볼 수 있다</a:t>
            </a:r>
            <a:r>
              <a:rPr lang="en-US" altLang="ko-KR" sz="160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6E9475-8C60-476C-B5EB-2BAC5823A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22" y="2184417"/>
            <a:ext cx="6954220" cy="33913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153729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– 7.3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1B740F-189D-4250-800A-F1951065D87D}"/>
              </a:ext>
            </a:extLst>
          </p:cNvPr>
          <p:cNvSpPr/>
          <p:nvPr/>
        </p:nvSpPr>
        <p:spPr>
          <a:xfrm>
            <a:off x="341376" y="764000"/>
            <a:ext cx="11558016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7.3 CCCD</a:t>
            </a:r>
            <a:r>
              <a:rPr lang="ko-KR" altLang="en-US" sz="1600" b="1"/>
              <a:t>에 대한 쓰기 요청 검사</a:t>
            </a:r>
            <a:r>
              <a:rPr lang="en-US" altLang="ko-KR" sz="1600" b="1"/>
              <a:t>, </a:t>
            </a:r>
            <a:r>
              <a:rPr lang="ko-KR" altLang="en-US" sz="1600" b="1"/>
              <a:t>알림 활성화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CCCD(</a:t>
            </a:r>
            <a:r>
              <a:rPr lang="ko-KR" altLang="en-US" sz="1600"/>
              <a:t>클라이언트 특성 구성 값</a:t>
            </a:r>
            <a:r>
              <a:rPr lang="en-US" altLang="ko-KR" sz="1600"/>
              <a:t>) </a:t>
            </a:r>
            <a:r>
              <a:rPr lang="ko-KR" altLang="en-US" sz="1600"/>
              <a:t>속성</a:t>
            </a:r>
            <a:r>
              <a:rPr lang="en-US" altLang="ko-KR" sz="1600"/>
              <a:t>(0x0013)</a:t>
            </a:r>
            <a:r>
              <a:rPr lang="ko-KR" altLang="en-US" sz="1600"/>
              <a:t>에 대한 쓰기 요청 패킷을 찾아보자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 패킷을 검사하면</a:t>
            </a:r>
            <a:r>
              <a:rPr lang="en-US" altLang="ko-KR" sz="1600"/>
              <a:t>, </a:t>
            </a:r>
            <a:r>
              <a:rPr lang="ko-KR" altLang="en-US" sz="1600"/>
              <a:t>해당 패킷이 알림을 활성화하기 위해 알림 비트를 </a:t>
            </a:r>
            <a:r>
              <a:rPr lang="en-US" altLang="ko-KR" sz="1600"/>
              <a:t>true</a:t>
            </a:r>
            <a:r>
              <a:rPr lang="ko-KR" altLang="en-US" sz="1600"/>
              <a:t>로 설정하고 있음을 알 수 있다</a:t>
            </a:r>
            <a:r>
              <a:rPr lang="en-US" altLang="ko-KR" sz="16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B0B90E-9038-4A98-B976-5D519F6F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94" y="2086799"/>
            <a:ext cx="7479581" cy="44544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825788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Exercise steps – 7.4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4F23F5-9E9B-433F-BBA7-CFA8E42BD349}"/>
              </a:ext>
            </a:extLst>
          </p:cNvPr>
          <p:cNvSpPr/>
          <p:nvPr/>
        </p:nvSpPr>
        <p:spPr>
          <a:xfrm>
            <a:off x="146304" y="593889"/>
            <a:ext cx="11643360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7.4 </a:t>
            </a:r>
            <a:r>
              <a:rPr lang="ko-KR" altLang="en-US" sz="1600" b="1"/>
              <a:t>버튼이 눌렸을 때와 눌리지 않았을 때의 알림 검사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  캡처 로그에서 여러 연속적인 “</a:t>
            </a:r>
            <a:r>
              <a:rPr lang="en-US" altLang="ko-KR" sz="1600"/>
              <a:t>Rcvd Handle Value Notification” </a:t>
            </a:r>
            <a:r>
              <a:rPr lang="ko-KR" altLang="en-US" sz="1600"/>
              <a:t>패킷이 나타날 수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이는 </a:t>
            </a:r>
            <a:r>
              <a:rPr lang="en-US" altLang="ko-KR" sz="1600"/>
              <a:t>ATT </a:t>
            </a:r>
            <a:r>
              <a:rPr lang="ko-KR" altLang="en-US" sz="1600"/>
              <a:t>계층에서 수신된 핸들 값 알림을 나타내며</a:t>
            </a:r>
            <a:r>
              <a:rPr lang="en-US" altLang="ko-KR" sz="1600"/>
              <a:t>, </a:t>
            </a:r>
            <a:r>
              <a:rPr lang="ko-KR" altLang="en-US" sz="1600"/>
              <a:t>버튼이 눌렸을 때와 눌리지 않았을 때 발생하는 알림을 확인할 수 있다</a:t>
            </a:r>
            <a:r>
              <a:rPr lang="en-US" altLang="ko-KR" sz="160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9A32A-A34C-4687-B5C0-A3594C07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6" y="1865020"/>
            <a:ext cx="10158248" cy="281670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8D4DEB8-77A6-40EF-9E54-2B9CC06B33E3}"/>
              </a:ext>
            </a:extLst>
          </p:cNvPr>
          <p:cNvSpPr/>
          <p:nvPr/>
        </p:nvSpPr>
        <p:spPr>
          <a:xfrm>
            <a:off x="268224" y="4827718"/>
            <a:ext cx="11119104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알림 값 속성의 핸들은 </a:t>
            </a:r>
            <a:r>
              <a:rPr lang="en-US" altLang="ko-KR" sz="1600"/>
              <a:t>0x0012</a:t>
            </a:r>
            <a:r>
              <a:rPr lang="ko-KR" altLang="en-US" sz="1600"/>
              <a:t>이다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특성 테이블에서 값 속성은 </a:t>
            </a:r>
            <a:r>
              <a:rPr lang="en-US" altLang="ko-KR" sz="1600"/>
              <a:t>CCCD </a:t>
            </a:r>
            <a:r>
              <a:rPr lang="ko-KR" altLang="en-US" sz="1600"/>
              <a:t>속성 </a:t>
            </a:r>
            <a:r>
              <a:rPr lang="en-US" altLang="ko-KR" sz="1600"/>
              <a:t>0x0013 </a:t>
            </a:r>
            <a:r>
              <a:rPr lang="ko-KR" altLang="en-US" sz="1600"/>
              <a:t>바로 위에 위치하는 것이 일반적이다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또한 버튼이 눌렸을 때 특성의 값은 </a:t>
            </a:r>
            <a:r>
              <a:rPr lang="en-US" altLang="ko-KR" sz="1600"/>
              <a:t>0x01</a:t>
            </a:r>
            <a:r>
              <a:rPr lang="ko-KR" altLang="en-US" sz="1600"/>
              <a:t>이고</a:t>
            </a:r>
            <a:r>
              <a:rPr lang="en-US" altLang="ko-KR" sz="1600"/>
              <a:t>, </a:t>
            </a:r>
            <a:r>
              <a:rPr lang="ko-KR" altLang="en-US" sz="1600"/>
              <a:t>버튼이 놓였을 때 값은 </a:t>
            </a:r>
            <a:r>
              <a:rPr lang="en-US" altLang="ko-KR" sz="1600"/>
              <a:t>0x00</a:t>
            </a:r>
            <a:r>
              <a:rPr lang="ko-KR" altLang="en-US" sz="1600"/>
              <a:t>임을 알 수 있다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이는 앱이 “</a:t>
            </a:r>
            <a:r>
              <a:rPr lang="en-US" altLang="ko-KR" sz="1600"/>
              <a:t>Button Pressed” </a:t>
            </a:r>
            <a:r>
              <a:rPr lang="ko-KR" altLang="en-US" sz="1600"/>
              <a:t>또는 “</a:t>
            </a:r>
            <a:r>
              <a:rPr lang="en-US" altLang="ko-KR" sz="1600"/>
              <a:t>Button Released” </a:t>
            </a:r>
            <a:r>
              <a:rPr lang="ko-KR" altLang="en-US" sz="1600"/>
              <a:t>를 표시할지 여부를 결정하는 방식이다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7753463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3558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Beacon</a:t>
            </a:r>
          </a:p>
        </p:txBody>
      </p:sp>
    </p:spTree>
    <p:extLst>
      <p:ext uri="{BB962C8B-B14F-4D97-AF65-F5344CB8AC3E}">
        <p14:creationId xmlns:p14="http://schemas.microsoft.com/office/powerpoint/2010/main" val="427853036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Beacon application : </a:t>
            </a:r>
            <a:r>
              <a:rPr lang="ko-KR" altLang="en-US" b="1">
                <a:solidFill>
                  <a:schemeClr val="tx1"/>
                </a:solidFill>
              </a:rPr>
              <a:t>실내 위치 추적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15" y="763460"/>
            <a:ext cx="7697237" cy="55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858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Test app download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87" y="922892"/>
            <a:ext cx="3254022" cy="53497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94790"/>
            <a:ext cx="3261643" cy="3589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922892"/>
            <a:ext cx="118974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156182909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Open Project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382"/>
            <a:ext cx="12203178" cy="643061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6774" y="2385391"/>
            <a:ext cx="2474843" cy="33793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7261" y="2037521"/>
            <a:ext cx="377687" cy="36774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1</a:t>
            </a:r>
            <a:endParaRPr lang="ko-KR" altLang="en-US" b="1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718314" y="134178"/>
            <a:ext cx="2739887" cy="3379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solidFill>
                  <a:schemeClr val="tx1"/>
                </a:solidFill>
              </a:rPr>
              <a:t>검색창에서 </a:t>
            </a:r>
            <a:r>
              <a:rPr lang="en-US" altLang="ko-KR" sz="1600">
                <a:solidFill>
                  <a:schemeClr val="tx1"/>
                </a:solidFill>
              </a:rPr>
              <a:t>‘beacon’ </a:t>
            </a:r>
            <a:r>
              <a:rPr lang="ko-KR" altLang="en-US" sz="16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" name="타원 10"/>
          <p:cNvSpPr/>
          <p:nvPr/>
        </p:nvSpPr>
        <p:spPr>
          <a:xfrm>
            <a:off x="5353880" y="104362"/>
            <a:ext cx="377687" cy="36774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2</a:t>
            </a:r>
            <a:endParaRPr lang="ko-KR" altLang="en-US" b="1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13791" y="4032801"/>
            <a:ext cx="2739887" cy="3379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build configuration </a:t>
            </a:r>
            <a:r>
              <a:rPr lang="ko-KR" altLang="en-US" sz="160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14" name="타원 13"/>
          <p:cNvSpPr/>
          <p:nvPr/>
        </p:nvSpPr>
        <p:spPr>
          <a:xfrm>
            <a:off x="824948" y="3831533"/>
            <a:ext cx="377687" cy="36774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3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28848456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Program download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382"/>
            <a:ext cx="12229556" cy="643061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77078" y="3727173"/>
            <a:ext cx="1351722" cy="33793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7565" y="3379303"/>
            <a:ext cx="377687" cy="36774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4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16284326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Debugging Monitor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1" y="1165865"/>
            <a:ext cx="8702794" cy="37112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86802" y="664338"/>
            <a:ext cx="17910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디버깅 모니터</a:t>
            </a:r>
          </a:p>
        </p:txBody>
      </p:sp>
    </p:spTree>
    <p:extLst>
      <p:ext uri="{BB962C8B-B14F-4D97-AF65-F5344CB8AC3E}">
        <p14:creationId xmlns:p14="http://schemas.microsoft.com/office/powerpoint/2010/main" val="19938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296214" y="808989"/>
            <a:ext cx="11805634" cy="4384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/>
              <a:t>3. Configure</a:t>
            </a:r>
            <a:r>
              <a:rPr lang="ko-KR" altLang="en-US" b="1"/>
              <a:t> </a:t>
            </a:r>
            <a:r>
              <a:rPr lang="en-US" altLang="ko-KR" b="1"/>
              <a:t>an</a:t>
            </a:r>
            <a:r>
              <a:rPr lang="ko-KR" altLang="en-US" b="1"/>
              <a:t> </a:t>
            </a:r>
            <a:r>
              <a:rPr lang="en-US" altLang="ko-KR" b="1"/>
              <a:t>LED</a:t>
            </a:r>
            <a:r>
              <a:rPr lang="ko-KR" altLang="en-US" b="1"/>
              <a:t> </a:t>
            </a:r>
            <a:r>
              <a:rPr lang="en-US" altLang="ko-KR" b="1"/>
              <a:t>to</a:t>
            </a:r>
            <a:r>
              <a:rPr lang="ko-KR" altLang="en-US" b="1"/>
              <a:t> </a:t>
            </a:r>
            <a:r>
              <a:rPr lang="en-US" altLang="ko-KR" b="1"/>
              <a:t>indicate</a:t>
            </a:r>
            <a:r>
              <a:rPr lang="ko-KR" altLang="en-US" b="1"/>
              <a:t> </a:t>
            </a:r>
            <a:r>
              <a:rPr lang="en-US" altLang="ko-KR" b="1"/>
              <a:t>the</a:t>
            </a:r>
            <a:r>
              <a:rPr lang="ko-KR" altLang="en-US" b="1"/>
              <a:t> </a:t>
            </a:r>
            <a:r>
              <a:rPr lang="en-US" altLang="ko-KR" b="1"/>
              <a:t>current</a:t>
            </a:r>
            <a:r>
              <a:rPr lang="ko-KR" altLang="en-US" b="1"/>
              <a:t> </a:t>
            </a:r>
            <a:r>
              <a:rPr lang="en-US" altLang="ko-KR" b="1"/>
              <a:t>connection</a:t>
            </a:r>
            <a:r>
              <a:rPr lang="ko-KR" altLang="en-US" b="1"/>
              <a:t> </a:t>
            </a:r>
            <a:r>
              <a:rPr lang="en-US" altLang="ko-KR" b="1"/>
              <a:t>status.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/>
              <a:t>3.1 Define the connection status LED</a:t>
            </a:r>
            <a:br>
              <a:rPr lang="en-US" altLang="ko-KR" i="1"/>
            </a:br>
            <a:r>
              <a:rPr lang="en-US" altLang="ko-KR" i="1"/>
              <a:t>    </a:t>
            </a:r>
            <a:r>
              <a:rPr lang="ko-KR" altLang="ko-KR">
                <a:latin typeface="Arial" panose="020B0604020202020204" pitchFamily="34" charset="0"/>
              </a:rPr>
              <a:t>다음 코드를 </a:t>
            </a:r>
            <a:r>
              <a:rPr lang="ko-KR" altLang="ko-KR" b="1">
                <a:latin typeface="Arial" panose="020B0604020202020204" pitchFamily="34" charset="0"/>
              </a:rPr>
              <a:t>main.c</a:t>
            </a:r>
            <a:r>
              <a:rPr lang="ko-KR" altLang="ko-KR">
                <a:latin typeface="Arial" panose="020B0604020202020204" pitchFamily="34" charset="0"/>
              </a:rPr>
              <a:t>에 추가</a:t>
            </a:r>
            <a:r>
              <a:rPr lang="ko-KR" altLang="en-US">
                <a:latin typeface="Arial" panose="020B0604020202020204" pitchFamily="34" charset="0"/>
              </a:rPr>
              <a:t>한다</a:t>
            </a:r>
            <a:r>
              <a:rPr lang="en-US" altLang="ko-KR">
                <a:latin typeface="Arial" panose="020B0604020202020204" pitchFamily="34" charset="0"/>
              </a:rPr>
              <a:t>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i="1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i="1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>
                <a:latin typeface="Arial" panose="020B0604020202020204" pitchFamily="34" charset="0"/>
              </a:rPr>
              <a:t>3.2 On a connected event, turn the connection status LED on.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>
                <a:latin typeface="Arial" panose="020B0604020202020204" pitchFamily="34" charset="0"/>
              </a:rPr>
              <a:t>3.3 On a disconnected event, turn the connection status LED off.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>
                <a:latin typeface="Arial" panose="020B0604020202020204" pitchFamily="34" charset="0"/>
              </a:rPr>
              <a:t>    </a:t>
            </a:r>
            <a:endParaRPr lang="en-US" altLang="ko-KR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EE3A40-FB5A-4B70-9800-E855E2E35F8E}"/>
              </a:ext>
            </a:extLst>
          </p:cNvPr>
          <p:cNvSpPr/>
          <p:nvPr/>
        </p:nvSpPr>
        <p:spPr>
          <a:xfrm>
            <a:off x="716924" y="2053112"/>
            <a:ext cx="789904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3.1 - Define an LED to show the connection status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CONNECTION_STATUS_LED   DK_LED2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B59299-86A5-4B8C-8CEF-2C06BC086BC0}"/>
              </a:ext>
            </a:extLst>
          </p:cNvPr>
          <p:cNvSpPr/>
          <p:nvPr/>
        </p:nvSpPr>
        <p:spPr>
          <a:xfrm>
            <a:off x="716924" y="3496025"/>
            <a:ext cx="789904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/* STEP 3.2  Turn the connection status LED 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dk_set_led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CONNECTION_STATUS_LED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9172CC-D029-4C75-8BBC-9436D2CE0764}"/>
              </a:ext>
            </a:extLst>
          </p:cNvPr>
          <p:cNvSpPr/>
          <p:nvPr/>
        </p:nvSpPr>
        <p:spPr>
          <a:xfrm>
            <a:off x="716924" y="4795296"/>
            <a:ext cx="789904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3.3  Turn the connection status LED off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dk_set_led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CONNECTION_STATUS_LED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75047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Test App.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0" y="570238"/>
            <a:ext cx="2893724" cy="31844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431" y="528158"/>
            <a:ext cx="4197933" cy="5820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772" y="528158"/>
            <a:ext cx="3927090" cy="383512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04052" y="3399183"/>
            <a:ext cx="528212" cy="35550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3132264" y="3576935"/>
            <a:ext cx="611167" cy="115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39" y="3893538"/>
            <a:ext cx="3130825" cy="2947149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186608" y="3399183"/>
            <a:ext cx="417443" cy="35550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2"/>
          </p:cNvCxnSpPr>
          <p:nvPr/>
        </p:nvCxnSpPr>
        <p:spPr>
          <a:xfrm flipH="1">
            <a:off x="2385391" y="3754686"/>
            <a:ext cx="9939" cy="2806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86510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Source Code : main.c   (1/3)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2522" y="457200"/>
            <a:ext cx="7898296" cy="6247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#include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&lt;zephyr/types.h&gt;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#include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&lt;stddef.h&gt;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#include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&lt;zephyr/sys/printk.h&gt;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#include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&lt;zephyr/sys/util.h&gt;</a:t>
            </a:r>
            <a:b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#include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&lt;zephyr/bluetooth/bluetooth.h&gt;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#include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&lt;zephyr/bluetooth/hci.h&gt;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#define DEVICE_NAME CONFIG_BT_DEVICE_NAME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#define DEVICE_NAME_LEN (sizeof(DEVICE_NAME)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bt_data ad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BT_DATA_FLAGS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BT_LE_AD_NO_BREDR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BT_DATA_UUID16_ALL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0xfe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BT_DATA_SVC_DATA16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0xfe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 /* Eddystone UUID */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0x10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 /* Eddystone-URL frame type */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 /* Calibrated Tx power at 0m */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 /* URL Scheme Prefix http://www. */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'z'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'p'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'h'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'y'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'p'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'j'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't'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0x08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 /* .org */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b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bt_data sd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BT_DATA_NAME_COMPLETE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DEVICE_NAME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DEVICE_NAME_LEN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565" y="715618"/>
            <a:ext cx="4888617" cy="460181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030817" y="3250096"/>
            <a:ext cx="3677479" cy="506895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23081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Source Code : main.c    (2/3)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28600" y="586410"/>
            <a:ext cx="8269357" cy="6001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 bt_ready(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 err)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 addr_s[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BT_ADDR_LE_STR_LEN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bt_addr_le_t addr = {</a:t>
            </a:r>
            <a:r>
              <a:rPr lang="en-US" altLang="ko-KR" sz="16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size_t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 count = </a:t>
            </a:r>
            <a:r>
              <a:rPr lang="en-US" altLang="ko-KR" sz="1600" b="1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 (err) {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    printk(</a:t>
            </a:r>
            <a:r>
              <a:rPr lang="en-US" altLang="ko-KR" sz="1600" b="1">
                <a:solidFill>
                  <a:srgbClr val="CE9178"/>
                </a:solidFill>
                <a:latin typeface="Consolas" panose="020B0609020204030204" pitchFamily="49" charset="0"/>
              </a:rPr>
              <a:t>"Bluetooth init failed (err %d)\n"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, err);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  <a:b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printk(</a:t>
            </a:r>
            <a:r>
              <a:rPr lang="en-US" altLang="ko-KR" sz="1600" b="1">
                <a:solidFill>
                  <a:srgbClr val="CE9178"/>
                </a:solidFill>
                <a:latin typeface="Consolas" panose="020B0609020204030204" pitchFamily="49" charset="0"/>
              </a:rPr>
              <a:t>"Bluetooth initialized\n"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600" b="1">
                <a:solidFill>
                  <a:srgbClr val="6A9955"/>
                </a:solidFill>
                <a:latin typeface="Consolas" panose="020B0609020204030204" pitchFamily="49" charset="0"/>
              </a:rPr>
              <a:t>    /* Start advertising */</a:t>
            </a:r>
            <a:endParaRPr lang="en-US" altLang="ko-KR" sz="1600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err = bt_le_adv_start(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BT_LE_ADV_NCONN_IDENTITY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, ad, 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(ad),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sd, 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(sd));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 (err) {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    printk(</a:t>
            </a:r>
            <a:r>
              <a:rPr lang="en-US" altLang="ko-KR" sz="1600" b="1">
                <a:solidFill>
                  <a:srgbClr val="CE9178"/>
                </a:solidFill>
                <a:latin typeface="Consolas" panose="020B0609020204030204" pitchFamily="49" charset="0"/>
              </a:rPr>
              <a:t>"Advertising failed to start (err %d)\n"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, err);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  <a:b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bt_id_get(&amp;addr, &amp;count);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bt_addr_le_to_str(&amp;addr, addr_s, </a:t>
            </a:r>
            <a:r>
              <a:rPr lang="en-US" altLang="ko-KR" sz="1600" b="1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(addr_s));</a:t>
            </a:r>
          </a:p>
          <a:p>
            <a:b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    printk(</a:t>
            </a:r>
            <a:r>
              <a:rPr lang="en-US" altLang="ko-KR" sz="1600" b="1">
                <a:solidFill>
                  <a:srgbClr val="CE9178"/>
                </a:solidFill>
                <a:latin typeface="Consolas" panose="020B0609020204030204" pitchFamily="49" charset="0"/>
              </a:rPr>
              <a:t>"Beacon started, advertising as %s\n"</a:t>
            </a:r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, addr_s);</a:t>
            </a:r>
          </a:p>
          <a:p>
            <a:r>
              <a:rPr lang="en-US" altLang="ko-KR" sz="1600" b="1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600" b="1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120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Source Code : main.c   (3/3)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32790" y="847493"/>
            <a:ext cx="7447723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err;</a:t>
            </a:r>
          </a:p>
          <a:p>
            <a:b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printk(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"Starting Beacon Demo\n"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    /* Initialize the Bluetooth Subsystem */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err = bt_enable(bt_ready);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(err) {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printk(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"Bluetooth init failed (err %d)\n"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err);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6150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Source Code : Device Name </a:t>
            </a:r>
            <a:r>
              <a:rPr lang="ko-KR" altLang="en-US" b="1">
                <a:solidFill>
                  <a:schemeClr val="tx1"/>
                </a:solidFill>
              </a:rPr>
              <a:t>변경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9751"/>
            <a:ext cx="3409121" cy="37516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7750" y="2047462"/>
            <a:ext cx="894522" cy="23853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36716" y="1490871"/>
            <a:ext cx="1848678" cy="4572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Default=Test beacon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972" y="649751"/>
            <a:ext cx="4465707" cy="18289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728" y="649751"/>
            <a:ext cx="3010161" cy="348264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529471" y="1888437"/>
            <a:ext cx="1686337" cy="24847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420138" y="1535597"/>
            <a:ext cx="377687" cy="36774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1</a:t>
            </a:r>
            <a:endParaRPr lang="ko-KR" altLang="en-US" b="1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512365" y="1040494"/>
            <a:ext cx="2577551" cy="457200"/>
          </a:xfrm>
          <a:prstGeom prst="wedgeRoundRectCallout">
            <a:avLst>
              <a:gd name="adj1" fmla="val -10036"/>
              <a:gd name="adj2" fmla="val 6250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CONFIG_BT_DEVICE_NAME</a:t>
            </a:r>
          </a:p>
          <a:p>
            <a:pPr algn="ctr"/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선택하고</a:t>
            </a:r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마우스 우측 버튼 클릭</a:t>
            </a:r>
          </a:p>
        </p:txBody>
      </p:sp>
      <p:sp>
        <p:nvSpPr>
          <p:cNvPr id="12" name="타원 11"/>
          <p:cNvSpPr/>
          <p:nvPr/>
        </p:nvSpPr>
        <p:spPr>
          <a:xfrm>
            <a:off x="8261414" y="354693"/>
            <a:ext cx="377687" cy="36774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2</a:t>
            </a:r>
            <a:endParaRPr lang="ko-KR" altLang="en-US" b="1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84706" y="659691"/>
            <a:ext cx="1686337" cy="24847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8738489" y="218660"/>
            <a:ext cx="2577551" cy="356251"/>
          </a:xfrm>
          <a:prstGeom prst="wedgeRoundRectCallout">
            <a:avLst>
              <a:gd name="adj1" fmla="val -10036"/>
              <a:gd name="adj2" fmla="val 6250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 to Definition </a:t>
            </a: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72" y="2628810"/>
            <a:ext cx="5903524" cy="266547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207087" y="3883917"/>
            <a:ext cx="4648678" cy="258415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086979" y="3559307"/>
            <a:ext cx="377687" cy="36774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3</a:t>
            </a:r>
            <a:endParaRPr lang="ko-KR" altLang="en-US" b="1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4811715" y="3365361"/>
            <a:ext cx="2577551" cy="356251"/>
          </a:xfrm>
          <a:prstGeom prst="wedgeRoundRectCallout">
            <a:avLst>
              <a:gd name="adj1" fmla="val -11964"/>
              <a:gd name="adj2" fmla="val 84819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Device name </a:t>
            </a: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변경</a:t>
            </a:r>
          </a:p>
        </p:txBody>
      </p:sp>
      <p:sp>
        <p:nvSpPr>
          <p:cNvPr id="19" name="폭발 1 18"/>
          <p:cNvSpPr/>
          <p:nvPr/>
        </p:nvSpPr>
        <p:spPr>
          <a:xfrm>
            <a:off x="5919449" y="4423723"/>
            <a:ext cx="4916557" cy="1910097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FFFF00"/>
                </a:solidFill>
              </a:rPr>
              <a:t>build </a:t>
            </a:r>
            <a:r>
              <a:rPr lang="ko-KR" altLang="en-US" b="1">
                <a:solidFill>
                  <a:srgbClr val="FFFF00"/>
                </a:solidFill>
              </a:rPr>
              <a:t>하면</a:t>
            </a:r>
            <a:r>
              <a:rPr lang="en-US" altLang="ko-KR" b="1">
                <a:solidFill>
                  <a:srgbClr val="FFFF00"/>
                </a:solidFill>
              </a:rPr>
              <a:t>, </a:t>
            </a:r>
            <a:r>
              <a:rPr lang="ko-KR" altLang="en-US" b="1">
                <a:solidFill>
                  <a:srgbClr val="FFFF00"/>
                </a:solidFill>
              </a:rPr>
              <a:t>변경된 </a:t>
            </a:r>
            <a:r>
              <a:rPr lang="en-US" altLang="ko-KR" b="1">
                <a:solidFill>
                  <a:srgbClr val="FFFF00"/>
                </a:solidFill>
              </a:rPr>
              <a:t>name </a:t>
            </a:r>
            <a:r>
              <a:rPr lang="ko-KR" altLang="en-US" b="1">
                <a:solidFill>
                  <a:srgbClr val="FFFF00"/>
                </a:solidFill>
              </a:rPr>
              <a:t>원상 복구됨 </a:t>
            </a:r>
            <a:r>
              <a:rPr lang="en-US" altLang="ko-KR" b="1">
                <a:solidFill>
                  <a:srgbClr val="FFFF00"/>
                </a:solidFill>
              </a:rPr>
              <a:t>!!!</a:t>
            </a:r>
            <a:endParaRPr lang="ko-KR" altLang="en-US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2290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Source Code : Device Name </a:t>
            </a:r>
            <a:r>
              <a:rPr lang="ko-KR" altLang="en-US" b="1">
                <a:solidFill>
                  <a:schemeClr val="tx1"/>
                </a:solidFill>
              </a:rPr>
              <a:t>변경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044" y="683929"/>
            <a:ext cx="784528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#include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&lt;zephyr/bluetooth/bluetooth.h&gt;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#include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&lt;zephyr/bluetooth/hci.h&gt;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//#define DEVICE_NAME CONFIG_BT_DEVICE_NAME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#define DEVICE_NAME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"SON YOUNGDAL"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#define DEVICE_NAME_LEN (sizeof(DEVICE_NAME)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6843" y="1561092"/>
            <a:ext cx="1863011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main.c</a:t>
            </a:r>
            <a:r>
              <a:rPr lang="ko-KR" altLang="en-US"/>
              <a:t>에서 수정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25" y="2694800"/>
            <a:ext cx="3793509" cy="4202177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840357" y="4253948"/>
            <a:ext cx="1639956" cy="30811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17235" y="2077278"/>
            <a:ext cx="1123122" cy="217667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047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Source Code : Beacon data </a:t>
            </a:r>
            <a:r>
              <a:rPr lang="ko-KR" altLang="en-US" b="1">
                <a:solidFill>
                  <a:schemeClr val="tx1"/>
                </a:solidFill>
              </a:rPr>
              <a:t>변경 </a:t>
            </a:r>
            <a:r>
              <a:rPr lang="en-US" altLang="ko-KR" b="1">
                <a:solidFill>
                  <a:schemeClr val="tx1"/>
                </a:solidFill>
              </a:rPr>
              <a:t>(1/2)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2" y="800481"/>
            <a:ext cx="3617843" cy="340559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158905" y="2647785"/>
            <a:ext cx="2737236" cy="38961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88404" y="823368"/>
            <a:ext cx="743977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 bt_data ad</a:t>
            </a:r>
            <a:r>
              <a:rPr lang="en-US" altLang="ko-KR" b="1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1">
                <a:solidFill>
                  <a:srgbClr val="569CD6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>
                <a:solidFill>
                  <a:srgbClr val="569CD6"/>
                </a:solidFill>
                <a:latin typeface="Consolas" panose="020B0609020204030204" pitchFamily="49" charset="0"/>
              </a:rPr>
              <a:t>BT_DATA_FLAGS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569CD6"/>
                </a:solidFill>
                <a:latin typeface="Consolas" panose="020B0609020204030204" pitchFamily="49" charset="0"/>
              </a:rPr>
              <a:t>BT_LE_AD_NO_BREDR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1">
                <a:solidFill>
                  <a:srgbClr val="569CD6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>
                <a:solidFill>
                  <a:srgbClr val="569CD6"/>
                </a:solidFill>
                <a:latin typeface="Consolas" panose="020B0609020204030204" pitchFamily="49" charset="0"/>
              </a:rPr>
              <a:t>BT_DATA_UUID16_ALL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B5CEA8"/>
                </a:solidFill>
                <a:latin typeface="Consolas" panose="020B0609020204030204" pitchFamily="49" charset="0"/>
              </a:rPr>
              <a:t>0xfe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1">
                <a:solidFill>
                  <a:srgbClr val="569CD6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>
                <a:solidFill>
                  <a:srgbClr val="569CD6"/>
                </a:solidFill>
                <a:latin typeface="Consolas" panose="020B0609020204030204" pitchFamily="49" charset="0"/>
              </a:rPr>
              <a:t>BT_DATA_SVC_DATA16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b="1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B5CEA8"/>
                </a:solidFill>
                <a:latin typeface="Consolas" panose="020B0609020204030204" pitchFamily="49" charset="0"/>
              </a:rPr>
              <a:t>0xfe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b="1">
                <a:solidFill>
                  <a:srgbClr val="6A9955"/>
                </a:solidFill>
                <a:latin typeface="Consolas" panose="020B0609020204030204" pitchFamily="49" charset="0"/>
              </a:rPr>
              <a:t> // Eddystone UUID </a:t>
            </a:r>
            <a:endParaRPr lang="en-US" altLang="ko-KR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b="1">
                <a:solidFill>
                  <a:srgbClr val="B5CEA8"/>
                </a:solidFill>
                <a:latin typeface="Consolas" panose="020B0609020204030204" pitchFamily="49" charset="0"/>
              </a:rPr>
              <a:t>0x10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b="1">
                <a:solidFill>
                  <a:srgbClr val="6A9955"/>
                </a:solidFill>
                <a:latin typeface="Consolas" panose="020B0609020204030204" pitchFamily="49" charset="0"/>
              </a:rPr>
              <a:t> // Eddystone-URL frame type </a:t>
            </a:r>
            <a:endParaRPr lang="en-US" altLang="ko-KR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b="1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b="1">
                <a:solidFill>
                  <a:srgbClr val="6A9955"/>
                </a:solidFill>
                <a:latin typeface="Consolas" panose="020B0609020204030204" pitchFamily="49" charset="0"/>
              </a:rPr>
              <a:t> // Calibrated Tx power at 0m </a:t>
            </a:r>
            <a:endParaRPr lang="en-US" altLang="ko-KR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b="1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 b="1">
                <a:solidFill>
                  <a:srgbClr val="6A9955"/>
                </a:solidFill>
                <a:latin typeface="Consolas" panose="020B0609020204030204" pitchFamily="49" charset="0"/>
              </a:rPr>
              <a:t> // URL Scheme Prefix http://www. </a:t>
            </a:r>
            <a:endParaRPr lang="en-US" altLang="ko-KR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'z'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'p'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'h'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'y'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'p'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'j'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>
                <a:solidFill>
                  <a:srgbClr val="CE9178"/>
                </a:solidFill>
                <a:latin typeface="Consolas" panose="020B0609020204030204" pitchFamily="49" charset="0"/>
              </a:rPr>
              <a:t>'t'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b="1">
                <a:solidFill>
                  <a:srgbClr val="B5CEA8"/>
                </a:solidFill>
                <a:latin typeface="Consolas" panose="020B0609020204030204" pitchFamily="49" charset="0"/>
              </a:rPr>
              <a:t>0x08</a:t>
            </a:r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b="1">
                <a:solidFill>
                  <a:srgbClr val="6A9955"/>
                </a:solidFill>
                <a:latin typeface="Consolas" panose="020B0609020204030204" pitchFamily="49" charset="0"/>
              </a:rPr>
              <a:t> // .org </a:t>
            </a:r>
            <a:endParaRPr lang="en-US" altLang="ko-KR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1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altLang="ko-KR" b="1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93032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Source Code : Beacon data </a:t>
            </a:r>
            <a:r>
              <a:rPr lang="ko-KR" altLang="en-US" b="1">
                <a:solidFill>
                  <a:schemeClr val="tx1"/>
                </a:solidFill>
              </a:rPr>
              <a:t>변경 </a:t>
            </a:r>
            <a:r>
              <a:rPr lang="en-US" altLang="ko-KR" b="1">
                <a:solidFill>
                  <a:schemeClr val="tx1"/>
                </a:solidFill>
              </a:rPr>
              <a:t>(2/2)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7395" y="822258"/>
            <a:ext cx="7028291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bt_data ad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  <a:endParaRPr lang="en-US" altLang="ko-KR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BT_DATA_FLAGS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BT_LE_AD_NO_BREDR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BT_DATA_UUID16_ALL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0xfe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BT_DATA_SVC_DATA16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0xfe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// Eddystone UUID 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0x10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// Eddystone-URL frame type 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// Calibrated Tx power at 0m 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// URL Scheme Prefix http://www. 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0xBB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0XBB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0XBB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0XBB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0XBB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0XBB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0XBB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0x08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// .org 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098" y="822258"/>
            <a:ext cx="4244708" cy="385605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394592" y="3025472"/>
            <a:ext cx="3342214" cy="40352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98" y="4769522"/>
            <a:ext cx="4196459" cy="111692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057135" y="5126222"/>
            <a:ext cx="1674694" cy="40352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6547757" y="5306786"/>
            <a:ext cx="1485900" cy="81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68451" y="5091640"/>
            <a:ext cx="160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Address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8809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4273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Source Code : </a:t>
            </a:r>
            <a:r>
              <a:rPr lang="ko-KR" altLang="en-US" b="1">
                <a:solidFill>
                  <a:schemeClr val="tx1"/>
                </a:solidFill>
              </a:rPr>
              <a:t>변수 전달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센서값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1353" y="601449"/>
            <a:ext cx="10421815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SDATA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={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0x25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0x09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0x6f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0x12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0x56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0xe6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0x53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0x08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SDATA_LEN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1353" y="1266272"/>
            <a:ext cx="10468707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BT_DATA_FLAGS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BT_LE_AD_NO_BREDR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600">
                <a:solidFill>
                  <a:srgbClr val="57A64A"/>
                </a:solidFill>
                <a:latin typeface="Consolas" panose="020B0609020204030204" pitchFamily="49" charset="0"/>
              </a:rPr>
              <a:t>           // 0x01, 0x04   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BT_DATA_UUID16_SOME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0xf0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0xff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600">
                <a:solidFill>
                  <a:srgbClr val="57A64A"/>
                </a:solidFill>
                <a:latin typeface="Consolas" panose="020B0609020204030204" pitchFamily="49" charset="0"/>
              </a:rPr>
              <a:t>            // 0x02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BT_DATA_BYTES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BT_DATA_NAME_COMPLETE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600">
                <a:solidFill>
                  <a:srgbClr val="57A64A"/>
                </a:solidFill>
                <a:latin typeface="Consolas" panose="020B0609020204030204" pitchFamily="49" charset="0"/>
              </a:rPr>
              <a:t>        // 0x09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4800" y="2646313"/>
            <a:ext cx="10445260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bt_ready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addr_s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BT_ADDR_LE_STR_LEN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];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bt_addr_le_t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size_t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b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SDATA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0xaa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b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sda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BT_DATA_MANUFACTURER_DATA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SDATA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SDATA_LEN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Bluetooth init failed (err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Bluetooth initialized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7A64A"/>
                </a:solidFill>
                <a:latin typeface="Consolas" panose="020B0609020204030204" pitchFamily="49" charset="0"/>
              </a:rPr>
              <a:t>    /* Start advertising */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bt_le_adv_start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BT_LE_ADV_NCONN_IDENTITY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sda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sda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));</a:t>
            </a:r>
            <a:endParaRPr lang="en-US" altLang="ko-KR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88826" y="6331260"/>
            <a:ext cx="9961233" cy="40352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5248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355820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bg1">
                    <a:lumMod val="95000"/>
                  </a:schemeClr>
                </a:solidFill>
              </a:rPr>
              <a:t>nRF Connect SDK Intermediate</a:t>
            </a:r>
            <a:endParaRPr lang="en-US" altLang="ko-KR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30FD84-38AB-410C-AF4F-6623ED66E0E7}"/>
              </a:ext>
            </a:extLst>
          </p:cNvPr>
          <p:cNvSpPr/>
          <p:nvPr/>
        </p:nvSpPr>
        <p:spPr>
          <a:xfrm>
            <a:off x="111617" y="6389948"/>
            <a:ext cx="9315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nRF Connect SDK Intermediate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60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386366" y="834747"/>
            <a:ext cx="11805634" cy="1242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/>
              <a:t>4. Build &amp; Flash 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/>
              <a:t>5. Open a terminal to see the log output from the application.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테스트 보드 </a:t>
            </a:r>
            <a:r>
              <a:rPr lang="en-US" altLang="ko-KR"/>
              <a:t>Reset </a:t>
            </a:r>
            <a:r>
              <a:rPr lang="ko-KR" altLang="en-US"/>
              <a:t>버튼을 누르면</a:t>
            </a:r>
            <a:r>
              <a:rPr lang="en-US" altLang="ko-KR"/>
              <a:t>, </a:t>
            </a:r>
            <a:r>
              <a:rPr lang="ko-KR" altLang="en-US"/>
              <a:t>아래 메시지가 표시되는 것을 확인할 수 있다</a:t>
            </a:r>
            <a:r>
              <a:rPr lang="en-US" altLang="ko-KR"/>
              <a:t>. </a:t>
            </a:r>
            <a:endParaRPr lang="en-US" altLang="ko-KR" i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1835C-F8F1-4BC4-88F3-95700576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5" y="2138182"/>
            <a:ext cx="10868871" cy="348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14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</a:rPr>
              <a:t>학습 개요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4960" y="707519"/>
            <a:ext cx="10962640" cy="282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ts val="2700"/>
              </a:lnSpc>
            </a:pPr>
            <a:r>
              <a:rPr lang="en-US" altLang="ko-KR"/>
              <a:t>•  nRF Connect SDK </a:t>
            </a:r>
            <a:r>
              <a:rPr lang="ko-KR" altLang="en-US"/>
              <a:t>중급 과정은 개발자들이 </a:t>
            </a:r>
            <a:r>
              <a:rPr lang="en-US" altLang="ko-KR"/>
              <a:t>nRF Connect</a:t>
            </a:r>
            <a:r>
              <a:rPr lang="ko-KR" altLang="en-US"/>
              <a:t> </a:t>
            </a:r>
            <a:r>
              <a:rPr lang="en-US" altLang="ko-KR"/>
              <a:t>SDK</a:t>
            </a:r>
            <a:r>
              <a:rPr lang="ko-KR" altLang="en-US"/>
              <a:t>를 사용하여 어플리케이션을 개발할 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필요한 고급 주제와 기술을 익힐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과정은 스레드 관리</a:t>
            </a:r>
            <a:r>
              <a:rPr lang="en-US" altLang="ko-KR"/>
              <a:t>, </a:t>
            </a:r>
            <a:r>
              <a:rPr lang="ko-KR" altLang="en-US"/>
              <a:t>데이터 전달</a:t>
            </a:r>
            <a:r>
              <a:rPr lang="en-US" altLang="ko-KR"/>
              <a:t>, </a:t>
            </a:r>
            <a:r>
              <a:rPr lang="ko-KR" altLang="en-US"/>
              <a:t>어플리케이션 디버깅</a:t>
            </a:r>
            <a:r>
              <a:rPr lang="en-US" altLang="ko-KR"/>
              <a:t>, </a:t>
            </a:r>
            <a:r>
              <a:rPr lang="ko-KR" altLang="en-US"/>
              <a:t>사용자 정의 보드 지원 추가</a:t>
            </a:r>
            <a:r>
              <a:rPr lang="en-US" altLang="ko-KR"/>
              <a:t>, SPI, ADC </a:t>
            </a:r>
            <a:r>
              <a:rPr lang="ko-KR" altLang="en-US"/>
              <a:t>및 </a:t>
            </a:r>
            <a:r>
              <a:rPr lang="en-US" altLang="ko-KR"/>
              <a:t>PWM </a:t>
            </a:r>
            <a:r>
              <a:rPr lang="ko-KR" altLang="en-US"/>
              <a:t>주변 장치와의 상호작용</a:t>
            </a:r>
            <a:r>
              <a:rPr lang="en-US" altLang="ko-KR"/>
              <a:t>, </a:t>
            </a:r>
            <a:r>
              <a:rPr lang="ko-KR" altLang="en-US"/>
              <a:t>디바이스 드라이버 개발</a:t>
            </a:r>
            <a:r>
              <a:rPr lang="en-US" altLang="ko-KR"/>
              <a:t>, </a:t>
            </a:r>
            <a:r>
              <a:rPr lang="ko-KR" altLang="en-US"/>
              <a:t>다양한 전송 방식을 통한 안전한 디바이스 펌웨어 업데이트를 포함한 광범위한 주제를 다룬다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과정에서 얻은 기술과 지식은 </a:t>
            </a:r>
            <a:r>
              <a:rPr lang="en-US" altLang="ko-KR"/>
              <a:t>Nordic semiconductor</a:t>
            </a:r>
            <a:r>
              <a:rPr lang="ko-KR" altLang="en-US"/>
              <a:t>의 모든 디바이스에 적용할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실습 위주의 학습으로 </a:t>
            </a:r>
            <a:r>
              <a:rPr lang="en-US" altLang="ko-KR"/>
              <a:t>nRF Connect SDK</a:t>
            </a:r>
            <a:r>
              <a:rPr lang="ko-KR" altLang="en-US"/>
              <a:t>의 복잡한 내용을 더 깊이 탐구하고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SDK</a:t>
            </a:r>
            <a:r>
              <a:rPr lang="ko-KR" altLang="en-US"/>
              <a:t>의 기능에 대한 포괄적인 이해를 얻을 수 있다</a:t>
            </a:r>
            <a:r>
              <a:rPr lang="en-US" altLang="ko-KR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09328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</a:rPr>
              <a:t>학습 내용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4960" y="707519"/>
            <a:ext cx="10962640" cy="390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ts val="3900"/>
              </a:lnSpc>
            </a:pPr>
            <a:r>
              <a:rPr lang="en-US" altLang="ko-KR"/>
              <a:t>•  </a:t>
            </a:r>
            <a:r>
              <a:rPr lang="ko-KR" altLang="en-US"/>
              <a:t>스레드 관리</a:t>
            </a:r>
            <a:r>
              <a:rPr lang="en-US" altLang="ko-KR"/>
              <a:t>, </a:t>
            </a:r>
            <a:r>
              <a:rPr lang="ko-KR" altLang="en-US"/>
              <a:t>데이터 전달</a:t>
            </a:r>
            <a:r>
              <a:rPr lang="en-US" altLang="ko-KR"/>
              <a:t>, Zephyr </a:t>
            </a:r>
            <a:r>
              <a:rPr lang="ko-KR" altLang="en-US"/>
              <a:t>커널 옵션</a:t>
            </a:r>
            <a:r>
              <a:rPr lang="en-US" altLang="ko-KR"/>
              <a:t>, </a:t>
            </a:r>
            <a:r>
              <a:rPr lang="ko-KR" altLang="en-US"/>
              <a:t>다양한 실시간 제약 조건을 가진 작업을 스케줄링한다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고급 도구와 기법을 사용하여 </a:t>
            </a:r>
            <a:r>
              <a:rPr lang="en-US" altLang="ko-KR"/>
              <a:t>nRF Connect SDK </a:t>
            </a:r>
            <a:r>
              <a:rPr lang="ko-KR" altLang="en-US"/>
              <a:t>어플리케이션을 디버그하고 문제를 해결한다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nRF Connect for VS Code </a:t>
            </a:r>
            <a:r>
              <a:rPr lang="ko-KR" altLang="en-US"/>
              <a:t>확장을 사용하여 사용자 정의 보드 지원을 추가하는 방법을 학습한다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nRF Connect SDK</a:t>
            </a:r>
            <a:r>
              <a:rPr lang="ko-KR" altLang="en-US"/>
              <a:t>에서 주변 장치</a:t>
            </a:r>
            <a:r>
              <a:rPr lang="en-US" altLang="ko-KR"/>
              <a:t>(SPI, ADC, PWM)</a:t>
            </a:r>
            <a:r>
              <a:rPr lang="ko-KR" altLang="en-US"/>
              <a:t>를 다루는 작업을 마스터한다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nRF Connect SDK/Zephyr RTOS</a:t>
            </a:r>
            <a:r>
              <a:rPr lang="ko-KR" altLang="en-US"/>
              <a:t>에서 디바이스 드라이버를 개발하는 방법을 학습한다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다양한 전송 방식</a:t>
            </a:r>
            <a:r>
              <a:rPr lang="en-US" altLang="ko-KR"/>
              <a:t>(Serial, USB, BLE, Wi-Fi)</a:t>
            </a:r>
            <a:r>
              <a:rPr lang="ko-KR" altLang="en-US"/>
              <a:t>을 통해 안전한 디바이스 펌웨어 업데이트를 구현하고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각 제품에 대한 메모리 주소 공간을 마스터한다</a:t>
            </a:r>
            <a:r>
              <a:rPr lang="en-US" altLang="ko-KR"/>
              <a:t>. </a:t>
            </a:r>
          </a:p>
          <a:p>
            <a:pPr marL="269875" indent="-269875">
              <a:lnSpc>
                <a:spcPts val="27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56089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15197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vl="1" algn="ctr"/>
            <a:r>
              <a:rPr lang="en-US" altLang="ko-KR" sz="5400" b="1">
                <a:solidFill>
                  <a:schemeClr val="bg1">
                    <a:lumMod val="95000"/>
                  </a:schemeClr>
                </a:solidFill>
              </a:rPr>
              <a:t>Zephyr RTOS</a:t>
            </a:r>
            <a:endParaRPr lang="en-US" altLang="ko-KR" sz="5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85331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Zephyr RTOS 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</a:rPr>
              <a:t>학습 개요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4960" y="707519"/>
            <a:ext cx="10962640" cy="5519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ts val="3900"/>
              </a:lnSpc>
            </a:pPr>
            <a:r>
              <a:rPr lang="en-US" altLang="ko-KR"/>
              <a:t>•  </a:t>
            </a:r>
            <a:r>
              <a:rPr lang="ko-KR" altLang="en-US"/>
              <a:t>이번 강의에서는 </a:t>
            </a:r>
            <a:r>
              <a:rPr lang="en-US" altLang="ko-KR"/>
              <a:t>nRF Connect SDK/Zephyr</a:t>
            </a:r>
            <a:r>
              <a:rPr lang="ko-KR" altLang="en-US"/>
              <a:t>에서 스레드 관리와 데이터 전달에 대해 심도있게 다룬다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Thread context Vs. Interrupt context </a:t>
            </a:r>
            <a:r>
              <a:rPr lang="ko-KR" altLang="en-US"/>
              <a:t>고유 사용 목적과 시간적 특성을 살펴보자</a:t>
            </a:r>
            <a:endParaRPr lang="en-US" altLang="ko-KR"/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다양한 실행 원리와 서로 다른 유형의 스레드 및 인터럽트가 어떻게 공존하는지 살펴보자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 생명 주기와 스케줄러의 작동 방식을 알아본다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메시지 큐와 </a:t>
            </a:r>
            <a:r>
              <a:rPr lang="en-US" altLang="ko-KR"/>
              <a:t>FIFO</a:t>
            </a:r>
            <a:r>
              <a:rPr lang="ko-KR" altLang="en-US"/>
              <a:t>와 같은 자주 사용되는 데이터 전달 기법도 살펴본다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강의가 끝나면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어플리케이션 작업을 스케줄링할 수 있는 다양한 옵션과 각 작업의 시간 제약 조건에 대해</a:t>
            </a:r>
            <a:br>
              <a:rPr lang="en-US" altLang="ko-KR"/>
            </a:br>
            <a:r>
              <a:rPr lang="ko-KR" altLang="en-US"/>
              <a:t>확실히 이해하게 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스레드 간 데이터를 안전하게 전달하는 방법과 사용할 수 있는 커널 옵션에 대해 실습을 통해</a:t>
            </a:r>
            <a:br>
              <a:rPr lang="en-US" altLang="ko-KR"/>
            </a:br>
            <a:r>
              <a:rPr lang="ko-KR" altLang="en-US"/>
              <a:t>완전히 이해할 수 있게 될 것이다</a:t>
            </a:r>
            <a:r>
              <a:rPr lang="en-US" altLang="ko-KR"/>
              <a:t>.</a:t>
            </a:r>
          </a:p>
          <a:p>
            <a:pPr marL="269875" indent="-269875">
              <a:lnSpc>
                <a:spcPts val="39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31222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Zephyr RTOS 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</a:rPr>
              <a:t>학습 목표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4960" y="707519"/>
            <a:ext cx="10962640" cy="3518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ts val="3900"/>
              </a:lnSpc>
            </a:pPr>
            <a:r>
              <a:rPr lang="en-US" altLang="ko-KR"/>
              <a:t>•  </a:t>
            </a:r>
            <a:r>
              <a:rPr lang="ko-KR" altLang="en-US"/>
              <a:t>다양한 실행 옵션과 그들의 결정성</a:t>
            </a:r>
            <a:r>
              <a:rPr lang="en-US" altLang="ko-KR"/>
              <a:t>(determinism)</a:t>
            </a:r>
            <a:r>
              <a:rPr lang="ko-KR" altLang="en-US"/>
              <a:t>과 선점성</a:t>
            </a:r>
            <a:r>
              <a:rPr lang="en-US" altLang="ko-KR"/>
              <a:t>(preemption) </a:t>
            </a:r>
            <a:r>
              <a:rPr lang="ko-KR" altLang="en-US"/>
              <a:t>특성을 완전히 이해한다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스레드의 생애 주기를 완전히 이해한다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Zephyr </a:t>
            </a:r>
            <a:r>
              <a:rPr lang="ko-KR" altLang="en-US"/>
              <a:t>커널 옵션과 스케줄러가 어떻게 작동하는지 이해한다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어플리케이션에 서브 시스템과 네트워크 스택을 추가하는 것의 소프트웨어 및 시간적 영향을 이해한다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적절한 실행 원리와 우선순위 수준을 사용하여 어플리케이션 작업을 스케줄링하는 방법을 이해한다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메시지 큐와 </a:t>
            </a:r>
            <a:r>
              <a:rPr lang="en-US" altLang="ko-KR"/>
              <a:t>FIFO</a:t>
            </a:r>
            <a:r>
              <a:rPr lang="ko-KR" altLang="en-US"/>
              <a:t>를 사용하여 스레드 간에 데이터를 안전하게 전달하는 방법을 이해한다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다양한 유형의 스레드를 생성하고</a:t>
            </a:r>
            <a:r>
              <a:rPr lang="en-US" altLang="ko-KR"/>
              <a:t>, </a:t>
            </a:r>
            <a:r>
              <a:rPr lang="ko-KR" altLang="en-US"/>
              <a:t>그들 간에 데이터를 교환하는 방법을 실습을 통해 이해한다</a:t>
            </a:r>
            <a:r>
              <a:rPr lang="en-US" altLang="ko-KR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15210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Boot-up Sequence &amp; Execution context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4960" y="707519"/>
            <a:ext cx="10962640" cy="5115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ts val="3300"/>
              </a:lnSpc>
            </a:pPr>
            <a:r>
              <a:rPr lang="en-US" altLang="ko-KR"/>
              <a:t>•  </a:t>
            </a:r>
            <a:r>
              <a:rPr lang="ko-KR" altLang="en-US"/>
              <a:t>어플리케이션 코드를 위한 작업을 구현하려면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적절한 실행 원리</a:t>
            </a:r>
            <a:r>
              <a:rPr lang="en-US" altLang="ko-KR"/>
              <a:t>(</a:t>
            </a:r>
            <a:r>
              <a:rPr lang="ko-KR" altLang="en-US"/>
              <a:t>선점 가능한 스레드</a:t>
            </a:r>
            <a:r>
              <a:rPr lang="en-US" altLang="ko-KR"/>
              <a:t>, </a:t>
            </a:r>
            <a:r>
              <a:rPr lang="ko-KR" altLang="en-US"/>
              <a:t>협력적 스레드</a:t>
            </a:r>
            <a:r>
              <a:rPr lang="en-US" altLang="ko-KR"/>
              <a:t>, </a:t>
            </a:r>
            <a:r>
              <a:rPr lang="ko-KR" altLang="en-US"/>
              <a:t>워크 큐 등</a:t>
            </a:r>
            <a:r>
              <a:rPr lang="en-US" altLang="ko-KR"/>
              <a:t>)</a:t>
            </a:r>
            <a:r>
              <a:rPr lang="ko-KR" altLang="en-US"/>
              <a:t>를 선택하고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작업이 실행되는 동안 다른 작업들이 </a:t>
            </a:r>
            <a:r>
              <a:rPr lang="en-US" altLang="ko-KR"/>
              <a:t>CPU</a:t>
            </a:r>
            <a:r>
              <a:rPr lang="ko-KR" altLang="en-US"/>
              <a:t>에서 차단되지 않도록 우선 순위를 올라르게 설정해야 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작업의 시간 요구 사항을 충족해야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이번 강의의 주요 목표 중 하나는 올바른 실행 원리와 적절한 우선 순위를 사용하여 </a:t>
            </a:r>
            <a:br>
              <a:rPr lang="en-US" altLang="ko-KR"/>
            </a:br>
            <a:r>
              <a:rPr lang="ko-KR" altLang="en-US"/>
              <a:t>어플리케이션 작업을 스케줄링하는 방법을 배우는 것이다</a:t>
            </a:r>
            <a:r>
              <a:rPr lang="en-US" altLang="ko-KR"/>
              <a:t>. </a:t>
            </a:r>
            <a:r>
              <a:rPr lang="ko-KR" altLang="en-US"/>
              <a:t>그러기 위해서는 </a:t>
            </a:r>
            <a:br>
              <a:rPr lang="en-US" altLang="ko-KR"/>
            </a:br>
            <a:r>
              <a:rPr lang="ko-KR" altLang="en-US"/>
              <a:t>다음과 같은 질문들을 고려해야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nRF Connect SDK </a:t>
            </a:r>
            <a:r>
              <a:rPr lang="ko-KR" altLang="en-US"/>
              <a:t>어플리케이션은 어떻게 부팅되는가</a:t>
            </a:r>
            <a:r>
              <a:rPr lang="en-US" altLang="ko-KR"/>
              <a:t>?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어플리케이션에서 기본적으로 제공되는 스레드와 </a:t>
            </a:r>
            <a:r>
              <a:rPr lang="en-US" altLang="ko-KR"/>
              <a:t>ISR</a:t>
            </a:r>
            <a:r>
              <a:rPr lang="ko-KR" altLang="en-US"/>
              <a:t>은 무엇이며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그들의 우선 순위와 실행 특성은 무엇인가</a:t>
            </a:r>
            <a:r>
              <a:rPr lang="en-US" altLang="ko-KR"/>
              <a:t>?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인터럽트 컨텍스트와 스레드 컨텍스트의 차이점은 무엇이며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각 컨텍스트에서 무엇을 해야 하는가</a:t>
            </a:r>
            <a:r>
              <a:rPr lang="en-US" altLang="ko-KR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08224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Boot-up Sequence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480" y="694641"/>
            <a:ext cx="11877040" cy="553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300"/>
              </a:lnSpc>
              <a:buAutoNum type="arabicPeriod"/>
            </a:pPr>
            <a:r>
              <a:rPr lang="ko-KR" altLang="en-US" b="1"/>
              <a:t>초기 부팅 시퀀스</a:t>
            </a:r>
            <a:r>
              <a:rPr lang="en-US" altLang="ko-KR" b="1"/>
              <a:t>( c </a:t>
            </a:r>
            <a:r>
              <a:rPr lang="ko-KR" altLang="en-US" b="1"/>
              <a:t>코드 준비 단계</a:t>
            </a:r>
            <a:r>
              <a:rPr lang="en-US" altLang="ko-KR" b="1"/>
              <a:t>)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초기 부팅 시퀀스의 주요 기능은 시스템을 리셋 상태에서 </a:t>
            </a:r>
            <a:r>
              <a:rPr lang="en-US" altLang="ko-KR"/>
              <a:t>C </a:t>
            </a:r>
            <a:r>
              <a:rPr lang="ko-KR" altLang="en-US"/>
              <a:t>코드 실행이 가능한 상태로 전환시켜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커널 초기화 시퀀스를 시작하는 것이다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단계는 임베디드 장치에서 매우 표준적인 단계이며</a:t>
            </a:r>
            <a:r>
              <a:rPr lang="en-US" altLang="ko-KR"/>
              <a:t>, </a:t>
            </a:r>
            <a:r>
              <a:rPr lang="ko-KR" altLang="en-US"/>
              <a:t>어플리케이션 개발자에게는 중요한 부분은 아니다</a:t>
            </a:r>
            <a:r>
              <a:rPr lang="en-US" altLang="ko-KR"/>
              <a:t>. </a:t>
            </a:r>
          </a:p>
          <a:p>
            <a:pPr marL="342900" indent="-342900">
              <a:lnSpc>
                <a:spcPts val="3300"/>
              </a:lnSpc>
              <a:buAutoNum type="arabicPeriod"/>
            </a:pPr>
            <a:r>
              <a:rPr lang="en-US" altLang="ko-KR" b="1"/>
              <a:t>Kernel Initialization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단계는 활성화된 모든 정적 장치의 상태를 초기화하는 과정이다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일부 장치는 </a:t>
            </a:r>
            <a:r>
              <a:rPr lang="en-US" altLang="ko-KR"/>
              <a:t>RTOS</a:t>
            </a:r>
            <a:r>
              <a:rPr lang="ko-KR" altLang="en-US"/>
              <a:t>에 의해 기본적으로 활성화되며</a:t>
            </a:r>
            <a:r>
              <a:rPr lang="en-US" altLang="ko-KR"/>
              <a:t>, </a:t>
            </a:r>
            <a:r>
              <a:rPr lang="ko-KR" altLang="en-US"/>
              <a:t>다른 장치는 어플리케이션 구성파일</a:t>
            </a:r>
            <a:r>
              <a:rPr lang="en-US" altLang="ko-KR"/>
              <a:t>(prj.conf)</a:t>
            </a:r>
            <a:r>
              <a:rPr lang="ko-KR" altLang="en-US"/>
              <a:t>과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보드 구성 파일에서 활성화된다</a:t>
            </a:r>
            <a:r>
              <a:rPr lang="en-US" altLang="ko-KR"/>
              <a:t>. </a:t>
            </a:r>
            <a:r>
              <a:rPr lang="ko-KR" altLang="en-US"/>
              <a:t>후자의 장치들은 </a:t>
            </a:r>
            <a:r>
              <a:rPr lang="en-US" altLang="ko-KR"/>
              <a:t>Zephyr API</a:t>
            </a:r>
            <a:r>
              <a:rPr lang="ko-KR" altLang="en-US"/>
              <a:t>를 사용하여 정적으로 정의된 장치 드라이버와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시스템 드라이버 객체들이다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초기화 순서는 특정 실행 레벨</a:t>
            </a:r>
            <a:r>
              <a:rPr lang="en-US" altLang="ko-KR"/>
              <a:t>(ex: PRE_KERNEL_1, PRE_KERNEL_2)</a:t>
            </a:r>
            <a:r>
              <a:rPr lang="ko-KR" altLang="en-US"/>
              <a:t>에 할당하여 제어되며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동일한 실행 레벨 내에서 초기화 순서는 우선순위 레벨을 사용하여 더 세부적으로 정의된다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단계에서는 아직 스케줄러와 커널 서비스가 제공되지 않으므로</a:t>
            </a:r>
            <a:r>
              <a:rPr lang="en-US" altLang="ko-KR"/>
              <a:t>, </a:t>
            </a:r>
            <a:r>
              <a:rPr lang="ko-KR" altLang="en-US"/>
              <a:t>이러한 초기화 함수들은 커널 서비스에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의존하지 않는다</a:t>
            </a:r>
            <a:r>
              <a:rPr lang="en-US" altLang="ko-KR"/>
              <a:t>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87372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Boot-up Sequence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480" y="694641"/>
            <a:ext cx="11877040" cy="1306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indent="-360363">
              <a:lnSpc>
                <a:spcPts val="3300"/>
              </a:lnSpc>
            </a:pPr>
            <a:r>
              <a:rPr lang="en-US" altLang="ko-KR" sz="2000" b="1"/>
              <a:t>2.2. </a:t>
            </a:r>
            <a:r>
              <a:rPr lang="ko-KR" altLang="en-US" sz="2000" b="1"/>
              <a:t>모든 </a:t>
            </a:r>
            <a:r>
              <a:rPr lang="en-US" altLang="ko-KR" sz="2000" b="1"/>
              <a:t>nRF Connect SDK </a:t>
            </a:r>
            <a:r>
              <a:rPr lang="ko-KR" altLang="en-US" sz="2000" b="1"/>
              <a:t>어플리케이션에서 기본적으로 </a:t>
            </a:r>
            <a:r>
              <a:rPr lang="en-US" altLang="ko-KR" sz="2000" b="1"/>
              <a:t>PRE_KERNEL_2</a:t>
            </a:r>
            <a:r>
              <a:rPr lang="ko-KR" altLang="en-US" sz="2000" b="1"/>
              <a:t>에서 초기화되는 것들</a:t>
            </a:r>
            <a:br>
              <a:rPr lang="en-US" altLang="ko-KR"/>
            </a:br>
            <a:r>
              <a:rPr lang="en-US" altLang="ko-KR" b="1"/>
              <a:t>- </a:t>
            </a:r>
            <a:r>
              <a:rPr lang="ko-KR" altLang="en-US" b="1"/>
              <a:t>시스템 타이머 드라이버 </a:t>
            </a:r>
            <a:r>
              <a:rPr lang="en-US" altLang="ko-KR"/>
              <a:t>: </a:t>
            </a:r>
            <a:r>
              <a:rPr lang="ko-KR" altLang="en-US"/>
              <a:t>이는 일반적으로 </a:t>
            </a:r>
            <a:r>
              <a:rPr lang="en-US" altLang="ko-KR"/>
              <a:t>Nordic SoC</a:t>
            </a:r>
            <a:r>
              <a:rPr lang="ko-KR" altLang="en-US"/>
              <a:t>와 </a:t>
            </a:r>
            <a:r>
              <a:rPr lang="en-US" altLang="ko-KR"/>
              <a:t>SiP(nRF91, nRF53, nRF52 </a:t>
            </a:r>
            <a:r>
              <a:rPr lang="ko-KR" altLang="en-US"/>
              <a:t>시리즈</a:t>
            </a:r>
            <a:r>
              <a:rPr lang="en-US" altLang="ko-KR"/>
              <a:t>)</a:t>
            </a:r>
            <a:r>
              <a:rPr lang="ko-KR" altLang="en-US"/>
              <a:t>에서 사용되는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실시간 타이머이다</a:t>
            </a:r>
            <a:r>
              <a:rPr lang="en-US" altLang="ko-KR"/>
              <a:t>. </a:t>
            </a:r>
            <a:r>
              <a:rPr lang="ko-KR" altLang="en-US"/>
              <a:t>시스템 타이머는 커널의 타이밍 서비스에 사용된다</a:t>
            </a:r>
            <a:r>
              <a:rPr lang="en-US" altLang="ko-KR"/>
              <a:t>. (ex: k_sleep(), </a:t>
            </a:r>
            <a:r>
              <a:rPr lang="ko-KR" altLang="en-US"/>
              <a:t>커널 타이머 </a:t>
            </a:r>
            <a:r>
              <a:rPr lang="en-US" altLang="ko-KR"/>
              <a:t>API)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588003-598F-49CF-8AEB-782F6F0608BF}"/>
              </a:ext>
            </a:extLst>
          </p:cNvPr>
          <p:cNvSpPr/>
          <p:nvPr/>
        </p:nvSpPr>
        <p:spPr>
          <a:xfrm>
            <a:off x="875764" y="3541690"/>
            <a:ext cx="10109916" cy="155834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800"/>
              </a:lnSpc>
            </a:pP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장치 목록에는 어플리케이션에서 초기화되는 모든 장치가 포함되지는 않는다</a:t>
            </a:r>
            <a:r>
              <a:rPr lang="en-US" altLang="ko-KR" sz="1600">
                <a:solidFill>
                  <a:schemeClr val="tx1"/>
                </a:solidFill>
              </a:rPr>
              <a:t>.  </a:t>
            </a:r>
            <a:r>
              <a:rPr lang="ko-KR" altLang="en-US" sz="1600">
                <a:solidFill>
                  <a:schemeClr val="tx1"/>
                </a:solidFill>
              </a:rPr>
              <a:t>이 목록은 </a:t>
            </a:r>
            <a:r>
              <a:rPr lang="en-US" altLang="ko-KR" sz="1600">
                <a:solidFill>
                  <a:schemeClr val="tx1"/>
                </a:solidFill>
              </a:rPr>
              <a:t>RTOS</a:t>
            </a:r>
            <a:r>
              <a:rPr lang="ko-KR" altLang="en-US" sz="1600">
                <a:solidFill>
                  <a:schemeClr val="tx1"/>
                </a:solidFill>
              </a:rPr>
              <a:t>에서 필요한 최소 핵심 장치만을 제공한다</a:t>
            </a:r>
            <a:r>
              <a:rPr lang="en-US" altLang="ko-KR" sz="1600">
                <a:solidFill>
                  <a:schemeClr val="tx1"/>
                </a:solidFill>
              </a:rPr>
              <a:t>. </a:t>
            </a:r>
            <a:r>
              <a:rPr lang="ko-KR" altLang="en-US" sz="1600">
                <a:solidFill>
                  <a:schemeClr val="tx1"/>
                </a:solidFill>
              </a:rPr>
              <a:t>초기화되는 장치와 서브 시스템은 어플리케이션 구성과 보드 구성 파일에 따라 달라진다</a:t>
            </a:r>
            <a:r>
              <a:rPr lang="en-US" altLang="ko-KR" sz="1600">
                <a:solidFill>
                  <a:schemeClr val="tx1"/>
                </a:solidFill>
              </a:rPr>
              <a:t>. </a:t>
            </a:r>
            <a:r>
              <a:rPr lang="ko-KR" altLang="en-US" sz="1600">
                <a:solidFill>
                  <a:schemeClr val="tx1"/>
                </a:solidFill>
              </a:rPr>
              <a:t>다음 강의에서는 구성된 모든 장치와 서브 시스템을 확인하는 방법에 대해 자세히 다룬다</a:t>
            </a:r>
            <a:r>
              <a:rPr lang="en-US" altLang="ko-KR" sz="1600">
                <a:solidFill>
                  <a:schemeClr val="tx1"/>
                </a:solidFill>
              </a:rPr>
              <a:t>.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96955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Boot-up Sequence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480" y="694641"/>
            <a:ext cx="11877040" cy="4268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indent="-360363">
              <a:lnSpc>
                <a:spcPts val="3300"/>
              </a:lnSpc>
            </a:pPr>
            <a:r>
              <a:rPr lang="en-US" altLang="ko-KR" sz="2000" b="1"/>
              <a:t>3. Multithreading </a:t>
            </a:r>
            <a:r>
              <a:rPr lang="ko-KR" altLang="en-US" sz="2000" b="1"/>
              <a:t>준비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단계에서는 멀티스레딩 기능이 초기화되며</a:t>
            </a:r>
            <a:r>
              <a:rPr lang="en-US" altLang="ko-KR"/>
              <a:t>, </a:t>
            </a:r>
            <a:r>
              <a:rPr lang="ko-KR" altLang="en-US"/>
              <a:t>스케줄러도 포함된다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RTOS</a:t>
            </a:r>
            <a:r>
              <a:rPr lang="ko-KR" altLang="en-US"/>
              <a:t>는 두 개의 스레드</a:t>
            </a:r>
            <a:r>
              <a:rPr lang="en-US" altLang="ko-KR"/>
              <a:t>(</a:t>
            </a:r>
            <a:r>
              <a:rPr lang="ko-KR" altLang="en-US"/>
              <a:t>시스템 스레드</a:t>
            </a:r>
            <a:r>
              <a:rPr lang="en-US" altLang="ko-KR"/>
              <a:t>)</a:t>
            </a:r>
            <a:r>
              <a:rPr lang="ko-KR" altLang="en-US"/>
              <a:t>를 생성한다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RTOS </a:t>
            </a:r>
            <a:r>
              <a:rPr lang="ko-KR" altLang="en-US"/>
              <a:t>메인 스레드와 다른 스레드가 준비되지 않았을 때 </a:t>
            </a:r>
            <a:r>
              <a:rPr lang="en-US" altLang="ko-KR"/>
              <a:t>SiP </a:t>
            </a:r>
            <a:r>
              <a:rPr lang="ko-KR" altLang="en-US"/>
              <a:t>및 </a:t>
            </a:r>
            <a:r>
              <a:rPr lang="en-US" altLang="ko-KR"/>
              <a:t>SoC</a:t>
            </a:r>
            <a:r>
              <a:rPr lang="ko-KR" altLang="en-US"/>
              <a:t>의 전력 관리 시스템을 호출하는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책임을 지는 유휴 스레드</a:t>
            </a:r>
            <a:r>
              <a:rPr lang="en-US" altLang="ko-KR"/>
              <a:t>(idle thread)</a:t>
            </a:r>
            <a:r>
              <a:rPr lang="ko-KR" altLang="en-US"/>
              <a:t>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단계에서 </a:t>
            </a:r>
            <a:r>
              <a:rPr lang="en-US" altLang="ko-KR"/>
              <a:t>POST_KERNEL </a:t>
            </a:r>
            <a:r>
              <a:rPr lang="ko-KR" altLang="en-US"/>
              <a:t>서비스가 존재한다면 초기화된다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POST_KERNEL </a:t>
            </a:r>
            <a:r>
              <a:rPr lang="ko-KR" altLang="en-US"/>
              <a:t>서비스가 초기화되면 </a:t>
            </a:r>
            <a:r>
              <a:rPr lang="en-US" altLang="ko-KR"/>
              <a:t>Zephyr </a:t>
            </a:r>
            <a:r>
              <a:rPr lang="ko-KR" altLang="en-US"/>
              <a:t>부팅 배너가 출력된다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*** Booting nRF Connect SDK v2.x.x ***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그 후</a:t>
            </a:r>
            <a:r>
              <a:rPr lang="en-US" altLang="ko-KR"/>
              <a:t>, application </a:t>
            </a:r>
            <a:r>
              <a:rPr lang="ko-KR" altLang="en-US"/>
              <a:t>수준의 서비스가 존재하면 초기화된다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그런 다음</a:t>
            </a:r>
            <a:r>
              <a:rPr lang="en-US" altLang="ko-KR"/>
              <a:t>, </a:t>
            </a:r>
            <a:r>
              <a:rPr lang="ko-KR" altLang="en-US"/>
              <a:t>어플리케이션에서 정의한 모든 정적 스레드</a:t>
            </a:r>
            <a:r>
              <a:rPr lang="en-US" altLang="ko-KR"/>
              <a:t>(K_THREAD_DEFINE() </a:t>
            </a:r>
            <a:r>
              <a:rPr lang="ko-KR" altLang="en-US"/>
              <a:t>사용</a:t>
            </a:r>
            <a:r>
              <a:rPr lang="en-US" altLang="ko-KR"/>
              <a:t>)</a:t>
            </a:r>
            <a:r>
              <a:rPr lang="ko-KR" altLang="en-US"/>
              <a:t>가 초기화된다</a:t>
            </a:r>
            <a:r>
              <a:rPr lang="en-US" altLang="ko-KR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29491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Boot-up Sequence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480" y="694641"/>
            <a:ext cx="11877040" cy="548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b="1">
                <a:latin typeface="+mn-ea"/>
              </a:rPr>
              <a:t>3.1. POST_KERNEL </a:t>
            </a:r>
            <a:r>
              <a:rPr lang="ko-KR" altLang="en-US" b="1">
                <a:latin typeface="+mn-ea"/>
              </a:rPr>
              <a:t>단계에서 모든 </a:t>
            </a:r>
            <a:r>
              <a:rPr lang="en-US" altLang="ko-KR" b="1">
                <a:latin typeface="+mn-ea"/>
              </a:rPr>
              <a:t>nRF Connect SDK </a:t>
            </a:r>
            <a:r>
              <a:rPr lang="ko-KR" altLang="en-US" b="1">
                <a:latin typeface="+mn-ea"/>
              </a:rPr>
              <a:t>어플리케이션에서 기본적으로 초기화되는 항목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-  </a:t>
            </a:r>
            <a:r>
              <a:rPr lang="ko-KR" altLang="en-US">
                <a:latin typeface="+mn-ea"/>
              </a:rPr>
              <a:t>이 단계에서는 많은 라이브러리</a:t>
            </a:r>
            <a:r>
              <a:rPr lang="en-US" altLang="ko-KR">
                <a:latin typeface="+mn-ea"/>
              </a:rPr>
              <a:t>, RTOS </a:t>
            </a:r>
            <a:r>
              <a:rPr lang="ko-KR" altLang="en-US">
                <a:latin typeface="+mn-ea"/>
              </a:rPr>
              <a:t>서브시스템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그리고 서비스가 초기화된다</a:t>
            </a:r>
            <a:r>
              <a:rPr lang="en-US" altLang="ko-KR">
                <a:latin typeface="+mn-ea"/>
              </a:rPr>
              <a:t>.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- </a:t>
            </a:r>
            <a:r>
              <a:rPr lang="ko-KR" altLang="en-US">
                <a:latin typeface="+mn-ea"/>
              </a:rPr>
              <a:t>이러한 라이브러리들은 설정 과정에서 커널 서비스가 필요하기 때문에 </a:t>
            </a:r>
            <a:r>
              <a:rPr lang="en-US" altLang="ko-KR">
                <a:latin typeface="+mn-ea"/>
              </a:rPr>
              <a:t>POST_KERNEL </a:t>
            </a:r>
            <a:r>
              <a:rPr lang="ko-KR" altLang="en-US">
                <a:latin typeface="+mn-ea"/>
              </a:rPr>
              <a:t>단계에서 초기화된다</a:t>
            </a:r>
            <a:r>
              <a:rPr lang="en-US" altLang="ko-KR">
                <a:latin typeface="+mn-ea"/>
              </a:rPr>
              <a:t>.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- </a:t>
            </a:r>
            <a:r>
              <a:rPr lang="ko-KR" altLang="en-US">
                <a:latin typeface="+mn-ea"/>
              </a:rPr>
              <a:t>이 단계에서는 커널 서비스도 사용할 수 있다</a:t>
            </a:r>
            <a:r>
              <a:rPr lang="en-US" altLang="ko-KR">
                <a:latin typeface="+mn-ea"/>
              </a:rPr>
              <a:t>.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- </a:t>
            </a:r>
            <a:r>
              <a:rPr lang="ko-KR" altLang="en-US">
                <a:latin typeface="+mn-ea"/>
              </a:rPr>
              <a:t>기본적으로 </a:t>
            </a:r>
            <a:r>
              <a:rPr lang="en-US" altLang="ko-KR">
                <a:latin typeface="+mn-ea"/>
              </a:rPr>
              <a:t>RTOS</a:t>
            </a:r>
            <a:r>
              <a:rPr lang="ko-KR" altLang="en-US">
                <a:latin typeface="+mn-ea"/>
              </a:rPr>
              <a:t>는 이 단계에서 아무것도 초기화하지 않는다</a:t>
            </a:r>
            <a:r>
              <a:rPr lang="en-US" altLang="ko-KR">
                <a:latin typeface="+mn-ea"/>
              </a:rPr>
              <a:t>.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 </a:t>
            </a:r>
            <a:r>
              <a:rPr lang="ko-KR" altLang="en-US">
                <a:latin typeface="+mn-ea"/>
              </a:rPr>
              <a:t>그러나 특정 기능이 활성화된 경우에는 여러 라이브러리</a:t>
            </a:r>
            <a:r>
              <a:rPr lang="en-US" altLang="ko-KR">
                <a:latin typeface="+mn-ea"/>
              </a:rPr>
              <a:t>, RTOS </a:t>
            </a:r>
            <a:r>
              <a:rPr lang="ko-KR" altLang="en-US">
                <a:latin typeface="+mn-ea"/>
              </a:rPr>
              <a:t>서브시스템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서비스가 이 단계에서 초기화된다</a:t>
            </a:r>
            <a:r>
              <a:rPr lang="en-US" altLang="ko-KR">
                <a:latin typeface="+mn-ea"/>
              </a:rPr>
              <a:t>.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 **</a:t>
            </a:r>
            <a:r>
              <a:rPr lang="ko-KR" altLang="en-US">
                <a:latin typeface="+mn-ea"/>
              </a:rPr>
              <a:t>로깅</a:t>
            </a:r>
            <a:r>
              <a:rPr lang="en-US" altLang="ko-KR">
                <a:latin typeface="+mn-ea"/>
              </a:rPr>
              <a:t>(CONFIG_LOG)**</a:t>
            </a:r>
            <a:r>
              <a:rPr lang="ko-KR" altLang="en-US">
                <a:latin typeface="+mn-ea"/>
              </a:rPr>
              <a:t>이 지연 모드</a:t>
            </a:r>
            <a:r>
              <a:rPr lang="en-US" altLang="ko-KR">
                <a:latin typeface="+mn-ea"/>
              </a:rPr>
              <a:t>(deferred mode)</a:t>
            </a:r>
            <a:r>
              <a:rPr lang="ko-KR" altLang="en-US">
                <a:latin typeface="+mn-ea"/>
              </a:rPr>
              <a:t>로 활성화된 경우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 단계에서 로거 모듈이 초기화되고</a:t>
            </a:r>
            <a:r>
              <a:rPr lang="en-US" altLang="ko-KR">
                <a:latin typeface="+mn-ea"/>
              </a:rPr>
              <a:t>,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   </a:t>
            </a:r>
            <a:r>
              <a:rPr lang="ko-KR" altLang="en-US">
                <a:latin typeface="+mn-ea"/>
              </a:rPr>
              <a:t>지연 모드용 로거 전용 스레드가 생성된다</a:t>
            </a:r>
            <a:r>
              <a:rPr lang="en-US" altLang="ko-KR">
                <a:latin typeface="+mn-ea"/>
              </a:rPr>
              <a:t>.</a:t>
            </a:r>
          </a:p>
          <a:p>
            <a:pPr>
              <a:lnSpc>
                <a:spcPts val="2800"/>
              </a:lnSpc>
            </a:pPr>
            <a:r>
              <a:rPr lang="en-US" altLang="ko-KR">
                <a:latin typeface="+mn-ea"/>
              </a:rPr>
              <a:t>    **Bluetooth Low Energy(CONFIG_BT)**</a:t>
            </a:r>
            <a:r>
              <a:rPr lang="ko-KR" altLang="en-US">
                <a:latin typeface="+mn-ea"/>
              </a:rPr>
              <a:t>가 사용되는 경우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 단계에서 </a:t>
            </a:r>
            <a:r>
              <a:rPr lang="en-US" altLang="ko-KR">
                <a:latin typeface="+mn-ea"/>
              </a:rPr>
              <a:t>Bluetooth </a:t>
            </a:r>
            <a:r>
              <a:rPr lang="ko-KR" altLang="en-US">
                <a:latin typeface="+mn-ea"/>
              </a:rPr>
              <a:t>스택이 초기화되고 </a:t>
            </a:r>
            <a:r>
              <a:rPr lang="en-US" altLang="ko-KR">
                <a:latin typeface="+mn-ea"/>
              </a:rPr>
              <a:t>RX </a:t>
            </a:r>
            <a:r>
              <a:rPr lang="ko-KR" altLang="en-US">
                <a:latin typeface="+mn-ea"/>
              </a:rPr>
              <a:t>및 </a:t>
            </a:r>
            <a:r>
              <a:rPr lang="en-US" altLang="ko-KR">
                <a:latin typeface="+mn-ea"/>
              </a:rPr>
              <a:t>TX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   </a:t>
            </a:r>
            <a:r>
              <a:rPr lang="ko-KR" altLang="en-US">
                <a:latin typeface="+mn-ea"/>
              </a:rPr>
              <a:t>스레드가 생성된다</a:t>
            </a:r>
            <a:r>
              <a:rPr lang="en-US" altLang="ko-KR">
                <a:latin typeface="+mn-ea"/>
              </a:rPr>
              <a:t>.</a:t>
            </a:r>
          </a:p>
          <a:p>
            <a:pPr>
              <a:lnSpc>
                <a:spcPts val="2800"/>
              </a:lnSpc>
            </a:pPr>
            <a:r>
              <a:rPr lang="en-US" altLang="ko-KR">
                <a:latin typeface="+mn-ea"/>
              </a:rPr>
              <a:t>    **</a:t>
            </a:r>
            <a:r>
              <a:rPr lang="ko-KR" altLang="en-US">
                <a:latin typeface="+mn-ea"/>
              </a:rPr>
              <a:t>시스템 작업 큐</a:t>
            </a:r>
            <a:r>
              <a:rPr lang="en-US" altLang="ko-KR">
                <a:latin typeface="+mn-ea"/>
              </a:rPr>
              <a:t>(system work queue)**</a:t>
            </a:r>
            <a:r>
              <a:rPr lang="ko-KR" altLang="en-US">
                <a:latin typeface="+mn-ea"/>
              </a:rPr>
              <a:t>가 사용되는 경우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 단계에서 작업 큐 스레드가 초기화된다</a:t>
            </a:r>
            <a:r>
              <a:rPr lang="en-US" altLang="ko-KR">
                <a:latin typeface="+mn-ea"/>
              </a:rPr>
              <a:t>.</a:t>
            </a:r>
            <a:br>
              <a:rPr lang="en-US" altLang="ko-KR">
                <a:latin typeface="+mn-ea"/>
              </a:rPr>
            </a:br>
            <a:endParaRPr lang="en-US" altLang="ko-KR">
              <a:latin typeface="+mn-ea"/>
            </a:endParaRPr>
          </a:p>
          <a:p>
            <a:pPr>
              <a:lnSpc>
                <a:spcPts val="2800"/>
              </a:lnSpc>
            </a:pPr>
            <a:r>
              <a:rPr lang="ko-KR" altLang="en-US">
                <a:latin typeface="+mn-ea"/>
              </a:rPr>
              <a:t>  결론적으로</a:t>
            </a:r>
            <a:r>
              <a:rPr lang="en-US" altLang="ko-KR">
                <a:latin typeface="+mn-ea"/>
              </a:rPr>
              <a:t>, POST_KERNEL </a:t>
            </a:r>
            <a:r>
              <a:rPr lang="ko-KR" altLang="en-US">
                <a:latin typeface="+mn-ea"/>
              </a:rPr>
              <a:t>단계에서 초기화되는 항목은 활성화된 기능과 애플리케이션 설정에 따라 달라진다</a:t>
            </a:r>
            <a:r>
              <a:rPr lang="en-US" altLang="ko-KR">
                <a:latin typeface="+mn-ea"/>
              </a:rPr>
              <a:t>.</a:t>
            </a:r>
          </a:p>
          <a:p>
            <a:pPr marL="360363" indent="-360363">
              <a:lnSpc>
                <a:spcPts val="3300"/>
              </a:lnSpc>
            </a:pP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381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386366" y="834747"/>
            <a:ext cx="11805634" cy="1986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/>
              <a:t>6. Use</a:t>
            </a:r>
            <a:r>
              <a:rPr lang="ko-KR" altLang="en-US" b="1"/>
              <a:t> </a:t>
            </a:r>
            <a:r>
              <a:rPr lang="en-US" altLang="ko-KR" b="1"/>
              <a:t>your</a:t>
            </a:r>
            <a:r>
              <a:rPr lang="ko-KR" altLang="en-US" b="1"/>
              <a:t> </a:t>
            </a:r>
            <a:r>
              <a:rPr lang="en-US" altLang="ko-KR" b="1"/>
              <a:t>smartphone</a:t>
            </a:r>
            <a:r>
              <a:rPr lang="ko-KR" altLang="en-US" b="1"/>
              <a:t> </a:t>
            </a:r>
            <a:r>
              <a:rPr lang="en-US" altLang="ko-KR" b="1"/>
              <a:t>to</a:t>
            </a:r>
            <a:r>
              <a:rPr lang="ko-KR" altLang="en-US" b="1"/>
              <a:t> </a:t>
            </a:r>
            <a:r>
              <a:rPr lang="en-US" altLang="ko-KR" b="1"/>
              <a:t>scan</a:t>
            </a:r>
            <a:r>
              <a:rPr lang="ko-KR" altLang="en-US" b="1"/>
              <a:t> </a:t>
            </a:r>
            <a:r>
              <a:rPr lang="en-US" altLang="ko-KR" b="1"/>
              <a:t>and</a:t>
            </a:r>
            <a:r>
              <a:rPr lang="ko-KR" altLang="en-US" b="1"/>
              <a:t> </a:t>
            </a:r>
            <a:r>
              <a:rPr lang="en-US" altLang="ko-KR" b="1"/>
              <a:t>connect</a:t>
            </a:r>
            <a:r>
              <a:rPr lang="ko-KR" altLang="en-US" b="1"/>
              <a:t> </a:t>
            </a:r>
            <a:r>
              <a:rPr lang="en-US" altLang="ko-KR" b="1"/>
              <a:t>to</a:t>
            </a:r>
            <a:r>
              <a:rPr lang="ko-KR" altLang="en-US" b="1"/>
              <a:t> </a:t>
            </a:r>
            <a:r>
              <a:rPr lang="en-US" altLang="ko-KR" b="1"/>
              <a:t>your</a:t>
            </a:r>
            <a:r>
              <a:rPr lang="ko-KR" altLang="en-US" b="1"/>
              <a:t> </a:t>
            </a:r>
            <a:r>
              <a:rPr lang="en-US" altLang="ko-KR" b="1"/>
              <a:t>board.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이전 연습에서 했던 것처럼</a:t>
            </a:r>
            <a:r>
              <a:rPr lang="en-US" altLang="ko-KR"/>
              <a:t>, </a:t>
            </a:r>
            <a:r>
              <a:rPr lang="en-US" altLang="ko-KR" b="1"/>
              <a:t>nRF Connect for Mobile</a:t>
            </a:r>
            <a:r>
              <a:rPr lang="ko-KR" altLang="en-US"/>
              <a:t> 앱을 사용하여 디바이스를 스캔하자</a:t>
            </a:r>
            <a:r>
              <a:rPr lang="en-US" altLang="ko-KR"/>
              <a:t>.   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＂</a:t>
            </a:r>
            <a:r>
              <a:rPr lang="en-US" altLang="ko-KR"/>
              <a:t>Nordic_Peripheral</a:t>
            </a:r>
            <a:r>
              <a:rPr lang="ko-KR" altLang="en-US"/>
              <a:t>＂이라는 이름의 디바이스를 선택하고 </a:t>
            </a:r>
            <a:r>
              <a:rPr lang="en-US" altLang="ko-KR" b="1"/>
              <a:t>Connect</a:t>
            </a:r>
            <a:r>
              <a:rPr lang="ko-KR" altLang="en-US"/>
              <a:t>를 눌러 연결한다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ko-KR" altLang="en-US"/>
              <a:t>이때 새로운 창이 열리며 여러 탭이 표시되지만</a:t>
            </a:r>
            <a:r>
              <a:rPr lang="en-US" altLang="ko-KR"/>
              <a:t>, </a:t>
            </a:r>
            <a:r>
              <a:rPr lang="ko-KR" altLang="en-US"/>
              <a:t>지금은 보드에서 발생하는 일에만 집중하자</a:t>
            </a:r>
            <a:r>
              <a:rPr lang="en-US" altLang="ko-KR"/>
              <a:t>.</a:t>
            </a:r>
            <a:endParaRPr lang="ko-KR" altLang="en-US"/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i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C3B34A-FB83-476F-A098-26F5ECA1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0" y="2451836"/>
            <a:ext cx="3886165" cy="232622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E5379AB-CDF3-4090-BF39-5FFAB30D5B4D}"/>
              </a:ext>
            </a:extLst>
          </p:cNvPr>
          <p:cNvSpPr/>
          <p:nvPr/>
        </p:nvSpPr>
        <p:spPr>
          <a:xfrm>
            <a:off x="3555317" y="3940936"/>
            <a:ext cx="1159099" cy="497021"/>
          </a:xfrm>
          <a:prstGeom prst="round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6CDE13-7375-4F9E-82C0-980E8F62F446}"/>
              </a:ext>
            </a:extLst>
          </p:cNvPr>
          <p:cNvSpPr/>
          <p:nvPr/>
        </p:nvSpPr>
        <p:spPr>
          <a:xfrm>
            <a:off x="5053849" y="2619261"/>
            <a:ext cx="69363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보드의 </a:t>
            </a:r>
            <a:r>
              <a:rPr lang="en-US" altLang="ko-KR"/>
              <a:t>LED</a:t>
            </a:r>
            <a:r>
              <a:rPr lang="ko-KR" altLang="en-US"/>
              <a:t>가 연결을 나타내며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다음과 같은 로그 출력도 확인할 수 있다</a:t>
            </a:r>
            <a:r>
              <a:rPr lang="en-US" altLang="ko-KR"/>
              <a:t>.</a:t>
            </a: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이것은 이제 연결된 상태에 있다는 것을 의미한다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스마트폰은 </a:t>
            </a:r>
            <a:r>
              <a:rPr lang="en-US" altLang="ko-KR"/>
              <a:t>‘Central’ </a:t>
            </a:r>
            <a:r>
              <a:rPr lang="ko-KR" altLang="en-US"/>
              <a:t>역할을 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nRF </a:t>
            </a:r>
            <a:r>
              <a:rPr lang="ko-KR" altLang="en-US"/>
              <a:t>디바이스는 </a:t>
            </a:r>
            <a:r>
              <a:rPr lang="en-US" altLang="ko-KR"/>
              <a:t>‘Peripheral’ </a:t>
            </a:r>
            <a:r>
              <a:rPr lang="ko-KR" altLang="en-US"/>
              <a:t>역할을 하며 광고 패킷을 수신했다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4DBF49-AE41-4A11-BBD9-47A6543D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28" y="3305424"/>
            <a:ext cx="6096000" cy="3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366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Boot-up Sequence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480" y="694641"/>
            <a:ext cx="11877040" cy="4663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latin typeface="+mn-ea"/>
              </a:rPr>
              <a:t>3.2. Application </a:t>
            </a:r>
            <a:r>
              <a:rPr lang="ko-KR" altLang="en-US" b="1">
                <a:latin typeface="+mn-ea"/>
              </a:rPr>
              <a:t>단계에서 </a:t>
            </a:r>
            <a:r>
              <a:rPr lang="en-US" altLang="ko-KR" b="1">
                <a:latin typeface="+mn-ea"/>
              </a:rPr>
              <a:t>nRF Connect SDK </a:t>
            </a:r>
            <a:r>
              <a:rPr lang="ko-KR" altLang="en-US" b="1">
                <a:latin typeface="+mn-ea"/>
              </a:rPr>
              <a:t>어플리케이션에서 기본적으로 초기화되는 항목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  -  </a:t>
            </a:r>
            <a:r>
              <a:rPr lang="ko-KR" altLang="ko-KR">
                <a:latin typeface="Arial" panose="020B0604020202020204" pitchFamily="34" charset="0"/>
              </a:rPr>
              <a:t>APPLICATION 단계에서는 주로 애플리케이션 수준에서 정의된 서비스나 구성 요소가 초기화</a:t>
            </a:r>
            <a:r>
              <a:rPr lang="ko-KR" altLang="en-US">
                <a:latin typeface="Arial" panose="020B0604020202020204" pitchFamily="34" charset="0"/>
              </a:rPr>
              <a:t>된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-  </a:t>
            </a:r>
            <a:r>
              <a:rPr lang="ko-KR" altLang="ko-KR">
                <a:latin typeface="Arial" panose="020B0604020202020204" pitchFamily="34" charset="0"/>
              </a:rPr>
              <a:t>이 단계에서 초기화되는 항목은 RTOS나 기본 시스템 설정이 아닌 애플리케이션 코드에서 정의된 내용에 따라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  </a:t>
            </a:r>
            <a:r>
              <a:rPr lang="ko-KR" altLang="ko-KR">
                <a:latin typeface="Arial" panose="020B0604020202020204" pitchFamily="34" charset="0"/>
              </a:rPr>
              <a:t>결정</a:t>
            </a:r>
            <a:r>
              <a:rPr lang="ko-KR" altLang="en-US">
                <a:latin typeface="Arial" panose="020B0604020202020204" pitchFamily="34" charset="0"/>
              </a:rPr>
              <a:t>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기본적으로 RTOS 자체는 APPLICATION 단계에서 아무 것도 초기화하지 않</a:t>
            </a:r>
            <a:r>
              <a:rPr lang="ko-KR" altLang="en-US">
                <a:latin typeface="Arial" panose="020B0604020202020204" pitchFamily="34" charset="0"/>
              </a:rPr>
              <a:t>는</a:t>
            </a:r>
            <a:r>
              <a:rPr lang="ko-KR" altLang="ko-KR">
                <a:latin typeface="Arial" panose="020B0604020202020204" pitchFamily="34" charset="0"/>
              </a:rPr>
              <a:t>다. 그러나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  </a:t>
            </a:r>
            <a:r>
              <a:rPr lang="ko-KR" altLang="ko-KR">
                <a:latin typeface="Arial" panose="020B0604020202020204" pitchFamily="34" charset="0"/>
              </a:rPr>
              <a:t>애플리케이션에서 특정 서비스를 활성화하거나 구성한 경우, 다음과 같은 작업이 이 단계에서 이루어질</a:t>
            </a:r>
            <a:r>
              <a:rPr lang="ko-KR" altLang="en-US">
                <a:latin typeface="Arial" panose="020B0604020202020204" pitchFamily="34" charset="0"/>
              </a:rPr>
              <a:t>수 있다</a:t>
            </a:r>
            <a:r>
              <a:rPr lang="en-US" altLang="ko-KR">
                <a:latin typeface="Arial" panose="020B0604020202020204" pitchFamily="34" charset="0"/>
              </a:rPr>
              <a:t>.</a:t>
            </a:r>
            <a:r>
              <a:rPr lang="ko-KR" altLang="ko-KR">
                <a:latin typeface="Arial" panose="020B0604020202020204" pitchFamily="34" charset="0"/>
              </a:rPr>
              <a:t> </a:t>
            </a:r>
            <a:endParaRPr lang="en-US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>
              <a:latin typeface="Arial" panose="020B0604020202020204" pitchFamily="34" charset="0"/>
            </a:endParaRPr>
          </a:p>
          <a:p>
            <a:pPr marL="179388" lvl="0" indent="179388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사용자 정의 스레드: </a:t>
            </a:r>
            <a:r>
              <a:rPr lang="ko-KR" altLang="ko-KR">
                <a:latin typeface="Arial Unicode MS"/>
              </a:rPr>
              <a:t>K_THREAD_DEFINE()</a:t>
            </a:r>
            <a:r>
              <a:rPr lang="ko-KR" altLang="ko-KR"/>
              <a:t> 매크로를 사용해 정의된 모든 정적 스레드가 이 단계에서 생성 및 </a:t>
            </a:r>
            <a:r>
              <a:rPr lang="en-US" altLang="ko-KR"/>
              <a:t> 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ko-KR"/>
              <a:t>실행</a:t>
            </a:r>
            <a:r>
              <a:rPr lang="ko-KR" altLang="en-US"/>
              <a:t>된</a:t>
            </a:r>
            <a:r>
              <a:rPr lang="ko-KR" altLang="ko-KR"/>
              <a:t>다.</a:t>
            </a:r>
            <a:r>
              <a:rPr lang="ko-KR" altLang="ko-KR">
                <a:latin typeface="Arial" panose="020B0604020202020204" pitchFamily="34" charset="0"/>
              </a:rPr>
              <a:t> </a:t>
            </a:r>
          </a:p>
          <a:p>
            <a:pPr marL="179388"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사용자 정의 초기화 함수: 애플리케이션 코드에서 명시적으로 정의된 초기화 함수가 실행</a:t>
            </a:r>
            <a:r>
              <a:rPr lang="ko-KR" altLang="en-US">
                <a:latin typeface="Arial" panose="020B0604020202020204" pitchFamily="34" charset="0"/>
              </a:rPr>
              <a:t>된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endParaRPr lang="en-US" altLang="ko-KR">
              <a:latin typeface="Arial" panose="020B0604020202020204" pitchFamily="34" charset="0"/>
            </a:endParaRPr>
          </a:p>
          <a:p>
            <a:pPr marL="179388"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즉,</a:t>
            </a: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 APPLICATION 단계는 애플리케이션 개발자가 자신의 코드를 통해 정의한 초기화 작업을 실행하는 단계</a:t>
            </a:r>
            <a:r>
              <a:rPr lang="ko-KR" altLang="en-US">
                <a:latin typeface="Arial" panose="020B0604020202020204" pitchFamily="34" charset="0"/>
              </a:rPr>
              <a:t>이다</a:t>
            </a:r>
            <a:r>
              <a:rPr lang="en-US" altLang="ko-KR">
                <a:latin typeface="Arial" panose="020B0604020202020204" pitchFamily="34" charset="0"/>
              </a:rPr>
              <a:t>.</a:t>
            </a:r>
            <a:endParaRPr lang="ko-KR" altLang="ko-KR">
              <a:latin typeface="Arial" panose="020B0604020202020204" pitchFamily="34" charset="0"/>
            </a:endParaRPr>
          </a:p>
          <a:p>
            <a:pPr>
              <a:lnSpc>
                <a:spcPts val="3000"/>
              </a:lnSpc>
            </a:pP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718590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Boot-up Sequence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1E1D72-F28B-4677-9F72-427AF51E1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75" y="735724"/>
            <a:ext cx="5674973" cy="59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7104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245942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4400" b="1">
                <a:solidFill>
                  <a:schemeClr val="bg1">
                    <a:lumMod val="95000"/>
                  </a:schemeClr>
                </a:solidFill>
              </a:rPr>
              <a:t>Thread context Vs. Interrupt context</a:t>
            </a:r>
            <a:endParaRPr lang="en-US" altLang="ko-KR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5164B8-B1B3-4FCA-88B3-48C5FA6E5F0B}"/>
              </a:ext>
            </a:extLst>
          </p:cNvPr>
          <p:cNvSpPr/>
          <p:nvPr/>
        </p:nvSpPr>
        <p:spPr>
          <a:xfrm>
            <a:off x="840827" y="2967335"/>
            <a:ext cx="9753600" cy="1306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인터럽트 컨텍스트와 스레드 컨텍스트는 서로 다른 실행 컨텍스트를 의미하며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각각 고유한 특징과 사용 목적을 가지고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이제 각 컨텍스트와 해당 컨텍스트에서 허용되거나 허용되지 않는 작업들을 살펴보자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381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Thread context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FEA24B-82B0-4169-BD7A-D3FA2843E09C}"/>
              </a:ext>
            </a:extLst>
          </p:cNvPr>
          <p:cNvSpPr/>
          <p:nvPr/>
        </p:nvSpPr>
        <p:spPr>
          <a:xfrm>
            <a:off x="147142" y="827460"/>
            <a:ext cx="11571891" cy="3024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실행 컨텍스트</a:t>
            </a:r>
            <a:r>
              <a:rPr lang="en-US" altLang="ko-KR"/>
              <a:t>: </a:t>
            </a:r>
            <a:r>
              <a:rPr lang="ko-KR" altLang="en-US"/>
              <a:t>스레드 컨텍스트는 애플리케이션 및 시스템 스레드가 실행되는 일반적인 실행 환경을 말한다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트리거 이벤트</a:t>
            </a:r>
            <a:r>
              <a:rPr lang="en-US" altLang="ko-KR"/>
              <a:t>: </a:t>
            </a:r>
            <a:r>
              <a:rPr lang="ko-KR" altLang="en-US"/>
              <a:t>스레드는 애플리케이션이나 </a:t>
            </a:r>
            <a:r>
              <a:rPr lang="en-US" altLang="ko-KR"/>
              <a:t>RTOS</a:t>
            </a:r>
            <a:r>
              <a:rPr lang="ko-KR" altLang="en-US"/>
              <a:t>에 의해 생성되며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정의된 규칙</a:t>
            </a:r>
            <a:r>
              <a:rPr lang="en-US" altLang="ko-KR"/>
              <a:t>(</a:t>
            </a:r>
            <a:r>
              <a:rPr lang="ko-KR" altLang="en-US"/>
              <a:t>유형 및 우선순위</a:t>
            </a:r>
            <a:r>
              <a:rPr lang="en-US" altLang="ko-KR"/>
              <a:t>)</a:t>
            </a:r>
            <a:r>
              <a:rPr lang="ko-KR" altLang="en-US"/>
              <a:t>에 따라 스케줄러에 의해 스케줄링된다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선점</a:t>
            </a:r>
            <a:r>
              <a:rPr lang="en-US" altLang="ko-KR" b="1"/>
              <a:t>(Preemption)</a:t>
            </a:r>
            <a:r>
              <a:rPr lang="en-US" altLang="ko-KR"/>
              <a:t>: </a:t>
            </a:r>
            <a:r>
              <a:rPr lang="ko-KR" altLang="en-US"/>
              <a:t>스레드 컨텍스트는 인터럽트 또는 더 높은 우선순위의 스레드에 의해 선점될 수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지속 시간</a:t>
            </a:r>
            <a:r>
              <a:rPr lang="en-US" altLang="ko-KR"/>
              <a:t>: </a:t>
            </a:r>
            <a:r>
              <a:rPr lang="ko-KR" altLang="en-US"/>
              <a:t>스레드는 인터럽트 컨텍스트보다 더 오랜 시간 실행되며</a:t>
            </a:r>
            <a:r>
              <a:rPr lang="en-US" altLang="ko-KR"/>
              <a:t>, </a:t>
            </a:r>
            <a:r>
              <a:rPr lang="ko-KR" altLang="en-US"/>
              <a:t>더 복잡한 작업을 수행할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1130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Thread context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783E23-9FBC-4BE4-9E10-7E2C91E54238}"/>
              </a:ext>
            </a:extLst>
          </p:cNvPr>
          <p:cNvSpPr/>
          <p:nvPr/>
        </p:nvSpPr>
        <p:spPr>
          <a:xfrm>
            <a:off x="557049" y="766265"/>
            <a:ext cx="9627476" cy="3845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ko-KR" altLang="en-US" b="1"/>
              <a:t>허용되는 작업</a:t>
            </a:r>
            <a:r>
              <a:rPr lang="en-US" altLang="ko-KR"/>
              <a:t>:</a:t>
            </a:r>
          </a:p>
          <a:p>
            <a:pPr marL="179388" indent="1778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커널 서비스와 </a:t>
            </a:r>
            <a:r>
              <a:rPr lang="en-US" altLang="ko-KR"/>
              <a:t>OS </a:t>
            </a:r>
            <a:r>
              <a:rPr lang="ko-KR" altLang="en-US"/>
              <a:t>서비스 전체를 이용 가능</a:t>
            </a:r>
            <a:r>
              <a:rPr lang="en-US" altLang="ko-KR"/>
              <a:t>.</a:t>
            </a:r>
          </a:p>
          <a:p>
            <a:pPr marL="179388" indent="1778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시간이 많이 걸리는 작업 실행</a:t>
            </a:r>
            <a:r>
              <a:rPr lang="en-US" altLang="ko-KR"/>
              <a:t>.</a:t>
            </a:r>
          </a:p>
          <a:p>
            <a:pPr marL="179388" indent="1778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뮤텍스</a:t>
            </a:r>
            <a:r>
              <a:rPr lang="en-US" altLang="ko-KR"/>
              <a:t>, </a:t>
            </a:r>
            <a:r>
              <a:rPr lang="ko-KR" altLang="en-US"/>
              <a:t>세마포어</a:t>
            </a:r>
            <a:r>
              <a:rPr lang="en-US" altLang="ko-KR"/>
              <a:t>, </a:t>
            </a:r>
            <a:r>
              <a:rPr lang="ko-KR" altLang="en-US"/>
              <a:t>이벤트 플래그 같은 동기화 프리미티브를 기다림</a:t>
            </a:r>
            <a:r>
              <a:rPr lang="en-US" altLang="ko-KR"/>
              <a:t>.</a:t>
            </a:r>
          </a:p>
          <a:p>
            <a:pPr marL="179388" indent="1778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블로킹 </a:t>
            </a:r>
            <a:r>
              <a:rPr lang="en-US" altLang="ko-KR"/>
              <a:t>I/O </a:t>
            </a:r>
            <a:r>
              <a:rPr lang="ko-KR" altLang="en-US"/>
              <a:t>작업 수행</a:t>
            </a:r>
            <a:r>
              <a:rPr lang="en-US" altLang="ko-KR"/>
              <a:t>.</a:t>
            </a:r>
          </a:p>
          <a:p>
            <a:pPr marL="179388" indent="177800">
              <a:lnSpc>
                <a:spcPts val="33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ko-KR" altLang="en-US" b="1"/>
              <a:t>허용되지 않는 작업</a:t>
            </a:r>
            <a:r>
              <a:rPr lang="en-US" altLang="ko-KR"/>
              <a:t>:</a:t>
            </a:r>
          </a:p>
          <a:p>
            <a:pPr marL="357188" indent="-1778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적절한 동기화나 추상화 없이 하드웨어 레지스터에 직접 접근</a:t>
            </a:r>
            <a:r>
              <a:rPr lang="en-US" altLang="ko-KR"/>
              <a:t>.</a:t>
            </a:r>
          </a:p>
          <a:p>
            <a:pPr marL="357188" indent="-1778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시간에 민감한 작업 실행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077982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Interrupt context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4D44DC-03AF-40DA-A150-B3BB17C6F91D}"/>
              </a:ext>
            </a:extLst>
          </p:cNvPr>
          <p:cNvSpPr/>
          <p:nvPr/>
        </p:nvSpPr>
        <p:spPr>
          <a:xfrm>
            <a:off x="199697" y="709303"/>
            <a:ext cx="11130455" cy="5047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실행 컨텍스트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인터럽트 컨텍스트는 인터럽트 핸들러가 실행되는 환경을 의미한다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트리거 이벤트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인터럽트는 하드웨어 이벤트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타이머</a:t>
            </a:r>
            <a:r>
              <a:rPr lang="en-US" altLang="ko-KR"/>
              <a:t>, </a:t>
            </a:r>
            <a:r>
              <a:rPr lang="ko-KR" altLang="en-US"/>
              <a:t>외부 신호</a:t>
            </a:r>
            <a:r>
              <a:rPr lang="en-US" altLang="ko-KR"/>
              <a:t>, </a:t>
            </a:r>
            <a:r>
              <a:rPr lang="ko-KR" altLang="en-US"/>
              <a:t>장치 </a:t>
            </a:r>
            <a:r>
              <a:rPr lang="en-US" altLang="ko-KR"/>
              <a:t>I/O)</a:t>
            </a:r>
            <a:r>
              <a:rPr lang="ko-KR" altLang="en-US"/>
              <a:t>에 의해 비동기적으로 발생하며</a:t>
            </a:r>
            <a:r>
              <a:rPr lang="en-US" altLang="ko-KR"/>
              <a:t>, </a:t>
            </a:r>
            <a:r>
              <a:rPr lang="ko-KR" altLang="en-US"/>
              <a:t>언제든지 트리거될 수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선점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인터럽트 컨텍스트는 현재 실행 중인 스레드 컨텍스트를 선점한다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지속 시간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인터럽트 핸들러는 신속하게 실행되어야 하며</a:t>
            </a:r>
            <a:r>
              <a:rPr lang="en-US" altLang="ko-KR"/>
              <a:t>, </a:t>
            </a:r>
            <a:r>
              <a:rPr lang="ko-KR" altLang="en-US"/>
              <a:t>인터럽트 서비스로 인한 지연을 최소화하고 시스템 스레드 및 통신 스택 스레드의 실행을 차단하지 않도록 설계되어야 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인터럽트 중첩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Zephyr</a:t>
            </a:r>
            <a:r>
              <a:rPr lang="ko-KR" altLang="en-US"/>
              <a:t>는 중첩된 인터럽트를 허용하며</a:t>
            </a:r>
            <a:r>
              <a:rPr lang="en-US" altLang="ko-KR"/>
              <a:t>, </a:t>
            </a:r>
            <a:r>
              <a:rPr lang="ko-KR" altLang="en-US"/>
              <a:t>이는 인터럽트 핸들러가 더 높은 우선순위의 다른 인터럽트에 의해 중단될 수 있음을 의미한다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571705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Interrupt context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375E7D-5316-4F5B-8D5E-7B5983654547}"/>
              </a:ext>
            </a:extLst>
          </p:cNvPr>
          <p:cNvSpPr/>
          <p:nvPr/>
        </p:nvSpPr>
        <p:spPr>
          <a:xfrm>
            <a:off x="304799" y="696422"/>
            <a:ext cx="11140967" cy="3024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Wingdings" panose="05000000000000000000" pitchFamily="2" charset="2"/>
              <a:buChar char="Ø"/>
            </a:pPr>
            <a:r>
              <a:rPr lang="ko-KR" altLang="en-US" b="1"/>
              <a:t> 허용된 작업</a:t>
            </a:r>
            <a:r>
              <a:rPr lang="en-US" altLang="ko-KR"/>
              <a:t>:</a:t>
            </a:r>
          </a:p>
          <a:p>
            <a:pPr marL="452438" indent="-179388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시간에 민감한 작업 실행</a:t>
            </a:r>
            <a:r>
              <a:rPr lang="en-US" altLang="ko-KR"/>
              <a:t>.</a:t>
            </a:r>
          </a:p>
          <a:p>
            <a:pPr marL="452438" indent="-179388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제한된 커널 서비스에 대한 접근</a:t>
            </a:r>
            <a:r>
              <a:rPr lang="en-US" altLang="ko-KR"/>
              <a:t>.</a:t>
            </a:r>
          </a:p>
          <a:p>
            <a:pPr marL="452438" indent="-179388">
              <a:lnSpc>
                <a:spcPts val="29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ts val="2900"/>
              </a:lnSpc>
              <a:buFont typeface="Wingdings" panose="05000000000000000000" pitchFamily="2" charset="2"/>
              <a:buChar char="Ø"/>
            </a:pPr>
            <a:r>
              <a:rPr lang="ko-KR" altLang="en-US" b="1"/>
              <a:t>허용되지 않는 작업</a:t>
            </a:r>
            <a:r>
              <a:rPr lang="en-US" altLang="ko-KR"/>
              <a:t>:</a:t>
            </a:r>
          </a:p>
          <a:p>
            <a:pPr marL="452438" indent="-179388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블로킹</a:t>
            </a:r>
            <a:r>
              <a:rPr lang="en-US" altLang="ko-KR"/>
              <a:t>(Blocking) </a:t>
            </a:r>
            <a:r>
              <a:rPr lang="ko-KR" altLang="en-US"/>
              <a:t>작업</a:t>
            </a:r>
            <a:r>
              <a:rPr lang="en-US" altLang="ko-KR"/>
              <a:t>.</a:t>
            </a:r>
          </a:p>
          <a:p>
            <a:pPr marL="452438" indent="-179388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 컨텍스트를 위한 대부분의 커널 서비스 사용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대기 또는 동기화 원시 값에서의 대기</a:t>
            </a:r>
            <a:r>
              <a:rPr lang="en-US" altLang="ko-KR"/>
              <a:t>, </a:t>
            </a:r>
            <a:r>
              <a:rPr lang="ko-KR" altLang="en-US"/>
              <a:t>잠재적으로 블로킹될 수 있는 뮤텍스나 세마포어 획득</a:t>
            </a:r>
            <a:r>
              <a:rPr lang="en-US" altLang="ko-KR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9870376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270115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5400" b="1">
                <a:solidFill>
                  <a:schemeClr val="bg1">
                    <a:lumMod val="95000"/>
                  </a:schemeClr>
                </a:solidFill>
              </a:rPr>
              <a:t>Thread life cycle</a:t>
            </a:r>
            <a:endParaRPr lang="en-US" altLang="ko-KR" sz="5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DED698-38C3-4874-BF1A-74166F37C1FE}"/>
              </a:ext>
            </a:extLst>
          </p:cNvPr>
          <p:cNvSpPr/>
          <p:nvPr/>
        </p:nvSpPr>
        <p:spPr>
          <a:xfrm>
            <a:off x="1114096" y="3149062"/>
            <a:ext cx="9270124" cy="2281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스레드는 실행 가능한 코드의 기본 단위이다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대부분의 펌웨어 코드는 스레드에서 실행되며</a:t>
            </a:r>
            <a:r>
              <a:rPr lang="en-US" altLang="ko-KR"/>
              <a:t>,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이는 사용자 정의 스레드일 수도 있고</a:t>
            </a:r>
            <a:r>
              <a:rPr lang="en-US" altLang="ko-KR"/>
              <a:t>,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RTOS</a:t>
            </a:r>
            <a:r>
              <a:rPr lang="ko-KR" altLang="en-US"/>
              <a:t>에 의해 생성된 스레드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시스템 작업 큐 스레드</a:t>
            </a:r>
            <a:r>
              <a:rPr lang="en-US" altLang="ko-KR"/>
              <a:t>),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RTOS </a:t>
            </a:r>
            <a:r>
              <a:rPr lang="ko-KR" altLang="en-US"/>
              <a:t>하위 시스템에 의해 생성된 스레드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로거 모듈의 스레드</a:t>
            </a:r>
            <a:r>
              <a:rPr lang="en-US" altLang="ko-KR"/>
              <a:t>),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또는 라이브러리에 의해 생성된 스레드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AT </a:t>
            </a:r>
            <a:r>
              <a:rPr lang="ko-KR" altLang="en-US"/>
              <a:t>모니터 라이브러리의 스레드</a:t>
            </a:r>
            <a:r>
              <a:rPr lang="en-US" altLang="ko-KR"/>
              <a:t>)</a:t>
            </a:r>
            <a:r>
              <a:rPr lang="ko-KR" altLang="en-US"/>
              <a:t>일 수 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42332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Thread item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3BA79B-AA10-41DE-8282-456028AC6DC4}"/>
              </a:ext>
            </a:extLst>
          </p:cNvPr>
          <p:cNvSpPr/>
          <p:nvPr/>
        </p:nvSpPr>
        <p:spPr>
          <a:xfrm>
            <a:off x="136633" y="699940"/>
            <a:ext cx="11487807" cy="507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 b="1">
                <a:latin typeface="Arial" panose="020B0604020202020204" pitchFamily="34" charset="0"/>
              </a:rPr>
              <a:t>스레드 제어 블록</a:t>
            </a:r>
            <a:r>
              <a:rPr lang="ko-KR" altLang="ko-KR" sz="1600">
                <a:latin typeface="Arial" panose="020B0604020202020204" pitchFamily="34" charset="0"/>
              </a:rPr>
              <a:t>: 이는 </a:t>
            </a:r>
            <a:r>
              <a:rPr lang="ko-KR" altLang="ko-KR" sz="1600">
                <a:latin typeface="Arial Unicode MS"/>
              </a:rPr>
              <a:t>k_thread</a:t>
            </a:r>
            <a:r>
              <a:rPr lang="ko-KR" altLang="ko-KR" sz="1600"/>
              <a:t> 유형</a:t>
            </a:r>
            <a:r>
              <a:rPr lang="ko-KR" altLang="en-US" sz="1600"/>
              <a:t>이</a:t>
            </a:r>
            <a:r>
              <a:rPr lang="ko-KR" altLang="ko-KR" sz="1600"/>
              <a:t>다. </a:t>
            </a:r>
            <a:br>
              <a:rPr lang="en-US" altLang="ko-KR" sz="1600"/>
            </a:br>
            <a:r>
              <a:rPr lang="ko-KR" altLang="ko-KR" sz="1600"/>
              <a:t>각 스레드마다 RTOS 내에 스레드의 정보를 추적하는 스레드 제어 블록 인스턴스가 존재</a:t>
            </a:r>
            <a:r>
              <a:rPr lang="ko-KR" altLang="en-US" sz="1600"/>
              <a:t>한</a:t>
            </a:r>
            <a:r>
              <a:rPr lang="ko-KR" altLang="ko-KR" sz="1600"/>
              <a:t>다. </a:t>
            </a:r>
            <a:br>
              <a:rPr lang="en-US" altLang="ko-KR" sz="1600"/>
            </a:br>
            <a:r>
              <a:rPr lang="ko-KR" altLang="ko-KR" sz="1600"/>
              <a:t>구체적으로는 스레드의 메타데이터를 추적합니다.</a:t>
            </a:r>
            <a:endParaRPr lang="ko-KR" altLang="ko-KR" sz="1600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 b="1">
                <a:latin typeface="Arial" panose="020B0604020202020204" pitchFamily="34" charset="0"/>
              </a:rPr>
              <a:t>스택</a:t>
            </a:r>
            <a:r>
              <a:rPr lang="ko-KR" altLang="ko-KR" sz="1600">
                <a:latin typeface="Arial" panose="020B0604020202020204" pitchFamily="34" charset="0"/>
              </a:rPr>
              <a:t>: 각 스레드는 고유한 스택을 가</a:t>
            </a:r>
            <a:r>
              <a:rPr lang="ko-KR" altLang="en-US" sz="1600">
                <a:latin typeface="Arial" panose="020B0604020202020204" pitchFamily="34" charset="0"/>
              </a:rPr>
              <a:t>진</a:t>
            </a:r>
            <a:r>
              <a:rPr lang="ko-KR" altLang="ko-KR" sz="1600">
                <a:latin typeface="Arial" panose="020B0604020202020204" pitchFamily="34" charset="0"/>
              </a:rPr>
              <a:t>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ko-KR" altLang="ko-KR" sz="1600">
                <a:latin typeface="Arial" panose="020B0604020202020204" pitchFamily="34" charset="0"/>
              </a:rPr>
              <a:t>스택 영역의 크기는 스레드의 특정 처리 요구 사항에 맞게 설정되어야 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ko-KR" altLang="ko-KR" sz="1600">
                <a:latin typeface="Arial" panose="020B0604020202020204" pitchFamily="34" charset="0"/>
              </a:rPr>
              <a:t>다음 섹션에서는 적절한 스레드 크기를 설정하는 방법을 다룰 것입니다.</a:t>
            </a:r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 b="1">
                <a:latin typeface="Arial" panose="020B0604020202020204" pitchFamily="34" charset="0"/>
              </a:rPr>
              <a:t>진입점 함수</a:t>
            </a:r>
            <a:r>
              <a:rPr lang="ko-KR" altLang="ko-KR" sz="1600">
                <a:latin typeface="Arial" panose="020B0604020202020204" pitchFamily="34" charset="0"/>
              </a:rPr>
              <a:t>: 이는 스레드의 본체로, 다른 말로 하면 스레드가 구현하는 기능</a:t>
            </a:r>
            <a:r>
              <a:rPr lang="ko-KR" altLang="en-US" sz="1600">
                <a:latin typeface="Arial" panose="020B0604020202020204" pitchFamily="34" charset="0"/>
              </a:rPr>
              <a:t>이</a:t>
            </a:r>
            <a:r>
              <a:rPr lang="ko-KR" altLang="ko-KR" sz="1600">
                <a:latin typeface="Arial" panose="020B0604020202020204" pitchFamily="34" charset="0"/>
              </a:rPr>
              <a:t>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ko-KR" altLang="ko-KR" sz="1600">
                <a:latin typeface="Arial" panose="020B0604020202020204" pitchFamily="34" charset="0"/>
              </a:rPr>
              <a:t>보통 무한 루프를 포함하고 있으며, 진입점 함수에서 벗어나면 스레드가 종료</a:t>
            </a:r>
            <a:r>
              <a:rPr lang="ko-KR" altLang="en-US" sz="1600">
                <a:latin typeface="Arial" panose="020B0604020202020204" pitchFamily="34" charset="0"/>
              </a:rPr>
              <a:t>된다</a:t>
            </a:r>
            <a:r>
              <a:rPr lang="ko-KR" altLang="ko-KR" sz="1600">
                <a:latin typeface="Arial" panose="020B0604020202020204" pitchFamily="34" charset="0"/>
              </a:rPr>
              <a:t>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ko-KR" altLang="ko-KR" sz="1600">
                <a:latin typeface="Arial" panose="020B0604020202020204" pitchFamily="34" charset="0"/>
              </a:rPr>
              <a:t>진입점 함수에는 시작 시 전달할 수 있는 세 가지 선택적 인수 값이 있을 수 있다.</a:t>
            </a:r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 b="1">
                <a:latin typeface="Arial" panose="020B0604020202020204" pitchFamily="34" charset="0"/>
              </a:rPr>
              <a:t>스레드 우선순위</a:t>
            </a:r>
            <a:r>
              <a:rPr lang="ko-KR" altLang="ko-KR" sz="1600">
                <a:latin typeface="Arial" panose="020B0604020202020204" pitchFamily="34" charset="0"/>
              </a:rPr>
              <a:t>: 우선순위는 스레드의 "유형"을 결정하는 부호 있는 정수</a:t>
            </a:r>
            <a:r>
              <a:rPr lang="ko-KR" altLang="en-US" sz="1600">
                <a:latin typeface="Arial" panose="020B0604020202020204" pitchFamily="34" charset="0"/>
              </a:rPr>
              <a:t>이</a:t>
            </a:r>
            <a:r>
              <a:rPr lang="ko-KR" altLang="ko-KR" sz="1600">
                <a:latin typeface="Arial" panose="020B0604020202020204" pitchFamily="34" charset="0"/>
              </a:rPr>
              <a:t>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ko-KR" altLang="ko-KR" sz="1600">
                <a:latin typeface="Arial" panose="020B0604020202020204" pitchFamily="34" charset="0"/>
              </a:rPr>
              <a:t>이는 스케줄러에게 CPU 시간을 스레드에 어떻게 할당할지 지시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 </a:t>
            </a:r>
            <a:endParaRPr lang="en-US" altLang="ko-KR" sz="1600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 b="1">
                <a:latin typeface="Arial" panose="020B0604020202020204" pitchFamily="34" charset="0"/>
              </a:rPr>
              <a:t>선택적 스레드 옵션</a:t>
            </a:r>
            <a:r>
              <a:rPr lang="ko-KR" altLang="ko-KR" sz="1600">
                <a:latin typeface="Arial" panose="020B0604020202020204" pitchFamily="34" charset="0"/>
              </a:rPr>
              <a:t>:</a:t>
            </a:r>
            <a:r>
              <a:rPr lang="en-US" altLang="ko-KR" sz="1600">
                <a:latin typeface="Arial" panose="020B0604020202020204" pitchFamily="34" charset="0"/>
              </a:rPr>
              <a:t> </a:t>
            </a:r>
            <a:r>
              <a:rPr lang="ko-KR" altLang="ko-KR" sz="1600">
                <a:latin typeface="Arial" panose="020B0604020202020204" pitchFamily="34" charset="0"/>
              </a:rPr>
              <a:t> 이 선택적 필드를 사용하여 특정 상황에서 스레드에 특별한 처리를 적용할 수 있다.</a:t>
            </a:r>
            <a:endParaRPr lang="en-US" altLang="ko-KR" sz="1600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 b="1">
                <a:latin typeface="Arial" panose="020B0604020202020204" pitchFamily="34" charset="0"/>
              </a:rPr>
              <a:t>선택적 시작 지연: </a:t>
            </a:r>
            <a:r>
              <a:rPr lang="ko-KR" altLang="ko-KR" sz="1600">
                <a:latin typeface="Arial" panose="020B0604020202020204" pitchFamily="34" charset="0"/>
              </a:rPr>
              <a:t>생성된 스레드를 즉시 준비된 스레드 대기열(ready queue)에 배치하도록 커널에 지시할 수 있다.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ko-KR" altLang="ko-KR" sz="1600">
                <a:latin typeface="Arial" panose="020B0604020202020204" pitchFamily="34" charset="0"/>
              </a:rPr>
              <a:t>이때 </a:t>
            </a:r>
            <a:r>
              <a:rPr lang="ko-KR" altLang="ko-KR" sz="1600">
                <a:latin typeface="Arial Unicode MS"/>
              </a:rPr>
              <a:t>K_NO_WAIT</a:t>
            </a:r>
            <a:r>
              <a:rPr lang="ko-KR" altLang="ko-KR" sz="1600"/>
              <a:t>를 전달하면 시작 지연이 0으로 설정</a:t>
            </a:r>
            <a:r>
              <a:rPr lang="ko-KR" altLang="en-US" sz="1600"/>
              <a:t>된</a:t>
            </a:r>
            <a:r>
              <a:rPr lang="ko-KR" altLang="ko-KR" sz="1600"/>
              <a:t>다. 또는 선택적으로 시작 지연을 지정할 수 있다.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52434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Thread item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24C8D1-0A1B-469F-A094-E05E61A41288}"/>
              </a:ext>
            </a:extLst>
          </p:cNvPr>
          <p:cNvSpPr/>
          <p:nvPr/>
        </p:nvSpPr>
        <p:spPr>
          <a:xfrm>
            <a:off x="325821" y="812368"/>
            <a:ext cx="11130455" cy="2921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스레드는 </a:t>
            </a:r>
            <a:r>
              <a:rPr lang="ko-KR" altLang="ko-KR" sz="1600">
                <a:latin typeface="Arial Unicode MS"/>
              </a:rPr>
              <a:t>K_THREAD_DEFINE()</a:t>
            </a:r>
            <a:r>
              <a:rPr lang="ko-KR" altLang="ko-KR" sz="1600"/>
              <a:t> 매크로 또는 </a:t>
            </a:r>
            <a:r>
              <a:rPr lang="ko-KR" altLang="ko-KR" sz="1600">
                <a:latin typeface="Arial Unicode MS"/>
              </a:rPr>
              <a:t>k_thread_create()</a:t>
            </a:r>
            <a:r>
              <a:rPr lang="ko-KR" altLang="ko-KR" sz="1600"/>
              <a:t> 함수로 생성</a:t>
            </a:r>
            <a:r>
              <a:rPr lang="ko-KR" altLang="en-US" sz="1600"/>
              <a:t>된</a:t>
            </a:r>
            <a:r>
              <a:rPr lang="ko-KR" altLang="ko-KR" sz="1600"/>
              <a:t>다. </a:t>
            </a:r>
            <a:endParaRPr lang="en-US" altLang="ko-KR" sz="1600"/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/>
              <a:t>두 경우 모두 스택은 정적으로 할당해야 합니다(Zephyr RTOS는 V3.4.0 기준으로 동적 스레드를 지원하지 않</a:t>
            </a:r>
            <a:r>
              <a:rPr lang="ko-KR" altLang="en-US" sz="1600"/>
              <a:t>는</a:t>
            </a:r>
            <a:r>
              <a:rPr lang="ko-KR" altLang="ko-KR" sz="1600"/>
              <a:t>다). </a:t>
            </a:r>
            <a:endParaRPr lang="en-US" altLang="ko-KR" sz="1600"/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 Unicode MS"/>
              </a:rPr>
              <a:t>K_THREAD_DEFINE()</a:t>
            </a:r>
            <a:r>
              <a:rPr lang="ko-KR" altLang="ko-KR" sz="1600"/>
              <a:t> 매크로는 스택 할당을 자체적으로 관리하며, 원하는 스택 크기는 해당 매크로에 매개변수로 전달</a:t>
            </a:r>
            <a:r>
              <a:rPr lang="ko-KR" altLang="en-US" sz="1600"/>
              <a:t>된</a:t>
            </a:r>
            <a:r>
              <a:rPr lang="ko-KR" altLang="ko-KR" sz="1600"/>
              <a:t>다. 반대로 </a:t>
            </a:r>
            <a:r>
              <a:rPr lang="ko-KR" altLang="ko-KR" sz="1600">
                <a:latin typeface="Arial Unicode MS"/>
              </a:rPr>
              <a:t>k_thread_create()</a:t>
            </a:r>
            <a:r>
              <a:rPr lang="ko-KR" altLang="ko-KR" sz="1600"/>
              <a:t> 함수를 사용할 경우, </a:t>
            </a:r>
            <a:r>
              <a:rPr lang="ko-KR" altLang="ko-KR" sz="1600">
                <a:latin typeface="Arial Unicode MS"/>
              </a:rPr>
              <a:t>K_THREAD_STACK_DEFINE()</a:t>
            </a:r>
            <a:r>
              <a:rPr lang="ko-KR" altLang="ko-KR" sz="1600"/>
              <a:t> 매크로를 사용하여 미리 스택을 할당해야 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endParaRPr lang="en-US" altLang="ko-KR" sz="1600"/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600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스레드를 생성할 때 즉시 시작하거나 특정 지연 후 시작할 수 있다. </a:t>
            </a:r>
            <a:endParaRPr lang="en-US" altLang="ko-KR" sz="1600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스레드가 시작되면 준비된 스레드 대기열(ready queue)에 배치</a:t>
            </a:r>
            <a:r>
              <a:rPr lang="ko-KR" altLang="en-US" sz="1600">
                <a:latin typeface="Arial" panose="020B0604020202020204" pitchFamily="34" charset="0"/>
              </a:rPr>
              <a:t>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E502B2-06FF-4358-B4B8-6A9CE59F67FA}"/>
              </a:ext>
            </a:extLst>
          </p:cNvPr>
          <p:cNvSpPr/>
          <p:nvPr/>
        </p:nvSpPr>
        <p:spPr>
          <a:xfrm>
            <a:off x="674587" y="4031815"/>
            <a:ext cx="10432922" cy="699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스레드를 생성할 때 지연 시간을 </a:t>
            </a:r>
            <a:r>
              <a:rPr lang="ko-KR" altLang="ko-KR" sz="1600">
                <a:latin typeface="Arial Unicode MS"/>
              </a:rPr>
              <a:t>K_FOREVER</a:t>
            </a:r>
            <a:r>
              <a:rPr lang="ko-KR" altLang="ko-KR" sz="1600"/>
              <a:t>로 설정하면, 사실상 스레드는 비활성화</a:t>
            </a:r>
            <a:r>
              <a:rPr lang="ko-KR" altLang="en-US" sz="1600"/>
              <a:t>된</a:t>
            </a:r>
            <a:r>
              <a:rPr lang="ko-KR" altLang="ko-KR" sz="1600"/>
              <a:t>다. </a:t>
            </a:r>
            <a:br>
              <a:rPr lang="en-US" altLang="ko-KR" sz="1600"/>
            </a:br>
            <a:r>
              <a:rPr lang="ko-KR" altLang="ko-KR" sz="1600"/>
              <a:t>이를 활성화하려면 </a:t>
            </a:r>
            <a:r>
              <a:rPr lang="ko-KR" altLang="ko-KR" sz="1600">
                <a:latin typeface="Arial Unicode MS"/>
              </a:rPr>
              <a:t>k_thread_start()</a:t>
            </a:r>
            <a:r>
              <a:rPr lang="ko-KR" altLang="ko-KR" sz="1600"/>
              <a:t>를 호출하여 스레드를 준비된 스레드 대기열(ready queue)에 추가하면 </a:t>
            </a:r>
            <a:r>
              <a:rPr lang="ko-KR" altLang="en-US" sz="1600"/>
              <a:t>된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4213E0-AA20-440E-AAE6-39B7C97F6C77}"/>
              </a:ext>
            </a:extLst>
          </p:cNvPr>
          <p:cNvSpPr/>
          <p:nvPr/>
        </p:nvSpPr>
        <p:spPr>
          <a:xfrm>
            <a:off x="674587" y="5029500"/>
            <a:ext cx="10432922" cy="7654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1600"/>
              <a:t>준비 대기열</a:t>
            </a:r>
            <a:r>
              <a:rPr lang="en-US" altLang="ko-KR" sz="1600"/>
              <a:t>(ready queue)</a:t>
            </a:r>
            <a:r>
              <a:rPr lang="ko-KR" altLang="en-US" sz="1600"/>
              <a:t>은 상태가 </a:t>
            </a:r>
            <a:r>
              <a:rPr lang="en-US" altLang="ko-KR" sz="1600"/>
              <a:t>"Ready"</a:t>
            </a:r>
            <a:r>
              <a:rPr lang="ko-KR" altLang="en-US" sz="1600"/>
              <a:t>인 스레드들이 대기하는 큐이다</a:t>
            </a:r>
            <a:r>
              <a:rPr lang="en-US" altLang="ko-KR" sz="1600"/>
              <a:t>. </a:t>
            </a:r>
            <a:r>
              <a:rPr lang="ko-KR" altLang="en-US" sz="1600"/>
              <a:t>스케줄러는 어떤 스레드가 </a:t>
            </a:r>
            <a:endParaRPr lang="en-US" altLang="ko-KR" sz="1600"/>
          </a:p>
          <a:p>
            <a:pPr>
              <a:lnSpc>
                <a:spcPts val="2800"/>
              </a:lnSpc>
            </a:pPr>
            <a:r>
              <a:rPr lang="ko-KR" altLang="en-US" sz="1600"/>
              <a:t>현재 실행 중인 스레드가 되어야 할지를 결정할 때</a:t>
            </a:r>
            <a:r>
              <a:rPr lang="en-US" altLang="ko-KR" sz="1600"/>
              <a:t>, </a:t>
            </a:r>
            <a:r>
              <a:rPr lang="ko-KR" altLang="en-US" sz="1600"/>
              <a:t>오직 준비 대기열에 있는 스레드만을 고려한다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029310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386366" y="834747"/>
            <a:ext cx="11805634" cy="79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/>
              <a:t>7. Disconnect the device from your smartphone board.</a:t>
            </a:r>
            <a:br>
              <a:rPr lang="en-US" altLang="ko-KR"/>
            </a:br>
            <a:r>
              <a:rPr lang="en-US" altLang="ko-KR"/>
              <a:t>  - ‘Disconnect’ </a:t>
            </a:r>
            <a:r>
              <a:rPr lang="ko-KR" altLang="en-US"/>
              <a:t>버튼을 클릭하면 </a:t>
            </a:r>
            <a:r>
              <a:rPr lang="en-US" altLang="ko-KR"/>
              <a:t>log </a:t>
            </a:r>
            <a:r>
              <a:rPr lang="ko-KR" altLang="en-US"/>
              <a:t>창에서 아래 메시지를 확인할 수 있다</a:t>
            </a:r>
            <a:r>
              <a:rPr lang="en-US" altLang="ko-KR"/>
              <a:t>. </a:t>
            </a:r>
            <a:endParaRPr lang="en-US" altLang="ko-KR" i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9C3852-26E1-4C17-9AF9-62E8268E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2" y="1686354"/>
            <a:ext cx="7754412" cy="3654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A559D05-0DA6-4D30-8DDB-5027F174E542}"/>
              </a:ext>
            </a:extLst>
          </p:cNvPr>
          <p:cNvSpPr/>
          <p:nvPr/>
        </p:nvSpPr>
        <p:spPr>
          <a:xfrm>
            <a:off x="575257" y="2203694"/>
            <a:ext cx="11183154" cy="339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/>
              <a:t>- </a:t>
            </a:r>
            <a:r>
              <a:rPr lang="ko-KR" altLang="en-US"/>
              <a:t>오류 코드는 </a:t>
            </a:r>
            <a:r>
              <a:rPr lang="en-US" altLang="ko-KR"/>
              <a:t>Bluetooth </a:t>
            </a:r>
            <a:r>
              <a:rPr lang="ko-KR" altLang="en-US"/>
              <a:t>사양에 정의되어 있으며</a:t>
            </a:r>
            <a:r>
              <a:rPr lang="en-US" altLang="ko-KR"/>
              <a:t>, </a:t>
            </a:r>
            <a:r>
              <a:rPr lang="ko-KR" altLang="en-US"/>
              <a:t>연결이 종료된 이유를 나타낼 수 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- </a:t>
            </a:r>
            <a:r>
              <a:rPr lang="en-US" altLang="ko-KR" b="1"/>
              <a:t>hci_types.h</a:t>
            </a:r>
            <a:r>
              <a:rPr lang="ko-KR" altLang="en-US"/>
              <a:t> 파일을 열면</a:t>
            </a:r>
            <a:r>
              <a:rPr lang="en-US" altLang="ko-KR"/>
              <a:t>, 19(16</a:t>
            </a:r>
            <a:r>
              <a:rPr lang="ko-KR" altLang="en-US"/>
              <a:t>진수로 </a:t>
            </a:r>
            <a:r>
              <a:rPr lang="en-US" altLang="ko-KR"/>
              <a:t>0x13)</a:t>
            </a:r>
            <a:r>
              <a:rPr lang="ko-KR" altLang="en-US"/>
              <a:t>가 </a:t>
            </a:r>
            <a:r>
              <a:rPr lang="en-US" altLang="ko-KR" b="1"/>
              <a:t>BT_HCI_ERR_REMOTE_USER_TERM_CONN</a:t>
            </a:r>
            <a:r>
              <a:rPr lang="ko-KR" altLang="en-US"/>
              <a:t>을 나타내며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이는 원격 사용자가 연결을 종료했음을 의미한다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만약 우리가 다시 테스트를 진행하되</a:t>
            </a:r>
            <a:r>
              <a:rPr lang="en-US" altLang="ko-KR"/>
              <a:t>, </a:t>
            </a:r>
            <a:r>
              <a:rPr lang="ko-KR" altLang="en-US"/>
              <a:t>앱에서 연결을 끊는 대신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전화기를 디바이스에서 멀리 두면</a:t>
            </a:r>
            <a:r>
              <a:rPr lang="en-US" altLang="ko-KR"/>
              <a:t>, </a:t>
            </a:r>
            <a:r>
              <a:rPr lang="ko-KR" altLang="en-US"/>
              <a:t>끊어진 이유는 </a:t>
            </a:r>
            <a:r>
              <a:rPr lang="en-US" altLang="ko-KR"/>
              <a:t>8</a:t>
            </a:r>
            <a:r>
              <a:rPr lang="ko-KR" altLang="en-US"/>
              <a:t>로 표시되어야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이는 </a:t>
            </a:r>
            <a:r>
              <a:rPr lang="en-US" altLang="ko-KR" b="1"/>
              <a:t>BT_HCI_ERR_CONN_TIMEOUT</a:t>
            </a:r>
            <a:r>
              <a:rPr lang="ko-KR" altLang="en-US"/>
              <a:t>으로</a:t>
            </a:r>
            <a:r>
              <a:rPr lang="en-US" altLang="ko-KR"/>
              <a:t>, </a:t>
            </a:r>
            <a:r>
              <a:rPr lang="ko-KR" altLang="en-US"/>
              <a:t>이것은 </a:t>
            </a:r>
            <a:r>
              <a:rPr lang="en-US" altLang="ko-KR"/>
              <a:t>supervision timeout</a:t>
            </a:r>
            <a:r>
              <a:rPr lang="ko-KR" altLang="en-US"/>
              <a:t>이 발생한 것을 의미한다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시점에서 우리는 주변 기기와 중앙 기기 간에 데이터를 전송할 수 있어야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이를 위해 애플리케이션에 서비스를 추가해야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우리는 </a:t>
            </a:r>
            <a:r>
              <a:rPr lang="en-US" altLang="ko-KR" b="1"/>
              <a:t>LED Button Service</a:t>
            </a:r>
            <a:r>
              <a:rPr lang="ko-KR" altLang="en-US"/>
              <a:t>를 애플리케이션에 추가할 것이다</a:t>
            </a:r>
            <a:r>
              <a:rPr lang="en-US" altLang="ko-KR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6D778E-BBDB-4AE0-987D-17261E4AC3D4}"/>
              </a:ext>
            </a:extLst>
          </p:cNvPr>
          <p:cNvSpPr/>
          <p:nvPr/>
        </p:nvSpPr>
        <p:spPr>
          <a:xfrm>
            <a:off x="706403" y="5852752"/>
            <a:ext cx="928760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/>
              <a:t>Bluetooth LE </a:t>
            </a:r>
            <a:r>
              <a:rPr lang="ko-KR" altLang="en-US"/>
              <a:t>서비스 및 데이터 전송에 대해서는 </a:t>
            </a:r>
            <a:r>
              <a:rPr lang="en-US" altLang="ko-KR"/>
              <a:t>4</a:t>
            </a:r>
            <a:r>
              <a:rPr lang="ko-KR" altLang="en-US"/>
              <a:t>번째 학습에서 더 자세히 다루고 있다</a:t>
            </a:r>
            <a:r>
              <a:rPr lang="en-US" altLang="ko-KR"/>
              <a:t>. </a:t>
            </a:r>
          </a:p>
          <a:p>
            <a:r>
              <a:rPr lang="ko-KR" altLang="en-US"/>
              <a:t>지금은 이 함수가 연결된 디바이스로 데이터를 전송한다는 사실만 알면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4991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Thread life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cycle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CFFC15-8C74-491B-9B1A-4A1620B541BF}"/>
              </a:ext>
            </a:extLst>
          </p:cNvPr>
          <p:cNvSpPr/>
          <p:nvPr/>
        </p:nvSpPr>
        <p:spPr>
          <a:xfrm>
            <a:off x="214647" y="706248"/>
            <a:ext cx="11479369" cy="3087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스케줄러가 스레드를 실행 대상으로 선택하면, 해당 스레드의 상태는 "Running"으로 전환</a:t>
            </a:r>
            <a:r>
              <a:rPr lang="ko-KR" altLang="en-US">
                <a:latin typeface="Arial" panose="020B0604020202020204" pitchFamily="34" charset="0"/>
              </a:rPr>
              <a:t>된다</a:t>
            </a:r>
            <a:r>
              <a:rPr lang="ko-KR" altLang="ko-KR">
                <a:latin typeface="Arial" panose="020B0604020202020204" pitchFamily="34" charset="0"/>
              </a:rPr>
              <a:t>. </a:t>
            </a:r>
            <a:endParaRPr lang="en-US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스레드는 다음과 같은 이유로 "Running" 상태를 유지하다가 다른 상태로 전환될 수 있다</a:t>
            </a:r>
            <a:endParaRPr lang="en-US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스레드가 "Unready" 상태로 변경되는 경우, 즉, "Sleeping", "Suspended", 또는 "Waiting" 상태가 </a:t>
            </a:r>
            <a:r>
              <a:rPr lang="ko-KR" altLang="en-US">
                <a:latin typeface="Arial" panose="020B0604020202020204" pitchFamily="34" charset="0"/>
              </a:rPr>
              <a:t>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1" indent="-276225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latin typeface="Arial" panose="020B0604020202020204" pitchFamily="34" charset="0"/>
              </a:rPr>
              <a:t>Sleeping</a:t>
            </a:r>
            <a:r>
              <a:rPr lang="ko-KR" altLang="ko-KR">
                <a:latin typeface="Arial" panose="020B0604020202020204" pitchFamily="34" charset="0"/>
              </a:rPr>
              <a:t>: 스레드가 일정 시간 동안 잠자기로 결정할 때, </a:t>
            </a:r>
            <a:r>
              <a:rPr lang="ko-KR" altLang="ko-KR">
                <a:latin typeface="Arial Unicode MS"/>
              </a:rPr>
              <a:t>k_sleep()</a:t>
            </a:r>
            <a:r>
              <a:rPr lang="ko-KR" altLang="ko-KR"/>
              <a:t> 또는 그 파생 함수들을 호출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  <a:p>
            <a:pPr lvl="1" indent="-276225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latin typeface="Arial" panose="020B0604020202020204" pitchFamily="34" charset="0"/>
              </a:rPr>
              <a:t>Suspended</a:t>
            </a:r>
            <a:r>
              <a:rPr lang="ko-KR" altLang="ko-KR">
                <a:latin typeface="Arial" panose="020B0604020202020204" pitchFamily="34" charset="0"/>
              </a:rPr>
              <a:t>: 다른 스레드가 </a:t>
            </a:r>
            <a:r>
              <a:rPr lang="ko-KR" altLang="ko-KR">
                <a:latin typeface="Arial Unicode MS"/>
              </a:rPr>
              <a:t>k_thread_suspend()</a:t>
            </a:r>
            <a:r>
              <a:rPr lang="ko-KR" altLang="ko-KR"/>
              <a:t>를 호출하여 스레드를 일시 중지시</a:t>
            </a:r>
            <a:r>
              <a:rPr lang="ko-KR" altLang="en-US"/>
              <a:t>킨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  <a:p>
            <a:pPr lvl="1" indent="-276225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latin typeface="Arial" panose="020B0604020202020204" pitchFamily="34" charset="0"/>
              </a:rPr>
              <a:t>Waiting</a:t>
            </a:r>
            <a:r>
              <a:rPr lang="ko-KR" altLang="ko-KR">
                <a:latin typeface="Arial" panose="020B0604020202020204" pitchFamily="34" charset="0"/>
              </a:rPr>
              <a:t>: 스레드가 사용할 수 없는 커널 객체(예: 뮤텍스나 세마포어)를 기다리고 있을 때.</a:t>
            </a:r>
          </a:p>
        </p:txBody>
      </p:sp>
    </p:spTree>
    <p:extLst>
      <p:ext uri="{BB962C8B-B14F-4D97-AF65-F5344CB8AC3E}">
        <p14:creationId xmlns:p14="http://schemas.microsoft.com/office/powerpoint/2010/main" val="350801860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Thread life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cycle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8CF366-242A-4B3F-9D44-25FC28A09A1D}"/>
              </a:ext>
            </a:extLst>
          </p:cNvPr>
          <p:cNvSpPr/>
          <p:nvPr/>
        </p:nvSpPr>
        <p:spPr>
          <a:xfrm>
            <a:off x="279042" y="947984"/>
            <a:ext cx="10783910" cy="274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스레드는 스스로 양보하거나 스케줄러에 의해 선점될 수 있습니다.</a:t>
            </a:r>
            <a:endParaRPr lang="en-US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>
                <a:latin typeface="Arial" panose="020B0604020202020204" pitchFamily="34" charset="0"/>
              </a:rPr>
              <a:t>  </a:t>
            </a:r>
            <a:r>
              <a:rPr lang="ko-KR" altLang="ko-KR" b="1">
                <a:latin typeface="Arial" panose="020B0604020202020204" pitchFamily="34" charset="0"/>
              </a:rPr>
              <a:t>스레드가 양보하는 경우</a:t>
            </a:r>
            <a:r>
              <a:rPr lang="ko-KR" altLang="ko-KR">
                <a:latin typeface="Arial" panose="020B0604020202020204" pitchFamily="34" charset="0"/>
              </a:rPr>
              <a:t>: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스레드는 </a:t>
            </a:r>
            <a:r>
              <a:rPr lang="ko-KR" altLang="ko-KR">
                <a:latin typeface="Arial Unicode MS"/>
              </a:rPr>
              <a:t>k_yield()</a:t>
            </a:r>
            <a:r>
              <a:rPr lang="ko-KR" altLang="ko-KR"/>
              <a:t>를 호출하여 CPU를 양보하고, 자신을 ready queue의 끝에 배치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>
                <a:latin typeface="Arial" panose="020B0604020202020204" pitchFamily="34" charset="0"/>
              </a:rPr>
              <a:t>  </a:t>
            </a:r>
            <a:r>
              <a:rPr lang="ko-KR" altLang="ko-KR" b="1">
                <a:latin typeface="Arial" panose="020B0604020202020204" pitchFamily="34" charset="0"/>
              </a:rPr>
              <a:t>스레드가 선점되는 경우</a:t>
            </a:r>
            <a:r>
              <a:rPr lang="ko-KR" altLang="ko-KR">
                <a:latin typeface="Arial" panose="020B0604020202020204" pitchFamily="34" charset="0"/>
              </a:rPr>
              <a:t>: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스레드는 스케줄링 지점에서 더 높은 우선순위를 가진 스레드가 ready queue에 있을 때 선점</a:t>
            </a:r>
            <a:r>
              <a:rPr lang="ko-KR" altLang="en-US">
                <a:latin typeface="Arial" panose="020B0604020202020204" pitchFamily="34" charset="0"/>
              </a:rPr>
              <a:t>된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선점되면, 해당 스레드는 ready queue의 끝으로 배치</a:t>
            </a:r>
            <a:r>
              <a:rPr lang="ko-KR" altLang="en-US">
                <a:latin typeface="Arial" panose="020B0604020202020204" pitchFamily="34" charset="0"/>
              </a:rPr>
              <a:t>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</p:txBody>
      </p:sp>
    </p:spTree>
    <p:extLst>
      <p:ext uri="{BB962C8B-B14F-4D97-AF65-F5344CB8AC3E}">
        <p14:creationId xmlns:p14="http://schemas.microsoft.com/office/powerpoint/2010/main" val="93812998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Thread life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cycle </a:t>
            </a: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중단 또는 종료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D4AA08-A4FF-4422-9EE8-F1986A7F4982}"/>
              </a:ext>
            </a:extLst>
          </p:cNvPr>
          <p:cNvSpPr/>
          <p:nvPr/>
        </p:nvSpPr>
        <p:spPr>
          <a:xfrm>
            <a:off x="266162" y="729374"/>
            <a:ext cx="11925838" cy="274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latin typeface="Arial" panose="020B0604020202020204" pitchFamily="34" charset="0"/>
              </a:rPr>
              <a:t>스레드 실행은 종료 또는 중단으로 끝날 수 있습니다.</a:t>
            </a:r>
            <a:endParaRPr lang="en-US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>
                <a:latin typeface="Arial" panose="020B0604020202020204" pitchFamily="34" charset="0"/>
              </a:rPr>
              <a:t> </a:t>
            </a:r>
            <a:r>
              <a:rPr lang="ko-KR" altLang="ko-KR" b="1">
                <a:latin typeface="Arial" panose="020B0604020202020204" pitchFamily="34" charset="0"/>
              </a:rPr>
              <a:t>종료</a:t>
            </a:r>
            <a:r>
              <a:rPr lang="ko-KR" altLang="ko-KR">
                <a:latin typeface="Arial" panose="020B0604020202020204" pitchFamily="34" charset="0"/>
              </a:rPr>
              <a:t>: 스레드의 진입점 함수가 종료될 때 발생</a:t>
            </a:r>
            <a:r>
              <a:rPr lang="ko-KR" altLang="en-US">
                <a:latin typeface="Arial" panose="020B0604020202020204" pitchFamily="34" charset="0"/>
              </a:rPr>
              <a:t>한다</a:t>
            </a:r>
            <a:r>
              <a:rPr lang="ko-KR" altLang="ko-KR">
                <a:latin typeface="Arial" panose="020B0604020202020204" pitchFamily="34" charset="0"/>
              </a:rPr>
              <a:t>.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         </a:t>
            </a:r>
            <a:r>
              <a:rPr lang="ko-KR" altLang="ko-KR">
                <a:latin typeface="Arial" panose="020B0604020202020204" pitchFamily="34" charset="0"/>
              </a:rPr>
              <a:t>이는 스레드가 반복하지 않는 작업을 정의하고, 해당 작업이 완료되었을 때 발생할 수 있다.</a:t>
            </a:r>
          </a:p>
          <a:p>
            <a:pPr lv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>
                <a:latin typeface="Arial" panose="020B0604020202020204" pitchFamily="34" charset="0"/>
              </a:rPr>
              <a:t> </a:t>
            </a:r>
            <a:r>
              <a:rPr lang="ko-KR" altLang="ko-KR" b="1">
                <a:latin typeface="Arial" panose="020B0604020202020204" pitchFamily="34" charset="0"/>
              </a:rPr>
              <a:t>중단</a:t>
            </a:r>
            <a:r>
              <a:rPr lang="ko-KR" altLang="ko-KR">
                <a:latin typeface="Arial" panose="020B0604020202020204" pitchFamily="34" charset="0"/>
              </a:rPr>
              <a:t>: 스레드가 치명적인 오류 조건을 만날 때 자동으로 발생할 수 있다.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        </a:t>
            </a:r>
            <a:r>
              <a:rPr lang="ko-KR" altLang="ko-KR">
                <a:latin typeface="Arial" panose="020B0604020202020204" pitchFamily="34" charset="0"/>
              </a:rPr>
              <a:t>예를 들어, 널 포인터를 역참조하는 경우 RTOS가 스레드를 중단시</a:t>
            </a:r>
            <a:r>
              <a:rPr lang="ko-KR" altLang="en-US">
                <a:latin typeface="Arial" panose="020B0604020202020204" pitchFamily="34" charset="0"/>
              </a:rPr>
              <a:t>킨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        </a:t>
            </a:r>
            <a:r>
              <a:rPr lang="ko-KR" altLang="ko-KR">
                <a:latin typeface="Arial" panose="020B0604020202020204" pitchFamily="34" charset="0"/>
              </a:rPr>
              <a:t>또는 다른 스레드나 스레드 자신이 </a:t>
            </a:r>
            <a:r>
              <a:rPr lang="ko-KR" altLang="ko-KR">
                <a:latin typeface="Arial Unicode MS"/>
              </a:rPr>
              <a:t>k_thread_abort()</a:t>
            </a:r>
            <a:r>
              <a:rPr lang="ko-KR" altLang="ko-KR"/>
              <a:t> 함수를 사용하여 스레드를 의도적으로 중단시킬 수 있다.</a:t>
            </a:r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51274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Thread life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</a:rPr>
              <a:t>cycle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58059C-D81C-4EC6-8247-70CCA0403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16836"/>
            <a:ext cx="12192001" cy="634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817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3558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 dirty="0">
                <a:solidFill>
                  <a:schemeClr val="tx1"/>
                </a:solidFill>
              </a:rPr>
              <a:t>ADC, SAADC</a:t>
            </a:r>
          </a:p>
          <a:p>
            <a:pPr marL="88900" algn="ctr"/>
            <a:r>
              <a:rPr lang="en-US" altLang="ko-KR" sz="4000" b="1" dirty="0">
                <a:solidFill>
                  <a:schemeClr val="tx1"/>
                </a:solidFill>
              </a:rPr>
              <a:t>Successive Approximation ADC Converter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C571B-02A2-5D20-4D22-48C0B2C35546}"/>
              </a:ext>
            </a:extLst>
          </p:cNvPr>
          <p:cNvSpPr txBox="1"/>
          <p:nvPr/>
        </p:nvSpPr>
        <p:spPr>
          <a:xfrm>
            <a:off x="0" y="6488668"/>
            <a:ext cx="10773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Lesson 6 - Analog-to-digital converter (ADC) - Nordic Developer Academy (nordicsemi.com)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60163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SAADC(</a:t>
            </a:r>
            <a:r>
              <a:rPr lang="en-US" altLang="ko-KR" sz="2000" b="1">
                <a:solidFill>
                  <a:schemeClr val="tx1"/>
                </a:solidFill>
              </a:rPr>
              <a:t>Successive Approximation </a:t>
            </a:r>
            <a:r>
              <a:rPr lang="en-US" altLang="ko-KR" sz="2000" b="1" dirty="0">
                <a:solidFill>
                  <a:schemeClr val="tx1"/>
                </a:solidFill>
              </a:rPr>
              <a:t>ADC: </a:t>
            </a:r>
            <a:r>
              <a:rPr lang="ko-KR" altLang="en-US" sz="2000" b="1" dirty="0">
                <a:solidFill>
                  <a:schemeClr val="tx1"/>
                </a:solidFill>
              </a:rPr>
              <a:t>연속 근사 </a:t>
            </a:r>
            <a:r>
              <a:rPr lang="en-US" altLang="ko-KR" sz="2000" b="1" dirty="0">
                <a:solidFill>
                  <a:schemeClr val="tx1"/>
                </a:solidFill>
              </a:rPr>
              <a:t>ADC)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4960" y="707519"/>
            <a:ext cx="10962640" cy="3518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dirty="0"/>
              <a:t>•  ADC</a:t>
            </a:r>
            <a:r>
              <a:rPr lang="ko-KR" altLang="en-US" dirty="0"/>
              <a:t>는 아날로그</a:t>
            </a:r>
            <a:r>
              <a:rPr lang="en-US" altLang="ko-KR" dirty="0"/>
              <a:t>-</a:t>
            </a:r>
            <a:r>
              <a:rPr lang="ko-KR" altLang="en-US" dirty="0"/>
              <a:t>디지털 변환기를 의미한다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ADC</a:t>
            </a:r>
            <a:r>
              <a:rPr lang="ko-KR" altLang="en-US" dirty="0"/>
              <a:t>는 연속적인 전압과 같은 아날로그 신호를 디지털 형식으로 변환하여 프로세서가 이를 읽고</a:t>
            </a:r>
            <a:br>
              <a:rPr lang="en-US" altLang="ko-KR" dirty="0"/>
            </a:br>
            <a:r>
              <a:rPr lang="ko-KR" altLang="en-US" dirty="0"/>
              <a:t>제어를 할 수 있도록 하는 데 사용된다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일부 센서들은 내부에 </a:t>
            </a:r>
            <a:r>
              <a:rPr lang="en-US" altLang="ko-KR" dirty="0"/>
              <a:t>ADC</a:t>
            </a:r>
            <a:r>
              <a:rPr lang="ko-KR" altLang="en-US" dirty="0"/>
              <a:t>를 내장하고 있는 경우도 있지만</a:t>
            </a:r>
            <a:r>
              <a:rPr lang="en-US" altLang="ko-KR" dirty="0"/>
              <a:t>, </a:t>
            </a:r>
            <a:r>
              <a:rPr lang="ko-KR" altLang="en-US" dirty="0"/>
              <a:t>그렇지 않은 경우도 많기 때문에</a:t>
            </a:r>
            <a:br>
              <a:rPr lang="en-US" altLang="ko-KR" dirty="0"/>
            </a:br>
            <a:r>
              <a:rPr lang="en-US" altLang="ko-KR" dirty="0"/>
              <a:t>MCU </a:t>
            </a:r>
            <a:r>
              <a:rPr lang="ko-KR" altLang="en-US" dirty="0"/>
              <a:t>내부에 </a:t>
            </a:r>
            <a:r>
              <a:rPr lang="en-US" altLang="ko-KR" dirty="0"/>
              <a:t>ADC</a:t>
            </a:r>
            <a:r>
              <a:rPr lang="ko-KR" altLang="en-US" dirty="0"/>
              <a:t>가 있는 경우가 대부분이다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실습으로 </a:t>
            </a:r>
            <a:r>
              <a:rPr lang="en-US" altLang="ko-KR" dirty="0"/>
              <a:t>Zephyr API</a:t>
            </a:r>
            <a:r>
              <a:rPr lang="ko-KR" altLang="en-US" dirty="0"/>
              <a:t>를 사용하여 </a:t>
            </a:r>
            <a:r>
              <a:rPr lang="en-US" altLang="ko-KR" dirty="0"/>
              <a:t>SAADC</a:t>
            </a:r>
            <a:r>
              <a:rPr lang="ko-KR" altLang="en-US" dirty="0"/>
              <a:t>와 상호 작용하여 아날로그 핀 중 하나의 전압을 측정해보자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ADC </a:t>
            </a:r>
            <a:r>
              <a:rPr lang="ko-KR" altLang="en-US" dirty="0"/>
              <a:t>및 연속 근사 </a:t>
            </a:r>
            <a:r>
              <a:rPr lang="en-US" altLang="ko-KR" dirty="0"/>
              <a:t>ADC(SAADC)</a:t>
            </a:r>
            <a:r>
              <a:rPr lang="ko-KR" altLang="en-US" dirty="0"/>
              <a:t>의 핵심 원리를 이해한다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Nordic </a:t>
            </a:r>
            <a:r>
              <a:rPr lang="ko-KR" altLang="en-US" dirty="0"/>
              <a:t>칩셋에서 사용할 수 있는 </a:t>
            </a:r>
            <a:r>
              <a:rPr lang="en-US" altLang="ko-KR" dirty="0"/>
              <a:t>SAADC</a:t>
            </a:r>
            <a:r>
              <a:rPr lang="ko-KR" altLang="en-US" dirty="0"/>
              <a:t>의 기능과 속성을 이해한다</a:t>
            </a:r>
            <a:r>
              <a:rPr lang="en-US" altLang="ko-KR" dirty="0"/>
              <a:t>.</a:t>
            </a:r>
          </a:p>
          <a:p>
            <a:pPr>
              <a:lnSpc>
                <a:spcPts val="27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69375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ADC peripheral on Nordic devices. SAADC </a:t>
            </a:r>
            <a:r>
              <a:rPr lang="ko-KR" altLang="en-US" sz="2000" b="1" dirty="0">
                <a:solidFill>
                  <a:schemeClr val="tx1"/>
                </a:solidFill>
              </a:rPr>
              <a:t>개념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08386-C2D3-A35D-58C9-6C81C1E73992}"/>
              </a:ext>
            </a:extLst>
          </p:cNvPr>
          <p:cNvSpPr txBox="1"/>
          <p:nvPr/>
        </p:nvSpPr>
        <p:spPr>
          <a:xfrm>
            <a:off x="134472" y="6581001"/>
            <a:ext cx="10257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2"/>
              </a:rPr>
              <a:t>ADC peripheral on Nordic devices - Nordic Developer Academy (nordicsemi.com)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1F9BD2-4D48-9C53-444D-DE8B209A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4" y="639715"/>
            <a:ext cx="7906853" cy="5906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620C1A-A668-3FDD-CAFA-060B0A738E2E}"/>
              </a:ext>
            </a:extLst>
          </p:cNvPr>
          <p:cNvSpPr txBox="1"/>
          <p:nvPr/>
        </p:nvSpPr>
        <p:spPr>
          <a:xfrm>
            <a:off x="301214" y="2054711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00FF"/>
                </a:solidFill>
              </a:rPr>
              <a:t>입력 전압과 비교할 전압 생성</a:t>
            </a:r>
          </a:p>
        </p:txBody>
      </p:sp>
      <p:cxnSp>
        <p:nvCxnSpPr>
          <p:cNvPr id="10" name="연결선: 꺾임 10">
            <a:extLst>
              <a:ext uri="{FF2B5EF4-FFF2-40B4-BE49-F238E27FC236}">
                <a16:creationId xmlns:a16="http://schemas.microsoft.com/office/drawing/2014/main" id="{F0B3C696-D67D-BAFE-409E-F456409163C9}"/>
              </a:ext>
            </a:extLst>
          </p:cNvPr>
          <p:cNvCxnSpPr>
            <a:cxnSpLocks/>
          </p:cNvCxnSpPr>
          <p:nvPr/>
        </p:nvCxnSpPr>
        <p:spPr>
          <a:xfrm>
            <a:off x="4582758" y="2818504"/>
            <a:ext cx="3453204" cy="774373"/>
          </a:xfrm>
          <a:prstGeom prst="bentConnector3">
            <a:avLst>
              <a:gd name="adj1" fmla="val -156"/>
            </a:avLst>
          </a:prstGeom>
          <a:ln w="254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61EBA9-E601-36B7-1121-B64FC74899DB}"/>
              </a:ext>
            </a:extLst>
          </p:cNvPr>
          <p:cNvSpPr txBox="1"/>
          <p:nvPr/>
        </p:nvSpPr>
        <p:spPr>
          <a:xfrm>
            <a:off x="8306687" y="3454377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00FF"/>
                </a:solidFill>
              </a:rPr>
              <a:t>입력 전압과 생성한 전압 비교</a:t>
            </a:r>
          </a:p>
        </p:txBody>
      </p:sp>
    </p:spTree>
    <p:extLst>
      <p:ext uri="{BB962C8B-B14F-4D97-AF65-F5344CB8AC3E}">
        <p14:creationId xmlns:p14="http://schemas.microsoft.com/office/powerpoint/2010/main" val="698010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Analog to Digital Conversion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6" y="553780"/>
            <a:ext cx="9428217" cy="57157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2363" y="6504817"/>
            <a:ext cx="81187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hlinkClick r:id="rId3"/>
              </a:rPr>
              <a:t>Setting Up ADC in nRF52xx. Prerequisites | by Sanskar Biswal | Vicara Hardware University | Medium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5885668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SAADC </a:t>
            </a:r>
            <a:r>
              <a:rPr lang="ko-KR" altLang="en-US" sz="2000" b="1" dirty="0">
                <a:solidFill>
                  <a:schemeClr val="tx1"/>
                </a:solidFill>
              </a:rPr>
              <a:t>용어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r>
              <a:rPr lang="en-US" altLang="ko-KR" sz="2000" b="1" dirty="0">
                <a:solidFill>
                  <a:srgbClr val="0000FF"/>
                </a:solidFill>
              </a:rPr>
              <a:t>Conversion time(</a:t>
            </a:r>
            <a:r>
              <a:rPr lang="en-US" altLang="ko-KR" sz="2000" b="1" dirty="0" err="1">
                <a:solidFill>
                  <a:srgbClr val="0000FF"/>
                </a:solidFill>
              </a:rPr>
              <a:t>tconv</a:t>
            </a:r>
            <a:r>
              <a:rPr lang="en-US" altLang="ko-KR" sz="2000" b="1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14960" y="707519"/>
            <a:ext cx="10962640" cy="2569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dirty="0"/>
              <a:t>•  </a:t>
            </a:r>
            <a:r>
              <a:rPr lang="ko-KR" altLang="en-US" dirty="0"/>
              <a:t>내부 </a:t>
            </a:r>
            <a:r>
              <a:rPr lang="en-US" altLang="ko-KR" dirty="0"/>
              <a:t>Sample and Hold </a:t>
            </a:r>
            <a:r>
              <a:rPr lang="ko-KR" altLang="en-US" dirty="0"/>
              <a:t>회로에 있는 </a:t>
            </a:r>
            <a:r>
              <a:rPr lang="en-US" altLang="ko-KR" dirty="0"/>
              <a:t>Sample</a:t>
            </a:r>
            <a:r>
              <a:rPr lang="ko-KR" altLang="en-US" dirty="0"/>
              <a:t>을 디지털 값으로 변환하는데 소요되는 시간</a:t>
            </a:r>
            <a:endParaRPr lang="en-US" altLang="ko-KR" dirty="0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SAADC</a:t>
            </a:r>
            <a:r>
              <a:rPr lang="ko-KR" altLang="en-US" dirty="0"/>
              <a:t>는 아날로그 입력을 디지털 값으로 연속적으로 근사하는 방식으로 작동하며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변환 시간은 이 절차를 완료하는 데 걸리는 시간이다</a:t>
            </a:r>
            <a:endParaRPr lang="en-US" altLang="ko-KR" dirty="0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변환 시간은 선택한 해상도에 따라 다르다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해상도가 높을수록 변환 시간이 길어진다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nRF52/nRF53/nRF91 </a:t>
            </a:r>
            <a:r>
              <a:rPr lang="ko-KR" altLang="en-US" dirty="0"/>
              <a:t>시리즈의 </a:t>
            </a:r>
            <a:r>
              <a:rPr lang="en-US" altLang="ko-KR" dirty="0"/>
              <a:t>SAADC </a:t>
            </a:r>
            <a:r>
              <a:rPr lang="ko-KR" altLang="en-US" dirty="0"/>
              <a:t>주변 장치에 대한 일반적인 변환 시간은 </a:t>
            </a:r>
            <a:r>
              <a:rPr lang="en-US" altLang="ko-KR" dirty="0"/>
              <a:t>2usec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ts val="27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22588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SAADC </a:t>
            </a:r>
            <a:r>
              <a:rPr lang="ko-KR" altLang="en-US" sz="2000" b="1" dirty="0">
                <a:solidFill>
                  <a:schemeClr val="tx1"/>
                </a:solidFill>
              </a:rPr>
              <a:t>용어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r>
              <a:rPr lang="en-US" altLang="ko-KR" sz="2000" b="1" dirty="0">
                <a:solidFill>
                  <a:srgbClr val="0000FF"/>
                </a:solidFill>
              </a:rPr>
              <a:t>Acquisition time(</a:t>
            </a:r>
            <a:r>
              <a:rPr lang="en-US" altLang="ko-KR" sz="2000" b="1" dirty="0" err="1">
                <a:solidFill>
                  <a:srgbClr val="0000FF"/>
                </a:solidFill>
              </a:rPr>
              <a:t>tACQ</a:t>
            </a:r>
            <a:r>
              <a:rPr lang="en-US" altLang="ko-KR" sz="2000" b="1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14959" y="707519"/>
            <a:ext cx="11733605" cy="1787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획득시간</a:t>
            </a:r>
            <a:r>
              <a:rPr lang="en-US" altLang="ko-KR" dirty="0"/>
              <a:t>(Acquisition time)</a:t>
            </a:r>
            <a:r>
              <a:rPr lang="ko-KR" altLang="en-US" dirty="0"/>
              <a:t>은 </a:t>
            </a:r>
            <a:r>
              <a:rPr lang="en-US" altLang="ko-KR" dirty="0"/>
              <a:t>Sapling </a:t>
            </a:r>
            <a:r>
              <a:rPr lang="ko-KR" altLang="en-US" dirty="0"/>
              <a:t>주파수에 따라 다르다</a:t>
            </a:r>
            <a:r>
              <a:rPr lang="en-US" altLang="ko-KR" dirty="0"/>
              <a:t>.(</a:t>
            </a:r>
            <a:r>
              <a:rPr lang="ko-KR" altLang="en-US" dirty="0"/>
              <a:t>획득시간 </a:t>
            </a:r>
            <a:r>
              <a:rPr lang="en-US" altLang="ko-KR" dirty="0"/>
              <a:t>= 3~30usec)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SAADC</a:t>
            </a:r>
            <a:r>
              <a:rPr lang="ko-KR" altLang="en-US" dirty="0"/>
              <a:t> 내부의 샘플 앤 홀드 회로는 지속적으로 변화하는 아날로그 전압을 캡처한다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그리고 지정된 최소 시간동안 일정한 전압 값을 유지한다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입력 아날로그 신호를 내부 </a:t>
            </a:r>
            <a:r>
              <a:rPr lang="ko-KR" altLang="en-US" dirty="0" err="1"/>
              <a:t>커패시터에</a:t>
            </a:r>
            <a:r>
              <a:rPr lang="ko-KR" altLang="en-US" dirty="0"/>
              <a:t> 충전하는 시간을 고려해야 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입력 아날로그 신호를 정확하게 </a:t>
            </a:r>
            <a:r>
              <a:rPr lang="en-US" altLang="ko-KR" dirty="0"/>
              <a:t>“Sample and Hold”</a:t>
            </a:r>
            <a:r>
              <a:rPr lang="ko-KR" altLang="en-US" dirty="0"/>
              <a:t>하는데 필요한 시간은 </a:t>
            </a:r>
            <a:r>
              <a:rPr lang="en-US" altLang="ko-KR" dirty="0"/>
              <a:t>source </a:t>
            </a:r>
            <a:r>
              <a:rPr lang="ko-KR" altLang="en-US" dirty="0"/>
              <a:t>입력 저항에 따라 달라진다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E2AE08-5A08-5FE8-8567-9CC758D2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2685551"/>
            <a:ext cx="5258534" cy="3181794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9037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386366" y="834747"/>
            <a:ext cx="11805634" cy="1909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 b="1"/>
              <a:t>8. Change</a:t>
            </a:r>
            <a:r>
              <a:rPr lang="ko-KR" altLang="en-US" b="1"/>
              <a:t> </a:t>
            </a:r>
            <a:r>
              <a:rPr lang="en-US" altLang="ko-KR" b="1"/>
              <a:t>the</a:t>
            </a:r>
            <a:r>
              <a:rPr lang="ko-KR" altLang="en-US" b="1"/>
              <a:t> </a:t>
            </a:r>
            <a:r>
              <a:rPr lang="en-US" altLang="ko-KR" b="1"/>
              <a:t>application to send a message whenever button 1 is pressed.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버튼 </a:t>
            </a:r>
            <a:r>
              <a:rPr lang="en-US" altLang="ko-KR"/>
              <a:t>1</a:t>
            </a:r>
            <a:r>
              <a:rPr lang="ko-KR" altLang="en-US"/>
              <a:t>이 눌릴 때마다 데이터를 전송하려면 **</a:t>
            </a:r>
            <a:r>
              <a:rPr lang="en-US" altLang="ko-KR"/>
              <a:t>LED Button Service (LBS)**</a:t>
            </a:r>
            <a:r>
              <a:rPr lang="ko-KR" altLang="en-US"/>
              <a:t>를 추가해야 한다</a:t>
            </a:r>
            <a:r>
              <a:rPr lang="en-US" altLang="ko-KR"/>
              <a:t>.</a:t>
            </a:r>
          </a:p>
          <a:p>
            <a:pPr>
              <a:lnSpc>
                <a:spcPts val="2900"/>
              </a:lnSpc>
            </a:pPr>
            <a:endParaRPr lang="en-US" altLang="ko-KR"/>
          </a:p>
          <a:p>
            <a:pPr>
              <a:lnSpc>
                <a:spcPts val="2900"/>
              </a:lnSpc>
            </a:pPr>
            <a:r>
              <a:rPr lang="en-US" altLang="ko-KR"/>
              <a:t>8.1 Include the LBS in the application. </a:t>
            </a:r>
            <a:br>
              <a:rPr lang="en-US" altLang="ko-KR"/>
            </a:br>
            <a:r>
              <a:rPr lang="en-US" altLang="ko-KR"/>
              <a:t>   prj.conf </a:t>
            </a:r>
            <a:r>
              <a:rPr lang="ko-KR" altLang="en-US"/>
              <a:t>파일에 아래 내용을 추가한다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226014-078F-4FC7-ACD5-5BFF11612ACD}"/>
              </a:ext>
            </a:extLst>
          </p:cNvPr>
          <p:cNvSpPr/>
          <p:nvPr/>
        </p:nvSpPr>
        <p:spPr>
          <a:xfrm>
            <a:off x="652529" y="2838547"/>
            <a:ext cx="4717961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STEP 8.1 - Add the LBS Service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CONFIG_BT_LBS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CONFIG_BT_LBS_POLL_BUTTON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F27F4-0DD7-4D6E-803C-01F6F5F16946}"/>
              </a:ext>
            </a:extLst>
          </p:cNvPr>
          <p:cNvSpPr/>
          <p:nvPr/>
        </p:nvSpPr>
        <p:spPr>
          <a:xfrm>
            <a:off x="620332" y="3962176"/>
            <a:ext cx="10951336" cy="1165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ko-KR" altLang="en-US"/>
              <a:t>첫 번째 라인은 서비스를 설정하고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나머지 라인은 값을 수동으로 읽을 수 있음을 나타낸다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이번 예제에서 이 기능을 사용하지 않지만</a:t>
            </a:r>
            <a:r>
              <a:rPr lang="en-US" altLang="ko-KR"/>
              <a:t>, </a:t>
            </a:r>
            <a:r>
              <a:rPr lang="ko-KR" altLang="en-US"/>
              <a:t>나중에 이 설정이 필요한 앱을 사용할 예정이다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95872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Block diagram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0" y="747785"/>
            <a:ext cx="10600339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0311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Input Mode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ED9324-2DC0-93E7-30FD-213676088D2E}"/>
              </a:ext>
            </a:extLst>
          </p:cNvPr>
          <p:cNvSpPr/>
          <p:nvPr/>
        </p:nvSpPr>
        <p:spPr>
          <a:xfrm>
            <a:off x="314960" y="707519"/>
            <a:ext cx="10962640" cy="282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dirty="0"/>
              <a:t>•  </a:t>
            </a:r>
            <a:r>
              <a:rPr lang="ko-KR" altLang="en-US" dirty="0"/>
              <a:t>내부적으로 </a:t>
            </a:r>
            <a:r>
              <a:rPr lang="en-US" altLang="ko-KR" dirty="0"/>
              <a:t>ADC</a:t>
            </a:r>
            <a:r>
              <a:rPr lang="ko-KR" altLang="en-US" dirty="0"/>
              <a:t>는 항상 </a:t>
            </a:r>
            <a:r>
              <a:rPr lang="ko-KR" altLang="en-US" dirty="0" err="1"/>
              <a:t>차동</a:t>
            </a:r>
            <a:r>
              <a:rPr lang="ko-KR" altLang="en-US" dirty="0"/>
              <a:t> </a:t>
            </a:r>
            <a:r>
              <a:rPr lang="en-US" altLang="ko-KR" dirty="0"/>
              <a:t>ADC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기본적으로 단일 종단 모드로 구성되어 있으며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   negative </a:t>
            </a:r>
            <a:r>
              <a:rPr lang="ko-KR" altLang="en-US" dirty="0"/>
              <a:t>입력은 내부적으로 </a:t>
            </a:r>
            <a:r>
              <a:rPr lang="en-US" altLang="ko-KR" dirty="0"/>
              <a:t>ground</a:t>
            </a:r>
            <a:r>
              <a:rPr lang="ko-KR" altLang="en-US" dirty="0"/>
              <a:t>에 연결되어 있다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단일 종단 모드에서는 </a:t>
            </a:r>
            <a:r>
              <a:rPr lang="en-US" altLang="ko-KR" dirty="0"/>
              <a:t>ADC</a:t>
            </a:r>
            <a:r>
              <a:rPr lang="ko-KR" altLang="en-US" dirty="0"/>
              <a:t>의 내부 접지가 측정된 전압이 참조되는 외부 접지와 동일하다고 가정한다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원하는 경우 </a:t>
            </a:r>
            <a:r>
              <a:rPr lang="ko-KR" altLang="en-US" dirty="0" err="1"/>
              <a:t>차동</a:t>
            </a:r>
            <a:r>
              <a:rPr lang="ko-KR" altLang="en-US" dirty="0"/>
              <a:t> 모드로 변경할 수 있다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차동</a:t>
            </a:r>
            <a:r>
              <a:rPr lang="ko-KR" altLang="en-US" dirty="0"/>
              <a:t> 종단을 사용하면 인터페이스 회로에 어느정도 복잡성이 추가되지만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SAADC</a:t>
            </a:r>
            <a:r>
              <a:rPr lang="ko-KR" altLang="en-US" dirty="0"/>
              <a:t>는 </a:t>
            </a:r>
            <a:r>
              <a:rPr lang="en-US" altLang="ko-KR" dirty="0"/>
              <a:t>Ground bound</a:t>
            </a:r>
            <a:r>
              <a:rPr lang="ko-KR" altLang="en-US" dirty="0"/>
              <a:t>와 잡음에 대한 영향을 덜 받게 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아날로그 입력은 </a:t>
            </a:r>
            <a:r>
              <a:rPr lang="en-US" altLang="ko-KR" dirty="0"/>
              <a:t>8</a:t>
            </a:r>
            <a:r>
              <a:rPr lang="ko-KR" altLang="en-US" dirty="0"/>
              <a:t>개의 단일 종단 입력</a:t>
            </a:r>
            <a:r>
              <a:rPr lang="en-US" altLang="ko-KR" dirty="0"/>
              <a:t>, 4</a:t>
            </a:r>
            <a:r>
              <a:rPr lang="ko-KR" altLang="en-US" dirty="0"/>
              <a:t>개의 </a:t>
            </a:r>
            <a:r>
              <a:rPr lang="ko-KR" altLang="en-US" dirty="0" err="1"/>
              <a:t>차동</a:t>
            </a:r>
            <a:r>
              <a:rPr lang="ko-KR" altLang="en-US" dirty="0"/>
              <a:t> 입력 또는 이들의 조합으로 구성할 수 있다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44715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SAADC </a:t>
            </a: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 Gain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ED9324-2DC0-93E7-30FD-213676088D2E}"/>
              </a:ext>
            </a:extLst>
          </p:cNvPr>
          <p:cNvSpPr/>
          <p:nvPr/>
        </p:nvSpPr>
        <p:spPr>
          <a:xfrm>
            <a:off x="314960" y="707519"/>
            <a:ext cx="109626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dirty="0">
                <a:latin typeface="+mn-ea"/>
              </a:rPr>
              <a:t>•  </a:t>
            </a:r>
            <a:r>
              <a:rPr lang="ko-KR" altLang="en-US" sz="2000" dirty="0">
                <a:latin typeface="+mn-ea"/>
              </a:rPr>
              <a:t>지원하는 </a:t>
            </a:r>
            <a:r>
              <a:rPr lang="en-US" altLang="ko-KR" sz="2000" dirty="0">
                <a:latin typeface="+mn-ea"/>
              </a:rPr>
              <a:t>Gain : 1/6, 1/5, ¼, 1/3, ½, 1, 2</a:t>
            </a:r>
            <a:r>
              <a:rPr lang="en-US" altLang="ko-KR" sz="2000">
                <a:latin typeface="+mn-ea"/>
              </a:rPr>
              <a:t>, 4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Overlay </a:t>
            </a:r>
            <a:r>
              <a:rPr lang="ko-KR" altLang="en-US" sz="2000">
                <a:latin typeface="+mn-ea"/>
              </a:rPr>
              <a:t>파일에 선언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9151" y="1492349"/>
            <a:ext cx="10588449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channel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@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reg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zephyr,gain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"ADC_GAIN_1_6"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zephyr,reference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"ADC_REF_INTERNAL"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zephyr,acquisition-time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ADC_ACQ_TIME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ADC_ACQ_TIME_MICROSECONDS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)&gt;;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zephyr,acquisition-time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ADC_ACQ_TIME_DEFAULT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zephyr,input-positive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NTC_ADC_INPUT_CH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zephyr,resolution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};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6636" y="4208206"/>
            <a:ext cx="3174926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-  ADC_GAIN_1_6 = x 1/6</a:t>
            </a:r>
          </a:p>
          <a:p>
            <a:r>
              <a:rPr lang="en-US" altLang="ko-KR"/>
              <a:t>-  ADC_GAIN_1_5 = x 1/5</a:t>
            </a:r>
            <a:endParaRPr lang="ko-KR" altLang="en-US"/>
          </a:p>
          <a:p>
            <a:r>
              <a:rPr lang="en-US" altLang="ko-KR"/>
              <a:t>-  ADC_GAIN_1_4 = x 1/4</a:t>
            </a:r>
            <a:endParaRPr lang="ko-KR" altLang="en-US"/>
          </a:p>
          <a:p>
            <a:r>
              <a:rPr lang="en-US" altLang="ko-KR"/>
              <a:t>-  ADC_GAIN_1_3 = x 1/3</a:t>
            </a:r>
            <a:endParaRPr lang="ko-KR" altLang="en-US"/>
          </a:p>
          <a:p>
            <a:pPr marL="285750" indent="-285750">
              <a:buFontTx/>
              <a:buChar char="-"/>
            </a:pPr>
            <a:r>
              <a:rPr lang="en-US" altLang="ko-KR"/>
              <a:t>ADC_GAIN_2_5 = x 2/5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ADC_GAIN_1_2 = x 1/2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ADC_GAIN_2_3 = x 2/3</a:t>
            </a:r>
            <a:endParaRPr lang="ko-KR" altLang="en-US"/>
          </a:p>
          <a:p>
            <a:pPr marL="285750" indent="-285750">
              <a:buFontTx/>
              <a:buChar char="-"/>
            </a:pPr>
            <a:r>
              <a:rPr lang="en-US" altLang="ko-KR"/>
              <a:t>ADC_GAIN_4_5 = x 4/5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08984" y="4208206"/>
            <a:ext cx="3174926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-  ADC_GAIN_1 = x 1</a:t>
            </a:r>
          </a:p>
          <a:p>
            <a:r>
              <a:rPr lang="en-US" altLang="ko-KR"/>
              <a:t>-  ADC_GAIN_2 = x 2</a:t>
            </a:r>
            <a:endParaRPr lang="ko-KR" altLang="en-US"/>
          </a:p>
          <a:p>
            <a:r>
              <a:rPr lang="en-US" altLang="ko-KR"/>
              <a:t>-  ADC_GAIN_3 = x 3</a:t>
            </a:r>
            <a:endParaRPr lang="ko-KR" altLang="en-US"/>
          </a:p>
          <a:p>
            <a:r>
              <a:rPr lang="en-US" altLang="ko-KR"/>
              <a:t>-  ADC_GAIN_4 = x 4</a:t>
            </a:r>
            <a:endParaRPr lang="ko-KR" altLang="en-US"/>
          </a:p>
          <a:p>
            <a:pPr marL="285750" indent="-285750">
              <a:buFontTx/>
              <a:buChar char="-"/>
            </a:pPr>
            <a:r>
              <a:rPr lang="en-US" altLang="ko-KR"/>
              <a:t>ADC_GAIN_6 = x 6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ADC_GAIN_8 = x 8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ADC_GAIN_12 = x 12</a:t>
            </a:r>
            <a:endParaRPr lang="ko-KR" altLang="en-US"/>
          </a:p>
          <a:p>
            <a:pPr marL="285750" indent="-285750">
              <a:buFontTx/>
              <a:buChar char="-"/>
            </a:pPr>
            <a:r>
              <a:rPr lang="en-US" altLang="ko-KR"/>
              <a:t>ADC_GAIN_16 = x 16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102674" y="4208206"/>
            <a:ext cx="317492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-  ADC_GAIN_24  = x 24</a:t>
            </a:r>
          </a:p>
          <a:p>
            <a:r>
              <a:rPr lang="en-US" altLang="ko-KR"/>
              <a:t>-  ADC_GAIN_32  = x 32</a:t>
            </a:r>
            <a:endParaRPr lang="ko-KR" altLang="en-US"/>
          </a:p>
          <a:p>
            <a:r>
              <a:rPr lang="en-US" altLang="ko-KR"/>
              <a:t>-  ADC_GAIN_64  = x 64</a:t>
            </a:r>
            <a:endParaRPr lang="ko-KR" altLang="en-US"/>
          </a:p>
          <a:p>
            <a:r>
              <a:rPr lang="en-US" altLang="ko-KR"/>
              <a:t>-  ADC_GAIN_128 = x 128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1063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SAADC </a:t>
            </a: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 Reference Voltage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ED9324-2DC0-93E7-30FD-213676088D2E}"/>
              </a:ext>
            </a:extLst>
          </p:cNvPr>
          <p:cNvSpPr/>
          <p:nvPr/>
        </p:nvSpPr>
        <p:spPr>
          <a:xfrm>
            <a:off x="314960" y="707519"/>
            <a:ext cx="10962640" cy="463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sz="2000" dirty="0">
                <a:latin typeface="+mn-ea"/>
              </a:rPr>
              <a:t>•  SAADC</a:t>
            </a:r>
            <a:r>
              <a:rPr lang="ko-KR" altLang="en-US" sz="2000" dirty="0">
                <a:latin typeface="+mn-ea"/>
              </a:rPr>
              <a:t>에서는 </a:t>
            </a:r>
            <a:r>
              <a:rPr lang="en-US" altLang="ko-KR" sz="2000" dirty="0">
                <a:latin typeface="+mn-ea"/>
              </a:rPr>
              <a:t>2</a:t>
            </a:r>
            <a:r>
              <a:rPr lang="ko-KR" altLang="en-US" sz="2000" dirty="0">
                <a:latin typeface="+mn-ea"/>
              </a:rPr>
              <a:t>가지 </a:t>
            </a:r>
            <a:r>
              <a:rPr lang="en-US" altLang="ko-KR" sz="2000" dirty="0">
                <a:latin typeface="+mn-ea"/>
              </a:rPr>
              <a:t>Reference</a:t>
            </a:r>
            <a:r>
              <a:rPr lang="ko-KR" altLang="en-US" sz="2000" dirty="0">
                <a:latin typeface="+mn-ea"/>
              </a:rPr>
              <a:t>를 사용할 수 있다</a:t>
            </a:r>
            <a:r>
              <a:rPr lang="en-US" altLang="ko-KR" sz="2000" dirty="0">
                <a:latin typeface="+mn-ea"/>
              </a:rPr>
              <a:t>. 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   - Internal reference, VDD as reference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내부 레퍼런스를 사용하면 </a:t>
            </a:r>
            <a:r>
              <a:rPr lang="en-US" altLang="ko-KR" sz="2000" dirty="0">
                <a:latin typeface="+mn-ea"/>
              </a:rPr>
              <a:t>ADC </a:t>
            </a:r>
            <a:r>
              <a:rPr lang="ko-KR" altLang="en-US" sz="2000" dirty="0">
                <a:latin typeface="+mn-ea"/>
              </a:rPr>
              <a:t>입력 범위는 </a:t>
            </a:r>
            <a:r>
              <a:rPr lang="en-US" altLang="ko-KR" sz="2000" dirty="0">
                <a:latin typeface="+mn-ea"/>
              </a:rPr>
              <a:t>±0.6V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VDD</a:t>
            </a:r>
            <a:r>
              <a:rPr lang="ko-KR" altLang="en-US" sz="2000" dirty="0">
                <a:latin typeface="+mn-ea"/>
              </a:rPr>
              <a:t>를 레퍼런스로 사용하면 </a:t>
            </a:r>
            <a:r>
              <a:rPr lang="en-US" altLang="ko-KR" sz="2000" dirty="0">
                <a:latin typeface="+mn-ea"/>
              </a:rPr>
              <a:t>ADC </a:t>
            </a:r>
            <a:r>
              <a:rPr lang="ko-KR" altLang="en-US" sz="2000" dirty="0">
                <a:latin typeface="+mn-ea"/>
              </a:rPr>
              <a:t>입력 범위는 </a:t>
            </a:r>
            <a:r>
              <a:rPr lang="en-US" altLang="ko-KR" sz="2000" dirty="0">
                <a:latin typeface="+mn-ea"/>
              </a:rPr>
              <a:t>±VDD/4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Gain </a:t>
            </a:r>
            <a:r>
              <a:rPr lang="ko-KR" altLang="en-US" sz="2000" dirty="0">
                <a:latin typeface="+mn-ea"/>
              </a:rPr>
              <a:t>값 설정은 </a:t>
            </a:r>
            <a:r>
              <a:rPr lang="en-US" altLang="ko-KR" sz="2000" dirty="0" err="1">
                <a:latin typeface="+mn-ea"/>
              </a:rPr>
              <a:t>adc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입력의 유효 범위를 변경할 수 있다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4B4F58"/>
                </a:solidFill>
                <a:effectLst/>
                <a:highlight>
                  <a:srgbClr val="FFFFFF"/>
                </a:highlight>
                <a:latin typeface="+mn-ea"/>
              </a:rPr>
              <a:t>Input range = (</a:t>
            </a:r>
            <a:r>
              <a:rPr lang="en-US" altLang="ko-KR" sz="2000" dirty="0">
                <a:latin typeface="+mn-ea"/>
              </a:rPr>
              <a:t>±</a:t>
            </a:r>
            <a:r>
              <a:rPr lang="en-US" altLang="ko-KR" sz="2000" b="0" i="0" dirty="0">
                <a:solidFill>
                  <a:srgbClr val="4B4F58"/>
                </a:solidFill>
                <a:effectLst/>
                <a:highlight>
                  <a:srgbClr val="FFFFFF"/>
                </a:highlight>
                <a:latin typeface="+mn-ea"/>
              </a:rPr>
              <a:t>0.6 V or </a:t>
            </a:r>
            <a:r>
              <a:rPr lang="en-US" altLang="ko-KR" sz="2000" dirty="0">
                <a:latin typeface="+mn-ea"/>
              </a:rPr>
              <a:t>± </a:t>
            </a:r>
            <a:r>
              <a:rPr lang="en-US" altLang="ko-KR" sz="2000" b="0" i="0" dirty="0">
                <a:solidFill>
                  <a:srgbClr val="4B4F58"/>
                </a:solidFill>
                <a:effectLst/>
                <a:highlight>
                  <a:srgbClr val="FFFFFF"/>
                </a:highlight>
                <a:latin typeface="+mn-ea"/>
              </a:rPr>
              <a:t>VDD/4)/Gain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ex)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VDD</a:t>
            </a:r>
            <a:r>
              <a:rPr lang="ko-KR" altLang="en-US" sz="2000" dirty="0">
                <a:latin typeface="+mn-ea"/>
              </a:rPr>
              <a:t>를 기준으로 선택하고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단일 종단 입력을 선택</a:t>
            </a:r>
            <a:r>
              <a:rPr lang="en-US" altLang="ko-KR" sz="2000" dirty="0">
                <a:latin typeface="+mn-ea"/>
              </a:rPr>
              <a:t>, Gain</a:t>
            </a:r>
            <a:r>
              <a:rPr lang="ko-KR" altLang="en-US" sz="2000" dirty="0">
                <a:latin typeface="+mn-ea"/>
              </a:rPr>
              <a:t>을 입력 범위의 </a:t>
            </a:r>
            <a:r>
              <a:rPr lang="en-US" altLang="ko-KR" sz="2000" dirty="0">
                <a:latin typeface="+mn-ea"/>
              </a:rPr>
              <a:t>¼</a:t>
            </a:r>
            <a:r>
              <a:rPr lang="ko-KR" altLang="en-US" sz="2000" dirty="0">
                <a:latin typeface="+mn-ea"/>
              </a:rPr>
              <a:t>로 설정하면</a:t>
            </a:r>
            <a:r>
              <a:rPr lang="en-US" altLang="ko-KR" sz="2000" dirty="0">
                <a:latin typeface="+mn-ea"/>
              </a:rPr>
              <a:t>?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b="0" i="0" dirty="0">
                <a:solidFill>
                  <a:srgbClr val="4B4F58"/>
                </a:solidFill>
                <a:effectLst/>
                <a:highlight>
                  <a:srgbClr val="FFFFFF"/>
                </a:highlight>
                <a:latin typeface="+mn-ea"/>
              </a:rPr>
              <a:t>Input range = (VDD/4)/(1/4) = VDD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B4F58"/>
                </a:solidFill>
                <a:highlight>
                  <a:srgbClr val="FFFFFF"/>
                </a:highlight>
                <a:latin typeface="+mn-ea"/>
              </a:rPr>
              <a:t>내부 </a:t>
            </a:r>
            <a:r>
              <a:rPr lang="en-US" altLang="ko-KR" sz="2000" dirty="0">
                <a:solidFill>
                  <a:srgbClr val="4B4F58"/>
                </a:solidFill>
                <a:highlight>
                  <a:srgbClr val="FFFFFF"/>
                </a:highlight>
                <a:latin typeface="+mn-ea"/>
              </a:rPr>
              <a:t>reference </a:t>
            </a:r>
            <a:r>
              <a:rPr lang="ko-KR" altLang="en-US" sz="2000" dirty="0">
                <a:solidFill>
                  <a:srgbClr val="4B4F58"/>
                </a:solidFill>
                <a:highlight>
                  <a:srgbClr val="FFFFFF"/>
                </a:highlight>
                <a:latin typeface="+mn-ea"/>
              </a:rPr>
              <a:t>선택하고 이득을 </a:t>
            </a:r>
            <a:r>
              <a:rPr lang="en-US" altLang="ko-KR" sz="2000" dirty="0">
                <a:solidFill>
                  <a:srgbClr val="4B4F58"/>
                </a:solidFill>
                <a:highlight>
                  <a:srgbClr val="FFFFFF"/>
                </a:highlight>
                <a:latin typeface="+mn-ea"/>
              </a:rPr>
              <a:t>1/6 </a:t>
            </a:r>
            <a:r>
              <a:rPr lang="ko-KR" altLang="en-US" sz="2000" dirty="0">
                <a:solidFill>
                  <a:srgbClr val="4B4F58"/>
                </a:solidFill>
                <a:highlight>
                  <a:srgbClr val="FFFFFF"/>
                </a:highlight>
                <a:latin typeface="+mn-ea"/>
              </a:rPr>
              <a:t>으로 설정하면</a:t>
            </a:r>
            <a:r>
              <a:rPr lang="en-US" altLang="ko-KR" sz="2000" dirty="0">
                <a:solidFill>
                  <a:srgbClr val="4B4F58"/>
                </a:solidFill>
                <a:highlight>
                  <a:srgbClr val="FFFFFF"/>
                </a:highlight>
                <a:latin typeface="+mn-ea"/>
              </a:rPr>
              <a:t>? </a:t>
            </a:r>
            <a:br>
              <a:rPr lang="en-US" altLang="ko-KR" sz="2000" dirty="0">
                <a:solidFill>
                  <a:srgbClr val="4B4F58"/>
                </a:solidFill>
                <a:highlight>
                  <a:srgbClr val="FFFFFF"/>
                </a:highlight>
                <a:latin typeface="+mn-ea"/>
              </a:rPr>
            </a:br>
            <a:r>
              <a:rPr lang="en-US" altLang="ko-KR" sz="2000" b="0" i="0" dirty="0">
                <a:solidFill>
                  <a:srgbClr val="4B4F58"/>
                </a:solidFill>
                <a:effectLst/>
                <a:highlight>
                  <a:srgbClr val="FFFFFF"/>
                </a:highlight>
                <a:latin typeface="+mn-ea"/>
              </a:rPr>
              <a:t>Input range = (0.6 V)/(1/6) = 3.6 V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593004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Choosing between Zephyr ADC API and nRFx SAADC driver API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ED9324-2DC0-93E7-30FD-213676088D2E}"/>
              </a:ext>
            </a:extLst>
          </p:cNvPr>
          <p:cNvSpPr/>
          <p:nvPr/>
        </p:nvSpPr>
        <p:spPr>
          <a:xfrm>
            <a:off x="314960" y="707519"/>
            <a:ext cx="1170989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sz="2000" dirty="0">
                <a:latin typeface="+mn-ea"/>
              </a:rPr>
              <a:t>•  SAADC</a:t>
            </a:r>
            <a:r>
              <a:rPr lang="ko-KR" altLang="en-US" sz="2000" dirty="0">
                <a:latin typeface="+mn-ea"/>
              </a:rPr>
              <a:t>에서는 </a:t>
            </a:r>
            <a:r>
              <a:rPr lang="en-US" altLang="ko-KR" sz="2000" dirty="0">
                <a:latin typeface="+mn-ea"/>
              </a:rPr>
              <a:t>2</a:t>
            </a:r>
            <a:r>
              <a:rPr lang="ko-KR" altLang="en-US" sz="2000">
                <a:latin typeface="+mn-ea"/>
              </a:rPr>
              <a:t>가지 방법을 사용할 수 있다</a:t>
            </a:r>
            <a:r>
              <a:rPr lang="en-US" altLang="ko-KR" sz="2000">
                <a:latin typeface="+mn-ea"/>
              </a:rPr>
              <a:t>.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- Zephyr API, nrfx drivers(nrfx SAADC API)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+mn-ea"/>
              </a:rPr>
              <a:t>Zephyr ADC API</a:t>
            </a:r>
            <a:r>
              <a:rPr lang="ko-KR" altLang="en-US" sz="2000">
                <a:latin typeface="+mn-ea"/>
              </a:rPr>
              <a:t>는 기본적으로 사용되고 있으며 몇 가지 제한 사항이 있어 </a:t>
            </a:r>
            <a:r>
              <a:rPr lang="en-US" altLang="ko-KR" sz="2000">
                <a:latin typeface="+mn-ea"/>
              </a:rPr>
              <a:t>nrfx SAADC API</a:t>
            </a:r>
            <a:r>
              <a:rPr lang="ko-KR" altLang="en-US" sz="2000">
                <a:latin typeface="+mn-ea"/>
              </a:rPr>
              <a:t>를 사용하기도 한다</a:t>
            </a:r>
            <a:r>
              <a:rPr lang="en-US" altLang="ko-KR" sz="2000">
                <a:latin typeface="+mn-ea"/>
              </a:rPr>
              <a:t>. </a:t>
            </a:r>
          </a:p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rgbClr val="0000FF"/>
                </a:solidFill>
                <a:latin typeface="+mn-ea"/>
              </a:rPr>
              <a:t>Zephyr ADC</a:t>
            </a:r>
            <a:r>
              <a:rPr lang="ko-KR" altLang="en-US" sz="2000" b="1">
                <a:solidFill>
                  <a:srgbClr val="0000FF"/>
                </a:solidFill>
                <a:latin typeface="+mn-ea"/>
              </a:rPr>
              <a:t>의 장점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- High portability(</a:t>
            </a:r>
            <a:r>
              <a:rPr lang="ko-KR" altLang="en-US" sz="2000">
                <a:latin typeface="+mn-ea"/>
              </a:rPr>
              <a:t>높은 이식성</a:t>
            </a:r>
            <a:r>
              <a:rPr lang="en-US" altLang="ko-KR" sz="2000">
                <a:latin typeface="+mn-ea"/>
              </a:rPr>
              <a:t>) : nordic</a:t>
            </a:r>
            <a:r>
              <a:rPr lang="ko-KR" altLang="en-US" sz="2000">
                <a:latin typeface="+mn-ea"/>
              </a:rPr>
              <a:t>이 아닌 다른 칩셋 사용시에도 그대로 사용 가능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nrfx SAADC driver</a:t>
            </a:r>
            <a:r>
              <a:rPr lang="ko-KR" altLang="en-US" sz="2000">
                <a:latin typeface="+mn-ea"/>
              </a:rPr>
              <a:t>는 새 플랫폼 이식을 위해 대대적인 변경이 필요함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- Use Zephyr power management features : nrfx SAADC</a:t>
            </a:r>
            <a:r>
              <a:rPr lang="ko-KR" altLang="en-US" sz="2000">
                <a:latin typeface="+mn-ea"/>
              </a:rPr>
              <a:t>는 </a:t>
            </a:r>
            <a:r>
              <a:rPr lang="en-US" altLang="ko-KR" sz="2000">
                <a:latin typeface="+mn-ea"/>
              </a:rPr>
              <a:t>OS </a:t>
            </a:r>
            <a:r>
              <a:rPr lang="ko-KR" altLang="en-US" sz="2000">
                <a:latin typeface="+mn-ea"/>
              </a:rPr>
              <a:t>에 의한 전원 관리 지원 받지 못함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124172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Choosing between Zephyr ADC API and nRFx SAADC driver API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ED9324-2DC0-93E7-30FD-213676088D2E}"/>
              </a:ext>
            </a:extLst>
          </p:cNvPr>
          <p:cNvSpPr/>
          <p:nvPr/>
        </p:nvSpPr>
        <p:spPr>
          <a:xfrm>
            <a:off x="314960" y="707519"/>
            <a:ext cx="11709892" cy="559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rgbClr val="0000FF"/>
                </a:solidFill>
                <a:latin typeface="+mn-ea"/>
              </a:rPr>
              <a:t>nrfx SAADC </a:t>
            </a:r>
            <a:r>
              <a:rPr lang="ko-KR" altLang="en-US" sz="2000" b="1">
                <a:solidFill>
                  <a:srgbClr val="0000FF"/>
                </a:solidFill>
                <a:latin typeface="+mn-ea"/>
              </a:rPr>
              <a:t>사용하는 경우</a:t>
            </a:r>
            <a:br>
              <a:rPr lang="en-US" altLang="ko-KR" sz="2000" b="1">
                <a:solidFill>
                  <a:srgbClr val="0000FF"/>
                </a:solidFill>
                <a:latin typeface="+mn-ea"/>
              </a:rPr>
            </a:br>
            <a:r>
              <a:rPr lang="en-US" altLang="ko-KR" sz="2000">
                <a:latin typeface="+mn-ea"/>
              </a:rPr>
              <a:t>- High Sample rate : </a:t>
            </a:r>
            <a:r>
              <a:rPr lang="ko-KR" altLang="en-US" sz="2000">
                <a:latin typeface="+mn-ea"/>
              </a:rPr>
              <a:t>아날로그 입력의 매우 빠른 샘플링이 필요한 경우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nRF52/53/91 </a:t>
            </a:r>
            <a:r>
              <a:rPr lang="ko-KR" altLang="en-US" sz="2000">
                <a:latin typeface="+mn-ea"/>
              </a:rPr>
              <a:t>시리즈는 최대 </a:t>
            </a:r>
            <a:r>
              <a:rPr lang="en-US" altLang="ko-KR" sz="2000">
                <a:latin typeface="+mn-ea"/>
              </a:rPr>
              <a:t>200ksps, 5usec sampling rate </a:t>
            </a:r>
            <a:r>
              <a:rPr lang="ko-KR" altLang="en-US" sz="2000">
                <a:latin typeface="+mn-ea"/>
              </a:rPr>
              <a:t>지원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</a:t>
            </a:r>
            <a:r>
              <a:rPr lang="ko-KR" altLang="en-US" sz="2000">
                <a:latin typeface="+mn-ea"/>
              </a:rPr>
              <a:t>빠른 샘플링은 </a:t>
            </a:r>
            <a:r>
              <a:rPr lang="en-US" altLang="ko-KR" sz="2000">
                <a:latin typeface="+mn-ea"/>
              </a:rPr>
              <a:t>CPU </a:t>
            </a:r>
            <a:r>
              <a:rPr lang="ko-KR" altLang="en-US" sz="2000">
                <a:latin typeface="+mn-ea"/>
              </a:rPr>
              <a:t>독점으로 다른 작업을 방해할 수 있다</a:t>
            </a:r>
            <a:r>
              <a:rPr lang="en-US" altLang="ko-KR" sz="2000">
                <a:latin typeface="+mn-ea"/>
              </a:rPr>
              <a:t>.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- Precise sample interval : </a:t>
            </a:r>
            <a:r>
              <a:rPr lang="ko-KR" altLang="en-US" sz="2000">
                <a:latin typeface="+mn-ea"/>
              </a:rPr>
              <a:t>매우 정확한 간격이나 특정 시점에 아날로그 신호를 샘플링해야 하는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</a:t>
            </a:r>
            <a:r>
              <a:rPr lang="ko-KR" altLang="en-US" sz="2000">
                <a:latin typeface="+mn-ea"/>
              </a:rPr>
              <a:t>경우 높은 우선 순위를 주어야 하므로 </a:t>
            </a:r>
            <a:r>
              <a:rPr lang="en-US" altLang="ko-KR" sz="2000">
                <a:latin typeface="+mn-ea"/>
              </a:rPr>
              <a:t>OS </a:t>
            </a:r>
            <a:r>
              <a:rPr lang="ko-KR" altLang="en-US" sz="2000">
                <a:latin typeface="+mn-ea"/>
              </a:rPr>
              <a:t>에서 태스크 우선 순위에 의해 정확하게 시간을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</a:t>
            </a:r>
            <a:r>
              <a:rPr lang="ko-KR" altLang="en-US" sz="2000">
                <a:latin typeface="+mn-ea"/>
              </a:rPr>
              <a:t>맞추지 못할 수 있다</a:t>
            </a:r>
            <a:r>
              <a:rPr lang="en-US" altLang="ko-KR" sz="2000">
                <a:latin typeface="+mn-ea"/>
              </a:rPr>
              <a:t>.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- nrfx Sadc driver </a:t>
            </a:r>
            <a:r>
              <a:rPr lang="ko-KR" altLang="en-US" sz="2000">
                <a:latin typeface="+mn-ea"/>
              </a:rPr>
              <a:t>동작 모드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1) simple mode : </a:t>
            </a:r>
            <a:r>
              <a:rPr lang="ko-KR" altLang="en-US" sz="2000">
                <a:latin typeface="+mn-ea"/>
              </a:rPr>
              <a:t>요청 채널에서 하나의 출력값을 얻으며 샘플링은 함수 호출에 의해 시작된다</a:t>
            </a:r>
            <a:r>
              <a:rPr lang="en-US" altLang="ko-KR" sz="2000">
                <a:latin typeface="+mn-ea"/>
              </a:rPr>
              <a:t>.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2) advanced mode : </a:t>
            </a:r>
            <a:r>
              <a:rPr lang="ko-KR" altLang="en-US" sz="2000">
                <a:latin typeface="+mn-ea"/>
              </a:rPr>
              <a:t>임의 길이늬 이중 버퍼 변환을 수행할 수 있으며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en-US" sz="2000">
                <a:latin typeface="+mn-ea"/>
              </a:rPr>
              <a:t>내부 타이머나 외부에서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  </a:t>
            </a:r>
            <a:r>
              <a:rPr lang="ko-KR" altLang="en-US" sz="2000">
                <a:latin typeface="+mn-ea"/>
              </a:rPr>
              <a:t>샘플링 트리거 구성을 할 수 있다</a:t>
            </a:r>
            <a:r>
              <a:rPr lang="en-US" altLang="ko-KR" sz="2000">
                <a:latin typeface="+mn-ea"/>
              </a:rPr>
              <a:t>.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</a:t>
            </a:r>
            <a:br>
              <a:rPr lang="en-US" altLang="ko-KR" sz="2000">
                <a:latin typeface="+mn-ea"/>
              </a:rPr>
            </a:b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57238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Exercise 1 – Interfacing with ADC using Zephyr API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ED9324-2DC0-93E7-30FD-213676088D2E}"/>
              </a:ext>
            </a:extLst>
          </p:cNvPr>
          <p:cNvSpPr/>
          <p:nvPr/>
        </p:nvSpPr>
        <p:spPr>
          <a:xfrm>
            <a:off x="314960" y="707519"/>
            <a:ext cx="11709892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sz="2000">
                <a:latin typeface="+mn-ea"/>
              </a:rPr>
              <a:t>Test code </a:t>
            </a:r>
            <a:r>
              <a:rPr lang="ko-KR" altLang="en-US" sz="2000">
                <a:latin typeface="+mn-ea"/>
              </a:rPr>
              <a:t>준비 </a:t>
            </a:r>
            <a:r>
              <a:rPr lang="en-US" altLang="ko-KR" sz="2000">
                <a:latin typeface="+mn-ea"/>
              </a:rPr>
              <a:t>(Lesson 6 – Exercise 1)</a:t>
            </a:r>
            <a:r>
              <a:rPr lang="en-US" altLang="ko-KR" sz="20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>
                <a:latin typeface="+mn-ea"/>
              </a:rPr>
              <a:t>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   </a:t>
            </a:r>
            <a:br>
              <a:rPr lang="en-US" altLang="ko-KR" sz="2000">
                <a:latin typeface="+mn-ea"/>
              </a:rPr>
            </a:br>
            <a:endParaRPr lang="ko-KR" altLang="en-US" sz="20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550223"/>
            <a:ext cx="8937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hlinkClick r:id="rId2"/>
              </a:rPr>
              <a:t>Exercise 1 - Interfacing with ADC using Zephyr API - Nordic Developer Academy (nordicsemi.com)</a:t>
            </a:r>
            <a:endParaRPr lang="ko-KR" altLang="en-US" sz="1400"/>
          </a:p>
        </p:txBody>
      </p:sp>
      <p:sp>
        <p:nvSpPr>
          <p:cNvPr id="5" name="직사각형 4"/>
          <p:cNvSpPr/>
          <p:nvPr/>
        </p:nvSpPr>
        <p:spPr>
          <a:xfrm>
            <a:off x="5102552" y="776437"/>
            <a:ext cx="4897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3"/>
              </a:rPr>
              <a:t>GitHub - NordicDeveloperAcademy/ncs-inter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6294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nRF52833-DK Mapping of analog pins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60582" y="848975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54933146"/>
                    </a:ext>
                  </a:extLst>
                </a:gridCol>
                <a:gridCol w="2398376">
                  <a:extLst>
                    <a:ext uri="{9D8B030D-6E8A-4147-A177-3AD203B41FA5}">
                      <a16:colId xmlns:a16="http://schemas.microsoft.com/office/drawing/2014/main" val="2073807101"/>
                    </a:ext>
                  </a:extLst>
                </a:gridCol>
                <a:gridCol w="3020290">
                  <a:extLst>
                    <a:ext uri="{9D8B030D-6E8A-4147-A177-3AD203B41FA5}">
                      <a16:colId xmlns:a16="http://schemas.microsoft.com/office/drawing/2014/main" val="154081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GPIO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Analog Input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Arduino</a:t>
                      </a:r>
                      <a:r>
                        <a:rPr lang="en-US" altLang="ko-KR" b="1" baseline="0"/>
                        <a:t> naming</a:t>
                      </a:r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77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P0.02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AIN0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56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P0.03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/>
                        <a:t>AIN1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A0</a:t>
                      </a:r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927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/>
                        <a:t>P0.03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/>
                        <a:t>AIN2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A1</a:t>
                      </a:r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P0.03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AIN3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A2</a:t>
                      </a:r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901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P0.03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AIN4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A3</a:t>
                      </a:r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8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P0.03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AIN5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A4</a:t>
                      </a:r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64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P0.03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AIN6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A5</a:t>
                      </a:r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289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2565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ADC Test : CdS </a:t>
            </a:r>
            <a:r>
              <a:rPr lang="ko-KR" altLang="en-US" sz="2000" b="1">
                <a:solidFill>
                  <a:schemeClr val="tx1"/>
                </a:solidFill>
              </a:rPr>
              <a:t>연결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703588" y="-1666071"/>
            <a:ext cx="3999734" cy="8654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19422" flipH="1" flipV="1">
            <a:off x="2592239" y="5127737"/>
            <a:ext cx="1224044" cy="1276736"/>
          </a:xfrm>
          <a:prstGeom prst="rect">
            <a:avLst/>
          </a:prstGeom>
        </p:spPr>
      </p:pic>
      <p:sp>
        <p:nvSpPr>
          <p:cNvPr id="9" name="자유형 8"/>
          <p:cNvSpPr/>
          <p:nvPr/>
        </p:nvSpPr>
        <p:spPr>
          <a:xfrm>
            <a:off x="1789504" y="1108364"/>
            <a:ext cx="1378569" cy="3999345"/>
          </a:xfrm>
          <a:custGeom>
            <a:avLst/>
            <a:gdLst>
              <a:gd name="connsiteX0" fmla="*/ 1378569 w 1378569"/>
              <a:gd name="connsiteY0" fmla="*/ 3999345 h 3999345"/>
              <a:gd name="connsiteX1" fmla="*/ 390278 w 1378569"/>
              <a:gd name="connsiteY1" fmla="*/ 3759200 h 3999345"/>
              <a:gd name="connsiteX2" fmla="*/ 2351 w 1378569"/>
              <a:gd name="connsiteY2" fmla="*/ 3509818 h 3999345"/>
              <a:gd name="connsiteX3" fmla="*/ 270205 w 1378569"/>
              <a:gd name="connsiteY3" fmla="*/ 1163781 h 3999345"/>
              <a:gd name="connsiteX4" fmla="*/ 1073769 w 1378569"/>
              <a:gd name="connsiteY4" fmla="*/ 267854 h 3999345"/>
              <a:gd name="connsiteX5" fmla="*/ 1055296 w 1378569"/>
              <a:gd name="connsiteY5" fmla="*/ 0 h 399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8569" h="3999345">
                <a:moveTo>
                  <a:pt x="1378569" y="3999345"/>
                </a:moveTo>
                <a:cubicBezTo>
                  <a:pt x="999108" y="3920066"/>
                  <a:pt x="619648" y="3840788"/>
                  <a:pt x="390278" y="3759200"/>
                </a:cubicBezTo>
                <a:cubicBezTo>
                  <a:pt x="160908" y="3677612"/>
                  <a:pt x="22363" y="3942388"/>
                  <a:pt x="2351" y="3509818"/>
                </a:cubicBezTo>
                <a:cubicBezTo>
                  <a:pt x="-17661" y="3077248"/>
                  <a:pt x="91635" y="1704108"/>
                  <a:pt x="270205" y="1163781"/>
                </a:cubicBezTo>
                <a:cubicBezTo>
                  <a:pt x="448775" y="623454"/>
                  <a:pt x="942921" y="461817"/>
                  <a:pt x="1073769" y="267854"/>
                </a:cubicBezTo>
                <a:cubicBezTo>
                  <a:pt x="1204617" y="73891"/>
                  <a:pt x="1129956" y="36945"/>
                  <a:pt x="1055296" y="0"/>
                </a:cubicBezTo>
              </a:path>
            </a:pathLst>
          </a:cu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49802" y="4896235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A0</a:t>
            </a:r>
          </a:p>
          <a:p>
            <a:r>
              <a:rPr lang="en-US" altLang="ko-KR" b="1"/>
              <a:t>P0.02</a:t>
            </a:r>
            <a:endParaRPr lang="ko-KR" altLang="en-US" b="1"/>
          </a:p>
        </p:txBody>
      </p:sp>
      <p:sp>
        <p:nvSpPr>
          <p:cNvPr id="11" name="자유형 10"/>
          <p:cNvSpPr/>
          <p:nvPr/>
        </p:nvSpPr>
        <p:spPr>
          <a:xfrm>
            <a:off x="3251200" y="4185920"/>
            <a:ext cx="42284" cy="985520"/>
          </a:xfrm>
          <a:custGeom>
            <a:avLst/>
            <a:gdLst>
              <a:gd name="connsiteX0" fmla="*/ 30480 w 42284"/>
              <a:gd name="connsiteY0" fmla="*/ 985520 h 985520"/>
              <a:gd name="connsiteX1" fmla="*/ 40640 w 42284"/>
              <a:gd name="connsiteY1" fmla="*/ 528320 h 985520"/>
              <a:gd name="connsiteX2" fmla="*/ 0 w 42284"/>
              <a:gd name="connsiteY2" fmla="*/ 0 h 98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284" h="985520">
                <a:moveTo>
                  <a:pt x="30480" y="985520"/>
                </a:moveTo>
                <a:cubicBezTo>
                  <a:pt x="38100" y="839046"/>
                  <a:pt x="45720" y="692573"/>
                  <a:pt x="40640" y="528320"/>
                </a:cubicBezTo>
                <a:cubicBezTo>
                  <a:pt x="35560" y="364067"/>
                  <a:pt x="17780" y="182033"/>
                  <a:pt x="0" y="0"/>
                </a:cubicBezTo>
              </a:path>
            </a:pathLst>
          </a:cu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89195" y="461553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VDD</a:t>
            </a:r>
            <a:endParaRPr lang="ko-KR" altLang="en-US" b="1"/>
          </a:p>
        </p:txBody>
      </p:sp>
      <p:sp>
        <p:nvSpPr>
          <p:cNvPr id="13" name="자유형 12"/>
          <p:cNvSpPr/>
          <p:nvPr/>
        </p:nvSpPr>
        <p:spPr>
          <a:xfrm>
            <a:off x="3393440" y="4206240"/>
            <a:ext cx="712864" cy="955040"/>
          </a:xfrm>
          <a:custGeom>
            <a:avLst/>
            <a:gdLst>
              <a:gd name="connsiteX0" fmla="*/ 0 w 712864"/>
              <a:gd name="connsiteY0" fmla="*/ 955040 h 955040"/>
              <a:gd name="connsiteX1" fmla="*/ 355600 w 712864"/>
              <a:gd name="connsiteY1" fmla="*/ 772160 h 955040"/>
              <a:gd name="connsiteX2" fmla="*/ 670560 w 712864"/>
              <a:gd name="connsiteY2" fmla="*/ 609600 h 955040"/>
              <a:gd name="connsiteX3" fmla="*/ 701040 w 712864"/>
              <a:gd name="connsiteY3" fmla="*/ 0 h 95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864" h="955040">
                <a:moveTo>
                  <a:pt x="0" y="955040"/>
                </a:moveTo>
                <a:lnTo>
                  <a:pt x="355600" y="772160"/>
                </a:lnTo>
                <a:cubicBezTo>
                  <a:pt x="467360" y="714587"/>
                  <a:pt x="612987" y="738293"/>
                  <a:pt x="670560" y="609600"/>
                </a:cubicBezTo>
                <a:cubicBezTo>
                  <a:pt x="728133" y="480907"/>
                  <a:pt x="714586" y="240453"/>
                  <a:pt x="70104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62462" y="495647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GND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77444457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ADC Test : C Code   ( 1/3 )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7975" y="783947"/>
            <a:ext cx="8866505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include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zephyr/kernel.h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&gt;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include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zephyr/drivers/gpio.h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&gt;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include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zephyr/sys/printk.h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&gt;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include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hal/nrf_gpio.h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&gt;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include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zephyr/drivers/adc.h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&gt;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SLEEP_TIME_MS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ADC_NODE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 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DT_NODELABEL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adc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         // adc@40007000 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adc_dev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DEVICE_DT_GET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ADC_NODE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ADC_RESOLUTION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ADC_CHANNEL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ADC_PORT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     SAADC_CH_PSELP_PSELP_AnalogInput0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ADC_REFERENCE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ADC_REF_INTERNAL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           // 0.6V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define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ADC_GAIN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      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ADC_GAIN_1_5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               // REF * 5 = 3.0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5" y="5770880"/>
            <a:ext cx="561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blink </a:t>
            </a:r>
            <a:r>
              <a:rPr lang="ko-KR" altLang="en-US" b="1">
                <a:solidFill>
                  <a:srgbClr val="0000FF"/>
                </a:solidFill>
              </a:rPr>
              <a:t>예제로 프로젝트를 생성해서 코드를 수정하자</a:t>
            </a:r>
            <a:r>
              <a:rPr lang="en-US" altLang="ko-KR" b="1">
                <a:solidFill>
                  <a:srgbClr val="0000FF"/>
                </a:solidFill>
              </a:rPr>
              <a:t>. </a:t>
            </a:r>
            <a:endParaRPr lang="ko-KR" altLang="en-US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0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860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Bluetooth LE Connections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8D4942-D1E1-4D78-8D49-6669F65E4FB9}"/>
              </a:ext>
            </a:extLst>
          </p:cNvPr>
          <p:cNvSpPr/>
          <p:nvPr/>
        </p:nvSpPr>
        <p:spPr>
          <a:xfrm>
            <a:off x="0" y="6488668"/>
            <a:ext cx="903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Lesson 3 - Bluetooth LE Connections - Nordic Developer Academy (nordicsemi.com)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C83782-CD36-440F-A863-955FAB9DEB50}"/>
              </a:ext>
            </a:extLst>
          </p:cNvPr>
          <p:cNvSpPr/>
          <p:nvPr/>
        </p:nvSpPr>
        <p:spPr>
          <a:xfrm>
            <a:off x="220717" y="1981054"/>
            <a:ext cx="11298621" cy="4140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Bluetooth Low Energy</a:t>
            </a:r>
            <a:r>
              <a:rPr lang="ko-KR" altLang="en-US"/>
              <a:t>에서 양방향 통신을 구현하는 가장 일반적인 방법은 연결을 사용하는 것이다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연결은 더 높은 데이터 처리량</a:t>
            </a:r>
            <a:r>
              <a:rPr lang="en-US" altLang="ko-KR"/>
              <a:t>, </a:t>
            </a:r>
            <a:r>
              <a:rPr lang="ko-KR" altLang="en-US"/>
              <a:t>패킷 손실 처리 메커니즘</a:t>
            </a:r>
            <a:r>
              <a:rPr lang="en-US" altLang="ko-KR"/>
              <a:t>, </a:t>
            </a:r>
            <a:r>
              <a:rPr lang="ko-KR" altLang="en-US"/>
              <a:t>그리고 추가 보안과 같은 이점도 제공한다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Bluetooth LE</a:t>
            </a:r>
            <a:r>
              <a:rPr lang="ko-KR" altLang="en-US"/>
              <a:t>에서 연결을 설정하면 일련의 연결 매개변수가 나타난다</a:t>
            </a:r>
            <a:r>
              <a:rPr lang="en-US" altLang="ko-KR"/>
              <a:t>. </a:t>
            </a:r>
            <a:r>
              <a:rPr lang="ko-KR" altLang="en-US"/>
              <a:t>간단한 애플리케이션에서는 기본 연결 매개변수만으로도 충분할 수 있지만</a:t>
            </a:r>
            <a:r>
              <a:rPr lang="en-US" altLang="ko-KR"/>
              <a:t>, </a:t>
            </a:r>
            <a:r>
              <a:rPr lang="ko-KR" altLang="en-US"/>
              <a:t>애플리케이션에 가장 적합한 성능을 제공하기 위해 이러한 매개변수를 조정할 수도 있다</a:t>
            </a:r>
            <a:r>
              <a:rPr lang="en-US" altLang="ko-KR"/>
              <a:t>. </a:t>
            </a:r>
            <a:r>
              <a:rPr lang="ko-KR" altLang="en-US"/>
              <a:t>이를 통해 최저 전력 소모를 달성하거나 필요한 처리량을 확보할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이번 학습에서는 이러한 매개변수가 무엇을 의미하며</a:t>
            </a:r>
            <a:r>
              <a:rPr lang="en-US" altLang="ko-KR"/>
              <a:t>, </a:t>
            </a:r>
            <a:r>
              <a:rPr lang="ko-KR" altLang="en-US"/>
              <a:t>어떻게 조정할 수 있는지 알아보자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우리는 주변 기기</a:t>
            </a:r>
            <a:r>
              <a:rPr lang="en-US" altLang="ko-KR"/>
              <a:t>(peripheral) </a:t>
            </a:r>
            <a:r>
              <a:rPr lang="ko-KR" altLang="en-US"/>
              <a:t>관점에서 연결을 다룰 것이며</a:t>
            </a:r>
            <a:r>
              <a:rPr lang="en-US" altLang="ko-KR"/>
              <a:t>, </a:t>
            </a:r>
            <a:r>
              <a:rPr lang="ko-KR" altLang="en-US"/>
              <a:t>이 관점에서의 의미와 제한 사항에 대해서도 살펴볼 것이다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연습 섹션에서는 </a:t>
            </a:r>
            <a:r>
              <a:rPr lang="en-US" altLang="ko-KR"/>
              <a:t>Nordic </a:t>
            </a:r>
            <a:r>
              <a:rPr lang="ko-KR" altLang="en-US"/>
              <a:t>디바이스와 스마트폰 간에 양방향 통신을 설정하고</a:t>
            </a:r>
            <a:r>
              <a:rPr lang="en-US" altLang="ko-KR"/>
              <a:t>,</a:t>
            </a:r>
            <a:r>
              <a:rPr lang="ko-KR" altLang="en-US"/>
              <a:t> 연결 매개변수를 읽고</a:t>
            </a:r>
            <a:r>
              <a:rPr lang="en-US" altLang="ko-KR"/>
              <a:t>, </a:t>
            </a:r>
            <a:r>
              <a:rPr lang="ko-KR" altLang="en-US"/>
              <a:t>중앙 기기</a:t>
            </a:r>
            <a:r>
              <a:rPr lang="en-US" altLang="ko-KR"/>
              <a:t>(central)</a:t>
            </a:r>
            <a:r>
              <a:rPr lang="ko-KR" altLang="en-US"/>
              <a:t>에서 다른 매개변수를 요청하는 방법을 실습한다</a:t>
            </a:r>
            <a:r>
              <a:rPr lang="en-US" altLang="ko-KR"/>
              <a:t>. </a:t>
            </a:r>
            <a:r>
              <a:rPr lang="ko-KR" altLang="en-US"/>
              <a:t>마지막으로</a:t>
            </a:r>
            <a:r>
              <a:rPr lang="en-US" altLang="ko-KR"/>
              <a:t>, </a:t>
            </a:r>
            <a:r>
              <a:rPr lang="ko-KR" altLang="en-US"/>
              <a:t>연결 설정 중에 다른 </a:t>
            </a:r>
            <a:r>
              <a:rPr lang="en-US" altLang="ko-KR"/>
              <a:t>PHY </a:t>
            </a:r>
            <a:r>
              <a:rPr lang="ko-KR" altLang="en-US"/>
              <a:t>모드를 요청하는 방법도 연습할 것이다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3502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744595"/>
            <a:ext cx="11805634" cy="265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/>
              <a:t>8.2 Include the</a:t>
            </a:r>
            <a:r>
              <a:rPr lang="ko-KR" altLang="en-US"/>
              <a:t> </a:t>
            </a:r>
            <a:r>
              <a:rPr lang="en-US" altLang="ko-KR"/>
              <a:t>LED</a:t>
            </a:r>
            <a:r>
              <a:rPr lang="ko-KR" altLang="en-US"/>
              <a:t> </a:t>
            </a:r>
            <a:r>
              <a:rPr lang="en-US" altLang="ko-KR"/>
              <a:t>Button</a:t>
            </a:r>
            <a:r>
              <a:rPr lang="ko-KR" altLang="en-US"/>
              <a:t> </a:t>
            </a:r>
            <a:r>
              <a:rPr lang="en-US" altLang="ko-KR"/>
              <a:t>service</a:t>
            </a:r>
            <a:r>
              <a:rPr lang="ko-KR" altLang="en-US"/>
              <a:t> </a:t>
            </a:r>
            <a:r>
              <a:rPr lang="en-US" altLang="ko-KR"/>
              <a:t>header file.</a:t>
            </a:r>
            <a:br>
              <a:rPr lang="en-US" altLang="ko-KR"/>
            </a:br>
            <a:r>
              <a:rPr lang="en-US" altLang="ko-KR"/>
              <a:t>   main.c </a:t>
            </a:r>
            <a:r>
              <a:rPr lang="ko-KR" altLang="en-US"/>
              <a:t>파일에 아래 내용을 추가한다</a:t>
            </a:r>
            <a:r>
              <a:rPr lang="en-US" altLang="ko-KR"/>
              <a:t>. </a:t>
            </a:r>
          </a:p>
          <a:p>
            <a:pPr>
              <a:lnSpc>
                <a:spcPts val="2900"/>
              </a:lnSpc>
            </a:pPr>
            <a:endParaRPr lang="en-US" altLang="ko-KR"/>
          </a:p>
          <a:p>
            <a:pPr>
              <a:lnSpc>
                <a:spcPts val="2900"/>
              </a:lnSpc>
            </a:pPr>
            <a:endParaRPr lang="en-US" altLang="ko-KR"/>
          </a:p>
          <a:p>
            <a:pPr>
              <a:lnSpc>
                <a:spcPts val="2900"/>
              </a:lnSpc>
            </a:pPr>
            <a:r>
              <a:rPr lang="en-US" altLang="ko-KR"/>
              <a:t>8.3 Add a callback to be notified when button 1 is pressed.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디바이스에서 버튼 </a:t>
            </a:r>
            <a:r>
              <a:rPr lang="en-US" altLang="ko-KR"/>
              <a:t>1</a:t>
            </a:r>
            <a:r>
              <a:rPr lang="ko-KR" altLang="en-US"/>
              <a:t>이 눌릴 때마다 버튼 상태를 중앙 기기</a:t>
            </a:r>
            <a:r>
              <a:rPr lang="en-US" altLang="ko-KR"/>
              <a:t>(</a:t>
            </a:r>
            <a:r>
              <a:rPr lang="ko-KR" altLang="en-US"/>
              <a:t>스마트폰</a:t>
            </a:r>
            <a:r>
              <a:rPr lang="en-US" altLang="ko-KR"/>
              <a:t>)</a:t>
            </a:r>
            <a:r>
              <a:rPr lang="ko-KR" altLang="en-US"/>
              <a:t>로 전송하려면</a:t>
            </a:r>
            <a:r>
              <a:rPr lang="en-US" altLang="ko-KR"/>
              <a:t>,</a:t>
            </a:r>
            <a:br>
              <a:rPr lang="en-US" altLang="ko-KR"/>
            </a:br>
            <a:r>
              <a:rPr lang="en-US" altLang="ko-KR"/>
              <a:t>  </a:t>
            </a:r>
            <a:r>
              <a:rPr lang="en-US" altLang="ko-KR" b="1"/>
              <a:t>button_changed()</a:t>
            </a:r>
            <a:r>
              <a:rPr lang="ko-KR" altLang="en-US"/>
              <a:t> 콜백을 </a:t>
            </a:r>
            <a:r>
              <a:rPr lang="en-US" altLang="ko-KR" b="1"/>
              <a:t>main.c</a:t>
            </a:r>
            <a:r>
              <a:rPr lang="ko-KR" altLang="en-US"/>
              <a:t>에 추가해야 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FBCE23-5AE6-403E-9C82-769A4586C42D}"/>
              </a:ext>
            </a:extLst>
          </p:cNvPr>
          <p:cNvSpPr/>
          <p:nvPr/>
        </p:nvSpPr>
        <p:spPr>
          <a:xfrm>
            <a:off x="497984" y="1538082"/>
            <a:ext cx="860738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8.2 - Include the header file for the LED Button Service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&lt;bluetooth/services/lbs.h&gt;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464C2E-8102-4AAB-95AA-EA417A3A6797}"/>
              </a:ext>
            </a:extLst>
          </p:cNvPr>
          <p:cNvSpPr/>
          <p:nvPr/>
        </p:nvSpPr>
        <p:spPr>
          <a:xfrm>
            <a:off x="480810" y="3564791"/>
            <a:ext cx="8950817" cy="32932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8.3 - Send a notification using the LBS characteristic.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button_changed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uint32_t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has_changed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has_changed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USER_BUTTON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"Button changed"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bt_lbs_send_button_state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?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"Couldn't send notification. err: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9124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44463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ADC Test : C Code   ( 2/3 )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2775" y="945779"/>
            <a:ext cx="7494905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adc_channel_cfg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ch0_cfg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.gain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ADC_GAIN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.reference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ADC_REFERENCE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.acquisition_time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ADC_ACQ_TIME_DEFAULT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.channel_id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ADC_CHANNEL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ifdef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  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CONFIG_ADC_NRFX_SAADC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.input_positive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ADC_PORT  </a:t>
            </a: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#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endif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int16_t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sample_buffer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adc_sequence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sequence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.channels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BIT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ADC_CHANNEL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.buffer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sample_buffer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.buffer_size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sample_buffer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.resolution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ADC_RESOLUTION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5934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ADC Test : C Code   ( 3/3 )</a:t>
            </a: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7975" y="661299"/>
            <a:ext cx="8480425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b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(!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device_is_ready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C8C8C8"/>
                </a:solidFill>
                <a:latin typeface="Consolas" panose="020B0609020204030204" pitchFamily="49" charset="0"/>
              </a:rPr>
              <a:t>adc_dev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)){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>
                <a:solidFill>
                  <a:srgbClr val="CE9178"/>
                </a:solidFill>
                <a:latin typeface="Consolas" panose="020B0609020204030204" pitchFamily="49" charset="0"/>
              </a:rPr>
              <a:t>adc_dev not ready. </a:t>
            </a:r>
            <a:r>
              <a:rPr lang="en-US" altLang="ko-KR" sz="1400" b="1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 b="1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adc_channel_setup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C8C8C8"/>
                </a:solidFill>
                <a:latin typeface="Consolas" panose="020B0609020204030204" pitchFamily="49" charset="0"/>
              </a:rPr>
              <a:t>adc_dev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b="1">
                <a:solidFill>
                  <a:srgbClr val="C8C8C8"/>
                </a:solidFill>
                <a:latin typeface="Consolas" panose="020B0609020204030204" pitchFamily="49" charset="0"/>
              </a:rPr>
              <a:t>ch0_cfg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){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>
                <a:solidFill>
                  <a:srgbClr val="CE9178"/>
                </a:solidFill>
                <a:latin typeface="Consolas" panose="020B0609020204030204" pitchFamily="49" charset="0"/>
              </a:rPr>
              <a:t>ADC adc_channel_setup failed with error 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 b="1">
                <a:solidFill>
                  <a:srgbClr val="CE9178"/>
                </a:solidFill>
                <a:latin typeface="Consolas" panose="020B0609020204030204" pitchFamily="49" charset="0"/>
              </a:rPr>
              <a:t>. </a:t>
            </a:r>
            <a:r>
              <a:rPr lang="en-US" altLang="ko-KR" sz="1400" b="1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 b="1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b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adc_read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C8C8C8"/>
                </a:solidFill>
                <a:latin typeface="Consolas" panose="020B0609020204030204" pitchFamily="49" charset="0"/>
              </a:rPr>
              <a:t>adc_dev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b="1">
                <a:solidFill>
                  <a:srgbClr val="C8C8C8"/>
                </a:solidFill>
                <a:latin typeface="Consolas" panose="020B0609020204030204" pitchFamily="49" charset="0"/>
              </a:rPr>
              <a:t>sequence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){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>
                <a:solidFill>
                  <a:srgbClr val="CE9178"/>
                </a:solidFill>
                <a:latin typeface="Consolas" panose="020B0609020204030204" pitchFamily="49" charset="0"/>
              </a:rPr>
              <a:t>ADC reading failed with error 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 b="1">
                <a:solidFill>
                  <a:srgbClr val="CE9178"/>
                </a:solidFill>
                <a:latin typeface="Consolas" panose="020B0609020204030204" pitchFamily="49" charset="0"/>
              </a:rPr>
              <a:t>. </a:t>
            </a:r>
            <a:r>
              <a:rPr lang="en-US" altLang="ko-KR" sz="1400" b="1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 b="1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b="1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C8C8C8"/>
                </a:solidFill>
                <a:latin typeface="Consolas" panose="020B0609020204030204" pitchFamily="49" charset="0"/>
              </a:rPr>
              <a:t>int32_t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mv_value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sample_buffer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];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>
                <a:solidFill>
                  <a:srgbClr val="CE9178"/>
                </a:solidFill>
                <a:latin typeface="Consolas" panose="020B0609020204030204" pitchFamily="49" charset="0"/>
              </a:rPr>
              <a:t>ADC-Value : 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 b="1">
                <a:solidFill>
                  <a:srgbClr val="CE9178"/>
                </a:solidFill>
                <a:latin typeface="Consolas" panose="020B0609020204030204" pitchFamily="49" charset="0"/>
              </a:rPr>
              <a:t> .</a:t>
            </a:r>
            <a:r>
              <a:rPr lang="en-US" altLang="ko-KR" sz="1400" b="1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 b="1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mv_value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C8C8C8"/>
                </a:solidFill>
                <a:latin typeface="Consolas" panose="020B0609020204030204" pitchFamily="49" charset="0"/>
              </a:rPr>
              <a:t>int32_t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adc_vref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adc_ref_internal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adc_dev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adc_raw_to_millivolts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adc_vref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EB7FF"/>
                </a:solidFill>
                <a:latin typeface="Consolas" panose="020B0609020204030204" pitchFamily="49" charset="0"/>
              </a:rPr>
              <a:t>ADC_GAIN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EB7FF"/>
                </a:solidFill>
                <a:latin typeface="Consolas" panose="020B0609020204030204" pitchFamily="49" charset="0"/>
              </a:rPr>
              <a:t>ADC_RESOLUTION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mv_value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>
                <a:solidFill>
                  <a:srgbClr val="CE9178"/>
                </a:solidFill>
                <a:latin typeface="Consolas" panose="020B0609020204030204" pitchFamily="49" charset="0"/>
              </a:rPr>
              <a:t>ADC-Voltage : </a:t>
            </a:r>
            <a:r>
              <a:rPr lang="en-US" altLang="ko-KR" sz="1400" b="1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 b="1">
                <a:solidFill>
                  <a:srgbClr val="CE9178"/>
                </a:solidFill>
                <a:latin typeface="Consolas" panose="020B0609020204030204" pitchFamily="49" charset="0"/>
              </a:rPr>
              <a:t> mV</a:t>
            </a:r>
            <a:r>
              <a:rPr lang="en-US" altLang="ko-KR" sz="1400" b="1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 b="1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mv_value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b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b="1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BEB7FF"/>
                </a:solidFill>
                <a:latin typeface="Consolas" panose="020B0609020204030204" pitchFamily="49" charset="0"/>
              </a:rPr>
              <a:t>SLEEP_TIME_MS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400" b="1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400" b="1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0907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ADC Test : prj.conf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CONFIG_ADC=y   </a:t>
            </a:r>
            <a:r>
              <a:rPr lang="ko-KR" altLang="en-US" sz="2000" b="1">
                <a:solidFill>
                  <a:schemeClr val="tx1"/>
                </a:solidFill>
                <a:sym typeface="Wingdings" panose="05000000000000000000" pitchFamily="2" charset="2"/>
              </a:rPr>
              <a:t>추가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1298"/>
            <a:ext cx="12109505" cy="523150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805680" y="1717040"/>
            <a:ext cx="1239520" cy="30480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3600" y="4785360"/>
            <a:ext cx="1056640" cy="24384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899920" y="1849120"/>
            <a:ext cx="2905760" cy="29362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85623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ADC Test :  map</a:t>
            </a:r>
            <a:r>
              <a:rPr lang="ko-KR" altLang="en-US" sz="2000" b="1">
                <a:solidFill>
                  <a:schemeClr val="tx1"/>
                </a:solidFill>
              </a:rPr>
              <a:t>에 </a:t>
            </a:r>
            <a:r>
              <a:rPr lang="en-US" altLang="ko-KR" sz="2000" b="1">
                <a:solidFill>
                  <a:schemeClr val="tx1"/>
                </a:solidFill>
              </a:rPr>
              <a:t>adc </a:t>
            </a:r>
            <a:r>
              <a:rPr lang="ko-KR" altLang="en-US" sz="2000" b="1">
                <a:solidFill>
                  <a:schemeClr val="tx1"/>
                </a:solidFill>
              </a:rPr>
              <a:t>추가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740254"/>
            <a:ext cx="6136981" cy="406542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931920" y="2071927"/>
            <a:ext cx="497840" cy="140208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640" y="768794"/>
            <a:ext cx="5311600" cy="260626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173154" y="1899207"/>
            <a:ext cx="2031806" cy="965913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640" y="3516485"/>
            <a:ext cx="3147333" cy="81541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467794" y="3924191"/>
            <a:ext cx="1462846" cy="23124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843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2524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ADC Test : </a:t>
            </a:r>
            <a:r>
              <a:rPr lang="ko-KR" altLang="en-US" sz="2000" b="1">
                <a:solidFill>
                  <a:schemeClr val="tx1"/>
                </a:solidFill>
              </a:rPr>
              <a:t>모니터링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AutoShape 2" descr="a circuit bo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a circuit boar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754201"/>
            <a:ext cx="5239385" cy="50619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717235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3558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Broadcaster</a:t>
            </a:r>
          </a:p>
        </p:txBody>
      </p:sp>
    </p:spTree>
    <p:extLst>
      <p:ext uri="{BB962C8B-B14F-4D97-AF65-F5344CB8AC3E}">
        <p14:creationId xmlns:p14="http://schemas.microsoft.com/office/powerpoint/2010/main" val="284650807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89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Broadcaster : Project Open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67" y="711341"/>
            <a:ext cx="7552673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700"/>
              </a:lnSpc>
              <a:buFontTx/>
              <a:buAutoNum type="arabicPeriod"/>
            </a:pPr>
            <a:r>
              <a:rPr lang="en-US" altLang="ko-KR"/>
              <a:t>Create a new application </a:t>
            </a:r>
            <a:r>
              <a:rPr lang="en-US" altLang="ko-KR">
                <a:sym typeface="Wingdings" panose="05000000000000000000" pitchFamily="2" charset="2"/>
              </a:rPr>
              <a:t> Copy a Sample  broadcaster</a:t>
            </a: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Create new build configuration</a:t>
            </a: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Open main.c</a:t>
            </a: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build</a:t>
            </a: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flash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38" y="1605015"/>
            <a:ext cx="9303062" cy="525298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338445" y="4274817"/>
            <a:ext cx="1822835" cy="23622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321165" y="1887217"/>
            <a:ext cx="2280035" cy="36830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4874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89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Broadcaster : main.c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9547"/>
            <a:ext cx="12192000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20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b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Starting Broadcaster</a:t>
            </a:r>
            <a:r>
              <a:rPr lang="en-US" altLang="ko-KR" sz="12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b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57A64A"/>
                </a:solidFill>
                <a:latin typeface="Consolas" panose="020B0609020204030204" pitchFamily="49" charset="0"/>
              </a:rPr>
              <a:t>    /* Initialize the Bluetooth Subsystem */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bt_enable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Bluetooth init failed (err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b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Bluetooth initialized</a:t>
            </a:r>
            <a:r>
              <a:rPr lang="en-US" altLang="ko-KR" sz="12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b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D8A0DF"/>
                </a:solidFill>
                <a:latin typeface="Consolas" panose="020B0609020204030204" pitchFamily="49" charset="0"/>
              </a:rPr>
              <a:t>do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b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Sending advertising data: 0x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%02X</a:t>
            </a:r>
            <a:r>
              <a:rPr lang="en-US" altLang="ko-KR" sz="12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8C8C8"/>
                </a:solidFill>
                <a:latin typeface="Consolas" panose="020B0609020204030204" pitchFamily="49" charset="0"/>
              </a:rPr>
              <a:t>mfg_data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]);</a:t>
            </a:r>
            <a:b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57A64A"/>
                </a:solidFill>
                <a:latin typeface="Consolas" panose="020B0609020204030204" pitchFamily="49" charset="0"/>
              </a:rPr>
              <a:t>        /* Start advertising */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bt_le_adv_start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EB7FF"/>
                </a:solidFill>
                <a:latin typeface="Consolas" panose="020B0609020204030204" pitchFamily="49" charset="0"/>
              </a:rPr>
              <a:t>BT_LE_ADV_NCONN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EB7FF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altLang="ko-KR" sz="1200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Advertising failed to start (err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b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b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bt_le_adv_stop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Advertising failed to stop (err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b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8C8C8"/>
                </a:solidFill>
                <a:latin typeface="Consolas" panose="020B0609020204030204" pitchFamily="49" charset="0"/>
              </a:rPr>
              <a:t>mfg_data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]++;</a:t>
            </a:r>
            <a:b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D8A0D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2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589547"/>
            <a:ext cx="9204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8C8C8"/>
                </a:solidFill>
                <a:latin typeface="Consolas" panose="020B0609020204030204" pitchFamily="49" charset="0"/>
              </a:rPr>
              <a:t>mfg_data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0xff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0xff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 sz="1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sz="12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0720" y="589547"/>
            <a:ext cx="4482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//mfg_data = manufacturing data = </a:t>
            </a:r>
            <a:r>
              <a:rPr lang="ko-KR" altLang="en-US" sz="1400">
                <a:solidFill>
                  <a:schemeClr val="bg1"/>
                </a:solidFill>
              </a:rPr>
              <a:t>사용자 데이터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3067147"/>
            <a:ext cx="1908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// 1</a:t>
            </a:r>
            <a:r>
              <a:rPr lang="ko-KR" altLang="en-US" sz="1400">
                <a:solidFill>
                  <a:schemeClr val="bg1"/>
                </a:solidFill>
              </a:rPr>
              <a:t>초 쉬고</a:t>
            </a:r>
            <a:r>
              <a:rPr lang="en-US" altLang="ko-KR" sz="1400">
                <a:solidFill>
                  <a:schemeClr val="bg1"/>
                </a:solidFill>
              </a:rPr>
              <a:t>, adv start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3440" y="5810347"/>
            <a:ext cx="2715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// mfg_data[2] </a:t>
            </a:r>
            <a:r>
              <a:rPr lang="ko-KR" altLang="en-US" sz="1400">
                <a:solidFill>
                  <a:schemeClr val="bg1"/>
                </a:solidFill>
              </a:rPr>
              <a:t>를 </a:t>
            </a:r>
            <a:r>
              <a:rPr lang="en-US" altLang="ko-KR" sz="1400">
                <a:solidFill>
                  <a:schemeClr val="bg1"/>
                </a:solidFill>
              </a:rPr>
              <a:t>1 </a:t>
            </a:r>
            <a:r>
              <a:rPr lang="ko-KR" altLang="en-US" sz="1400">
                <a:solidFill>
                  <a:schemeClr val="bg1"/>
                </a:solidFill>
              </a:rPr>
              <a:t>증가시켜줌</a:t>
            </a:r>
          </a:p>
        </p:txBody>
      </p:sp>
    </p:spTree>
    <p:extLst>
      <p:ext uri="{BB962C8B-B14F-4D97-AF65-F5344CB8AC3E}">
        <p14:creationId xmlns:p14="http://schemas.microsoft.com/office/powerpoint/2010/main" val="106313351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89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Broadcaster : app monitoring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MAC Address</a:t>
            </a:r>
            <a:r>
              <a:rPr lang="ko-KR" altLang="en-US" sz="2000" b="1">
                <a:solidFill>
                  <a:schemeClr val="tx1"/>
                </a:solidFill>
                <a:sym typeface="Wingdings" panose="05000000000000000000" pitchFamily="2" charset="2"/>
              </a:rPr>
              <a:t>가 계속 변경됨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99" y="666487"/>
            <a:ext cx="3246401" cy="607366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987165" y="2954017"/>
            <a:ext cx="1111635" cy="24638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07485" y="4580382"/>
            <a:ext cx="1111635" cy="24638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07484" y="6206747"/>
            <a:ext cx="1111635" cy="24638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13" idx="3"/>
          </p:cNvCxnSpPr>
          <p:nvPr/>
        </p:nvCxnSpPr>
        <p:spPr>
          <a:xfrm>
            <a:off x="3098800" y="3077209"/>
            <a:ext cx="1798320" cy="146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098800" y="3091813"/>
            <a:ext cx="1798320" cy="16117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5" idx="3"/>
          </p:cNvCxnSpPr>
          <p:nvPr/>
        </p:nvCxnSpPr>
        <p:spPr>
          <a:xfrm flipV="1">
            <a:off x="3119119" y="3077208"/>
            <a:ext cx="1778001" cy="32527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78400" y="2892542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mfg_data[2] </a:t>
            </a:r>
            <a:r>
              <a:rPr lang="ko-KR" altLang="en-US"/>
              <a:t>는 </a:t>
            </a:r>
            <a:r>
              <a:rPr lang="en-US" altLang="ko-KR"/>
              <a:t>1</a:t>
            </a:r>
            <a:r>
              <a:rPr lang="ko-KR" altLang="en-US"/>
              <a:t>씩 증가하여 출력됨</a:t>
            </a:r>
          </a:p>
        </p:txBody>
      </p:sp>
      <p:cxnSp>
        <p:nvCxnSpPr>
          <p:cNvPr id="23" name="직선 화살표 연결선 22"/>
          <p:cNvCxnSpPr>
            <a:stCxn id="24" idx="3"/>
          </p:cNvCxnSpPr>
          <p:nvPr/>
        </p:nvCxnSpPr>
        <p:spPr>
          <a:xfrm flipV="1">
            <a:off x="1869440" y="2212576"/>
            <a:ext cx="3027680" cy="1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57805" y="2090417"/>
            <a:ext cx="1111635" cy="246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045" y="3715750"/>
            <a:ext cx="1111635" cy="246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16946" y="5320496"/>
            <a:ext cx="1111635" cy="246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5" idx="3"/>
          </p:cNvCxnSpPr>
          <p:nvPr/>
        </p:nvCxnSpPr>
        <p:spPr>
          <a:xfrm flipV="1">
            <a:off x="1907680" y="2212575"/>
            <a:ext cx="2989440" cy="16263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6" idx="3"/>
          </p:cNvCxnSpPr>
          <p:nvPr/>
        </p:nvCxnSpPr>
        <p:spPr>
          <a:xfrm flipV="1">
            <a:off x="1928581" y="2212574"/>
            <a:ext cx="2968539" cy="32311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35360" y="2027908"/>
            <a:ext cx="4463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FF"/>
                </a:solidFill>
              </a:rPr>
              <a:t>MAC Address </a:t>
            </a:r>
            <a:r>
              <a:rPr lang="ko-KR" altLang="en-US" sz="1600" b="1">
                <a:solidFill>
                  <a:srgbClr val="0000FF"/>
                </a:solidFill>
              </a:rPr>
              <a:t>가 전송시마다 변경되어 출력됨</a:t>
            </a:r>
          </a:p>
        </p:txBody>
      </p:sp>
    </p:spTree>
    <p:extLst>
      <p:ext uri="{BB962C8B-B14F-4D97-AF65-F5344CB8AC3E}">
        <p14:creationId xmlns:p14="http://schemas.microsoft.com/office/powerpoint/2010/main" val="349022703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89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Broadcaster : Debugging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b="1">
                <a:solidFill>
                  <a:schemeClr val="tx1"/>
                </a:solidFill>
              </a:rPr>
              <a:t>MAC Address </a:t>
            </a:r>
            <a:r>
              <a:rPr lang="ko-KR" altLang="en-US" sz="2000" b="1">
                <a:solidFill>
                  <a:schemeClr val="tx1"/>
                </a:solidFill>
              </a:rPr>
              <a:t>변경되는 문제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4160" y="780763"/>
            <a:ext cx="1058672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do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k_msleep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Sending advertising data: 0x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%02X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mfg_data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    /* Start advertising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    /*err = bt_le_adv_start(BT_LE_ADV_NCONN, ad, ARRAY_SIZE(ad),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            NULL, 0);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      */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bt_le_adv_start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BT_LE_ADV_NCONN_IDENTITY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ARRAY_SIZE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52845" y="2438400"/>
            <a:ext cx="2097155" cy="38608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998845" y="3474720"/>
            <a:ext cx="3174115" cy="4064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9" idx="2"/>
          </p:cNvCxnSpPr>
          <p:nvPr/>
        </p:nvCxnSpPr>
        <p:spPr>
          <a:xfrm>
            <a:off x="5301423" y="2824480"/>
            <a:ext cx="2097" cy="62992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2062" y="2941042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</a:rPr>
              <a:t>첫번째 파라미터 변경</a:t>
            </a:r>
          </a:p>
        </p:txBody>
      </p:sp>
    </p:spTree>
    <p:extLst>
      <p:ext uri="{BB962C8B-B14F-4D97-AF65-F5344CB8AC3E}">
        <p14:creationId xmlns:p14="http://schemas.microsoft.com/office/powerpoint/2010/main" val="1105505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744595"/>
            <a:ext cx="11805634" cy="79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/>
              <a:t>8.4 Complete the implementation of the </a:t>
            </a:r>
            <a:r>
              <a:rPr lang="en-US" altLang="ko-KR" i="1"/>
              <a:t>init_button() </a:t>
            </a:r>
            <a:r>
              <a:rPr lang="en-US" altLang="ko-KR"/>
              <a:t>function.</a:t>
            </a:r>
            <a:br>
              <a:rPr lang="en-US" altLang="ko-KR"/>
            </a:br>
            <a:r>
              <a:rPr lang="en-US" altLang="ko-KR"/>
              <a:t>     </a:t>
            </a:r>
            <a:r>
              <a:rPr lang="en-US" altLang="ko-KR" b="1"/>
              <a:t>init_button()</a:t>
            </a:r>
            <a:r>
              <a:rPr lang="ko-KR" altLang="en-US"/>
              <a:t> 함수에서</a:t>
            </a:r>
            <a:r>
              <a:rPr lang="en-US" altLang="ko-KR"/>
              <a:t>, </a:t>
            </a:r>
            <a:r>
              <a:rPr lang="ko-KR" altLang="en-US"/>
              <a:t>보드의 버튼이 눌릴 때 </a:t>
            </a:r>
            <a:r>
              <a:rPr lang="en-US" altLang="ko-KR" b="1"/>
              <a:t>button_changed()</a:t>
            </a:r>
            <a:r>
              <a:rPr lang="ko-KR" altLang="en-US"/>
              <a:t> 함수가 호출되도록 등록한다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B1C47C-5C74-47F3-A81F-037B11E70A05}"/>
              </a:ext>
            </a:extLst>
          </p:cNvPr>
          <p:cNvSpPr/>
          <p:nvPr/>
        </p:nvSpPr>
        <p:spPr>
          <a:xfrm>
            <a:off x="678287" y="1688788"/>
            <a:ext cx="9727843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8.4 - Complete the implementation of the init_button() function.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dk_buttons_init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button_changed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"Cannot init buttons (err: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25842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89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Broadcaster : Debugging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b="1">
                <a:solidFill>
                  <a:schemeClr val="tx1"/>
                </a:solidFill>
              </a:rPr>
              <a:t>MAC Address </a:t>
            </a:r>
            <a:r>
              <a:rPr lang="ko-KR" altLang="en-US" sz="2000" b="1">
                <a:solidFill>
                  <a:schemeClr val="tx1"/>
                </a:solidFill>
              </a:rPr>
              <a:t>변경되는 문제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3860" y="711647"/>
            <a:ext cx="1123838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>
                <a:latin typeface="system-ui"/>
              </a:rPr>
              <a:t>int</a:t>
            </a:r>
            <a:r>
              <a:rPr lang="en-US" altLang="ko-KR" b="1">
                <a:solidFill>
                  <a:srgbClr val="404040"/>
                </a:solidFill>
                <a:latin typeface="system-ui"/>
              </a:rPr>
              <a:t> </a:t>
            </a:r>
            <a:r>
              <a:rPr lang="en-US" altLang="ko-KR" b="1">
                <a:solidFill>
                  <a:srgbClr val="000000"/>
                </a:solidFill>
                <a:latin typeface="SFMono-Regular"/>
              </a:rPr>
              <a:t>bt_le_adv_start</a:t>
            </a:r>
            <a:r>
              <a:rPr lang="en-US" altLang="ko-KR" b="1">
                <a:solidFill>
                  <a:srgbClr val="404040"/>
                </a:solidFill>
                <a:latin typeface="system-ui"/>
              </a:rPr>
              <a:t>(</a:t>
            </a:r>
            <a:r>
              <a:rPr lang="en-US" altLang="ko-KR" b="1">
                <a:latin typeface="system-ui"/>
              </a:rPr>
              <a:t>const</a:t>
            </a:r>
            <a:r>
              <a:rPr lang="en-US" altLang="ko-KR" b="1">
                <a:solidFill>
                  <a:srgbClr val="404040"/>
                </a:solidFill>
                <a:latin typeface="system-ui"/>
              </a:rPr>
              <a:t> </a:t>
            </a:r>
            <a:r>
              <a:rPr lang="en-US" altLang="ko-KR" b="1">
                <a:latin typeface="system-ui"/>
              </a:rPr>
              <a:t>struct</a:t>
            </a:r>
            <a:r>
              <a:rPr lang="en-US" altLang="ko-KR" b="1">
                <a:solidFill>
                  <a:srgbClr val="404040"/>
                </a:solidFill>
                <a:latin typeface="system-ui"/>
              </a:rPr>
              <a:t> </a:t>
            </a:r>
            <a:r>
              <a:rPr lang="en-US" altLang="ko-KR" b="1">
                <a:latin typeface="system-ui"/>
                <a:hlinkClick r:id="rId2" tooltip="bt_le_adv_param"/>
              </a:rPr>
              <a:t>bt_le_adv_param</a:t>
            </a:r>
            <a:r>
              <a:rPr lang="en-US" altLang="ko-KR" b="1">
                <a:solidFill>
                  <a:srgbClr val="404040"/>
                </a:solidFill>
                <a:latin typeface="system-ui"/>
              </a:rPr>
              <a:t> *param, </a:t>
            </a:r>
            <a:r>
              <a:rPr lang="en-US" altLang="ko-KR" b="1">
                <a:latin typeface="system-ui"/>
              </a:rPr>
              <a:t>const</a:t>
            </a:r>
            <a:r>
              <a:rPr lang="en-US" altLang="ko-KR" b="1">
                <a:solidFill>
                  <a:srgbClr val="404040"/>
                </a:solidFill>
                <a:latin typeface="system-ui"/>
              </a:rPr>
              <a:t> </a:t>
            </a:r>
            <a:r>
              <a:rPr lang="en-US" altLang="ko-KR" b="1">
                <a:latin typeface="system-ui"/>
              </a:rPr>
              <a:t>struct</a:t>
            </a:r>
            <a:r>
              <a:rPr lang="en-US" altLang="ko-KR" b="1">
                <a:solidFill>
                  <a:srgbClr val="404040"/>
                </a:solidFill>
                <a:latin typeface="system-ui"/>
              </a:rPr>
              <a:t> </a:t>
            </a:r>
            <a:r>
              <a:rPr lang="en-US" altLang="ko-KR" b="1">
                <a:latin typeface="system-ui"/>
                <a:hlinkClick r:id="rId3" tooltip="bt_data"/>
              </a:rPr>
              <a:t>bt_data</a:t>
            </a:r>
            <a:r>
              <a:rPr lang="en-US" altLang="ko-KR" b="1">
                <a:solidFill>
                  <a:srgbClr val="404040"/>
                </a:solidFill>
                <a:latin typeface="system-ui"/>
              </a:rPr>
              <a:t> *ad, size_t ad_len, </a:t>
            </a:r>
            <a:br>
              <a:rPr lang="en-US" altLang="ko-KR" b="1">
                <a:solidFill>
                  <a:srgbClr val="404040"/>
                </a:solidFill>
                <a:latin typeface="system-ui"/>
              </a:rPr>
            </a:br>
            <a:r>
              <a:rPr lang="en-US" altLang="ko-KR" b="1">
                <a:solidFill>
                  <a:srgbClr val="404040"/>
                </a:solidFill>
                <a:latin typeface="system-ui"/>
              </a:rPr>
              <a:t>                          </a:t>
            </a:r>
            <a:r>
              <a:rPr lang="en-US" altLang="ko-KR" b="1">
                <a:latin typeface="system-ui"/>
              </a:rPr>
              <a:t>const</a:t>
            </a:r>
            <a:r>
              <a:rPr lang="en-US" altLang="ko-KR" b="1">
                <a:solidFill>
                  <a:srgbClr val="404040"/>
                </a:solidFill>
                <a:latin typeface="system-ui"/>
              </a:rPr>
              <a:t> </a:t>
            </a:r>
            <a:r>
              <a:rPr lang="en-US" altLang="ko-KR" b="1">
                <a:latin typeface="system-ui"/>
              </a:rPr>
              <a:t>struct</a:t>
            </a:r>
            <a:r>
              <a:rPr lang="en-US" altLang="ko-KR" b="1">
                <a:solidFill>
                  <a:srgbClr val="404040"/>
                </a:solidFill>
                <a:latin typeface="system-ui"/>
              </a:rPr>
              <a:t> </a:t>
            </a:r>
            <a:r>
              <a:rPr lang="en-US" altLang="ko-KR" b="1">
                <a:latin typeface="system-ui"/>
                <a:hlinkClick r:id="rId3" tooltip="bt_data"/>
              </a:rPr>
              <a:t>bt_data</a:t>
            </a:r>
            <a:r>
              <a:rPr lang="en-US" altLang="ko-KR" b="1">
                <a:solidFill>
                  <a:srgbClr val="404040"/>
                </a:solidFill>
                <a:latin typeface="system-ui"/>
              </a:rPr>
              <a:t> *sd, size_t sd_len)</a:t>
            </a:r>
            <a:endParaRPr lang="ko-KR" altLang="en-US" b="1"/>
          </a:p>
        </p:txBody>
      </p:sp>
      <p:sp>
        <p:nvSpPr>
          <p:cNvPr id="2" name="직사각형 1"/>
          <p:cNvSpPr/>
          <p:nvPr/>
        </p:nvSpPr>
        <p:spPr>
          <a:xfrm>
            <a:off x="333860" y="1357978"/>
            <a:ext cx="106324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404040"/>
                </a:solidFill>
                <a:latin typeface="system-ui"/>
              </a:rPr>
              <a:t>Set advertisement data, scan response data, advertisement parameters and start advertising.</a:t>
            </a:r>
          </a:p>
          <a:p>
            <a:endParaRPr lang="en-US" altLang="ko-KR">
              <a:solidFill>
                <a:srgbClr val="404040"/>
              </a:solidFill>
              <a:latin typeface="system-ui"/>
            </a:endParaRPr>
          </a:p>
          <a:p>
            <a:pPr marL="355600" indent="-173038"/>
            <a:r>
              <a:rPr lang="en-US" altLang="ko-KR" b="1"/>
              <a:t>param</a:t>
            </a:r>
            <a:r>
              <a:rPr lang="en-US" altLang="ko-KR"/>
              <a:t> – Advertising parameters.</a:t>
            </a:r>
          </a:p>
          <a:p>
            <a:pPr marL="355600" indent="-173038"/>
            <a:r>
              <a:rPr lang="en-US" altLang="ko-KR" b="1"/>
              <a:t>ad</a:t>
            </a:r>
            <a:r>
              <a:rPr lang="en-US" altLang="ko-KR"/>
              <a:t> – Data to be used in advertisement packets.</a:t>
            </a:r>
          </a:p>
          <a:p>
            <a:pPr marL="355600" indent="-173038"/>
            <a:r>
              <a:rPr lang="en-US" altLang="ko-KR" b="1"/>
              <a:t>ad_len</a:t>
            </a:r>
            <a:r>
              <a:rPr lang="en-US" altLang="ko-KR"/>
              <a:t> – Number of elements in ad</a:t>
            </a:r>
          </a:p>
          <a:p>
            <a:pPr marL="355600" indent="-173038"/>
            <a:r>
              <a:rPr lang="en-US" altLang="ko-KR" b="1"/>
              <a:t>sd</a:t>
            </a:r>
            <a:r>
              <a:rPr lang="en-US" altLang="ko-KR"/>
              <a:t> – Data to be used in scan response packets.</a:t>
            </a:r>
          </a:p>
          <a:p>
            <a:pPr marL="355600" indent="-173038"/>
            <a:r>
              <a:rPr lang="en-US" altLang="ko-KR" b="1"/>
              <a:t>sd_len</a:t>
            </a:r>
            <a:r>
              <a:rPr lang="en-US" altLang="ko-KR"/>
              <a:t> – Number of elements in sd</a:t>
            </a:r>
          </a:p>
          <a:p>
            <a:pPr marL="355600" indent="-173038"/>
            <a:endParaRPr lang="en-US" altLang="ko-KR"/>
          </a:p>
          <a:p>
            <a:pPr marL="355600" indent="-173038">
              <a:lnSpc>
                <a:spcPts val="2400"/>
              </a:lnSpc>
            </a:pPr>
            <a:r>
              <a:rPr lang="en-US" altLang="ko-KR" sz="1600">
                <a:solidFill>
                  <a:srgbClr val="0000FF"/>
                </a:solidFill>
              </a:rPr>
              <a:t>BT_LE_ADV_NCONN</a:t>
            </a:r>
            <a:r>
              <a:rPr lang="en-US" altLang="ko-KR" sz="1600"/>
              <a:t> - Non-connectable advertising with private address.</a:t>
            </a:r>
          </a:p>
          <a:p>
            <a:pPr marL="355600" indent="-173038">
              <a:lnSpc>
                <a:spcPts val="2400"/>
              </a:lnSpc>
            </a:pPr>
            <a:r>
              <a:rPr lang="en-US" altLang="ko-KR" sz="1600">
                <a:solidFill>
                  <a:srgbClr val="0000FF"/>
                </a:solidFill>
              </a:rPr>
              <a:t>BT_LE_ADV_NCONN_IDENTITY</a:t>
            </a:r>
            <a:r>
              <a:rPr lang="en-US" altLang="ko-KR" sz="1600"/>
              <a:t> - Non-connectable advertising with </a:t>
            </a:r>
            <a:r>
              <a:rPr lang="en-US" altLang="ko-KR" sz="1600">
                <a:hlinkClick r:id="rId4"/>
              </a:rPr>
              <a:t>BT_LE_ADV_OPT_USE_IDENTITY</a:t>
            </a:r>
            <a:r>
              <a:rPr lang="en-US" altLang="ko-KR" sz="1600"/>
              <a:t>.</a:t>
            </a:r>
          </a:p>
          <a:p>
            <a:br>
              <a:rPr lang="en-US" altLang="ko-KR" sz="1600"/>
            </a:br>
            <a:r>
              <a:rPr lang="en-US" altLang="ko-KR" sz="1600"/>
              <a:t>     enumerator</a:t>
            </a:r>
            <a:r>
              <a:rPr lang="en-US" altLang="ko-KR" sz="1600" b="1"/>
              <a:t> </a:t>
            </a:r>
            <a:r>
              <a:rPr lang="en-US" altLang="ko-KR" sz="1600">
                <a:solidFill>
                  <a:srgbClr val="0000FF"/>
                </a:solidFill>
              </a:rPr>
              <a:t>BT_LE_ADV_OPT_USE_IDENTITY</a:t>
            </a:r>
            <a:r>
              <a:rPr lang="en-US" altLang="ko-KR" sz="1600" b="1"/>
              <a:t> = </a:t>
            </a:r>
            <a:r>
              <a:rPr lang="en-US" altLang="ko-KR" sz="1600">
                <a:hlinkClick r:id="rId5" tooltip="BIT"/>
              </a:rPr>
              <a:t>BIT</a:t>
            </a:r>
            <a:r>
              <a:rPr lang="en-US" altLang="ko-KR" sz="1600" b="1"/>
              <a:t>(2)</a:t>
            </a:r>
            <a:br>
              <a:rPr lang="en-US" altLang="ko-KR" sz="1600" b="1"/>
            </a:br>
            <a:r>
              <a:rPr lang="en-US" altLang="ko-KR" sz="1600" b="1"/>
              <a:t>        </a:t>
            </a:r>
            <a:r>
              <a:rPr lang="en-US" altLang="ko-KR" sz="1600"/>
              <a:t>Advertise using identity address.</a:t>
            </a:r>
          </a:p>
          <a:p>
            <a:r>
              <a:rPr lang="en-US" altLang="ko-KR" sz="1600"/>
              <a:t>        Advertise using the identity address as the advertiser address.</a:t>
            </a:r>
          </a:p>
          <a:p>
            <a:pPr marL="355600" indent="-173038">
              <a:lnSpc>
                <a:spcPts val="2400"/>
              </a:lnSpc>
            </a:pPr>
            <a:endParaRPr lang="en-US" altLang="ko-KR" sz="1600"/>
          </a:p>
          <a:p>
            <a:pPr marL="355600" indent="-173038">
              <a:lnSpc>
                <a:spcPts val="2400"/>
              </a:lnSpc>
            </a:pPr>
            <a:endParaRPr lang="en-US" altLang="ko-KR" sz="1600"/>
          </a:p>
          <a:p>
            <a:pPr>
              <a:lnSpc>
                <a:spcPts val="2400"/>
              </a:lnSpc>
            </a:pP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20836194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89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Broadcaster : Debugging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b="1">
                <a:solidFill>
                  <a:schemeClr val="tx1"/>
                </a:solidFill>
              </a:rPr>
              <a:t>MAC Address </a:t>
            </a:r>
            <a:r>
              <a:rPr lang="ko-KR" altLang="en-US" sz="2000" b="1">
                <a:solidFill>
                  <a:schemeClr val="tx1"/>
                </a:solidFill>
              </a:rPr>
              <a:t>변경되는 문제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0" y="4670993"/>
            <a:ext cx="4032364" cy="1953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1" y="738806"/>
            <a:ext cx="4036233" cy="19129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11" y="2709986"/>
            <a:ext cx="4036233" cy="189013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373245" y="2077594"/>
            <a:ext cx="1172595" cy="26936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424045" y="4048634"/>
            <a:ext cx="1172595" cy="26936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54525" y="6040369"/>
            <a:ext cx="1172595" cy="26936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8" idx="3"/>
            <a:endCxn id="10" idx="3"/>
          </p:cNvCxnSpPr>
          <p:nvPr/>
        </p:nvCxnSpPr>
        <p:spPr>
          <a:xfrm>
            <a:off x="3545840" y="2212277"/>
            <a:ext cx="50800" cy="1971040"/>
          </a:xfrm>
          <a:prstGeom prst="bentConnector3">
            <a:avLst>
              <a:gd name="adj1" fmla="val 5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10" idx="3"/>
            <a:endCxn id="11" idx="3"/>
          </p:cNvCxnSpPr>
          <p:nvPr/>
        </p:nvCxnSpPr>
        <p:spPr>
          <a:xfrm>
            <a:off x="3596640" y="4183317"/>
            <a:ext cx="30480" cy="1991735"/>
          </a:xfrm>
          <a:prstGeom prst="bentConnector3">
            <a:avLst>
              <a:gd name="adj1" fmla="val 8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75200" y="892568"/>
            <a:ext cx="4732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MAC Address</a:t>
            </a:r>
            <a:r>
              <a:rPr lang="ko-KR" altLang="en-US"/>
              <a:t>가 변하지 않고 </a:t>
            </a:r>
            <a:endParaRPr lang="en-US" altLang="ko-KR"/>
          </a:p>
          <a:p>
            <a:r>
              <a:rPr lang="ko-KR" altLang="en-US"/>
              <a:t>데이터가 잘 들어오는 것을 확인할 수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4445" y="943824"/>
            <a:ext cx="1446915" cy="295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35885" y="2914336"/>
            <a:ext cx="1446915" cy="295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5885" y="4945070"/>
            <a:ext cx="1446915" cy="295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34982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3558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ADC </a:t>
            </a:r>
            <a:r>
              <a:rPr lang="ko-KR" altLang="en-US" sz="4800" b="1">
                <a:solidFill>
                  <a:schemeClr val="tx1"/>
                </a:solidFill>
              </a:rPr>
              <a:t>값을 </a:t>
            </a:r>
            <a:r>
              <a:rPr lang="en-US" altLang="ko-KR" sz="4800" b="1">
                <a:solidFill>
                  <a:schemeClr val="tx1"/>
                </a:solidFill>
              </a:rPr>
              <a:t>Broadcast </a:t>
            </a:r>
            <a:r>
              <a:rPr lang="ko-KR" altLang="en-US" sz="4800" b="1">
                <a:solidFill>
                  <a:schemeClr val="tx1"/>
                </a:solidFill>
              </a:rPr>
              <a:t>전송</a:t>
            </a:r>
            <a:endParaRPr lang="en-US" altLang="ko-KR" sz="4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71194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89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rgbClr val="0000FF"/>
                </a:solidFill>
              </a:rPr>
              <a:t>Project </a:t>
            </a:r>
            <a:r>
              <a:rPr lang="ko-KR" altLang="en-US" sz="2000" b="1">
                <a:solidFill>
                  <a:srgbClr val="0000FF"/>
                </a:solidFill>
              </a:rPr>
              <a:t>만들기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0367" y="873901"/>
            <a:ext cx="75526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700"/>
              </a:lnSpc>
              <a:buFontTx/>
              <a:buAutoNum type="arabicPeriod"/>
            </a:pPr>
            <a:r>
              <a:rPr lang="en-US" altLang="ko-KR"/>
              <a:t>Create a new application </a:t>
            </a:r>
            <a:r>
              <a:rPr lang="en-US" altLang="ko-KR">
                <a:sym typeface="Wingdings" panose="05000000000000000000" pitchFamily="2" charset="2"/>
              </a:rPr>
              <a:t> Copy a Sample  broadcaster</a:t>
            </a: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Create new build configuration</a:t>
            </a: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Open main.c</a:t>
            </a: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Code modify  (broadcaster + adc )</a:t>
            </a: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build</a:t>
            </a:r>
          </a:p>
          <a:p>
            <a:pPr marL="342900" indent="-342900">
              <a:lnSpc>
                <a:spcPts val="2700"/>
              </a:lnSpc>
              <a:buAutoNum type="arabicPeriod"/>
            </a:pPr>
            <a:r>
              <a:rPr lang="en-US" altLang="ko-KR">
                <a:sym typeface="Wingdings" panose="05000000000000000000" pitchFamily="2" charset="2"/>
              </a:rPr>
              <a:t>flash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560" y="1616870"/>
            <a:ext cx="4409440" cy="492576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530080" y="5770880"/>
            <a:ext cx="751840" cy="32512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120640" y="5913120"/>
            <a:ext cx="4338320" cy="2032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94463" y="5610274"/>
            <a:ext cx="312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10</a:t>
            </a:r>
            <a:r>
              <a:rPr lang="ko-KR" altLang="en-US">
                <a:solidFill>
                  <a:srgbClr val="0000FF"/>
                </a:solidFill>
              </a:rPr>
              <a:t>비트 </a:t>
            </a:r>
            <a:r>
              <a:rPr lang="en-US" altLang="ko-KR">
                <a:solidFill>
                  <a:srgbClr val="0000FF"/>
                </a:solidFill>
              </a:rPr>
              <a:t>ADC </a:t>
            </a:r>
            <a:r>
              <a:rPr lang="ko-KR" altLang="en-US">
                <a:solidFill>
                  <a:srgbClr val="0000FF"/>
                </a:solidFill>
              </a:rPr>
              <a:t>값을 상위</a:t>
            </a:r>
            <a:r>
              <a:rPr lang="en-US" altLang="ko-KR">
                <a:solidFill>
                  <a:srgbClr val="0000FF"/>
                </a:solidFill>
              </a:rPr>
              <a:t>, </a:t>
            </a:r>
            <a:r>
              <a:rPr lang="ko-KR" altLang="en-US">
                <a:solidFill>
                  <a:srgbClr val="0000FF"/>
                </a:solidFill>
              </a:rPr>
              <a:t>하위</a:t>
            </a:r>
            <a:endParaRPr lang="en-US" altLang="ko-KR">
              <a:solidFill>
                <a:srgbClr val="0000FF"/>
              </a:solidFill>
            </a:endParaRPr>
          </a:p>
          <a:p>
            <a:r>
              <a:rPr lang="en-US" altLang="ko-KR">
                <a:solidFill>
                  <a:srgbClr val="0000FF"/>
                </a:solidFill>
              </a:rPr>
              <a:t>2</a:t>
            </a:r>
            <a:r>
              <a:rPr lang="ko-KR" altLang="en-US">
                <a:solidFill>
                  <a:srgbClr val="0000FF"/>
                </a:solidFill>
              </a:rPr>
              <a:t>바이트로 나누어 전송</a:t>
            </a:r>
          </a:p>
        </p:txBody>
      </p:sp>
    </p:spTree>
    <p:extLst>
      <p:ext uri="{BB962C8B-B14F-4D97-AF65-F5344CB8AC3E}">
        <p14:creationId xmlns:p14="http://schemas.microsoft.com/office/powerpoint/2010/main" val="409356176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89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8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rgbClr val="0000FF"/>
                </a:solidFill>
              </a:rPr>
              <a:t>C Code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72160" y="1570058"/>
            <a:ext cx="748792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mfg_data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0xff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0xff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ad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EB7FF"/>
                </a:solidFill>
                <a:latin typeface="Consolas" panose="020B0609020204030204" pitchFamily="49" charset="0"/>
              </a:rPr>
              <a:t>BT_DATA_MANUFACTURER_DATA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mfg_data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7520" y="813856"/>
            <a:ext cx="8403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mfg_data </a:t>
            </a:r>
            <a:r>
              <a:rPr lang="ko-KR" altLang="en-US"/>
              <a:t>를 </a:t>
            </a:r>
            <a:r>
              <a:rPr lang="en-US" altLang="ko-KR"/>
              <a:t>4</a:t>
            </a:r>
            <a:r>
              <a:rPr lang="ko-KR" altLang="en-US"/>
              <a:t>바이트로 변경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앞의 </a:t>
            </a:r>
            <a:r>
              <a:rPr lang="en-US" altLang="ko-KR"/>
              <a:t>0xff, 0xff </a:t>
            </a:r>
            <a:r>
              <a:rPr lang="ko-KR" altLang="en-US"/>
              <a:t>는 제조사 코드이므로 이 값을 변경하면 제조사 이름이 변경됨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72160" y="394107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int32_t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mv_value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sample_buffer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ADC-Value :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 .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mv_value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sample_buffer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&gt;&gt;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sample_buffer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mfg_data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mfg_data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9167" y="3157257"/>
            <a:ext cx="6296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adc </a:t>
            </a:r>
            <a:r>
              <a:rPr lang="ko-KR" altLang="en-US"/>
              <a:t>값을 상위</a:t>
            </a:r>
            <a:r>
              <a:rPr lang="en-US" altLang="ko-KR"/>
              <a:t>, </a:t>
            </a:r>
            <a:r>
              <a:rPr lang="ko-KR" altLang="en-US"/>
              <a:t>하위 바이트 나누어서 배열 변수에 담고</a:t>
            </a:r>
            <a:r>
              <a:rPr lang="en-US" altLang="ko-KR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mfg_data </a:t>
            </a:r>
            <a:r>
              <a:rPr lang="ko-KR" altLang="en-US"/>
              <a:t>배열에 넣어주면 끝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01564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35582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ko-KR" altLang="en-US" sz="4800" b="1">
                <a:solidFill>
                  <a:schemeClr val="tx1"/>
                </a:solidFill>
              </a:rPr>
              <a:t>학습 사이트</a:t>
            </a:r>
            <a:endParaRPr lang="en-US" altLang="ko-KR" sz="4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3222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355574" cy="4273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indent="-268288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학습 사이트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3808" y="29026"/>
            <a:ext cx="3668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Nordic Semiconductor Infocenter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58" y="603892"/>
            <a:ext cx="10932001" cy="5888941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946280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355574" cy="4273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indent="-268288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학습 사이트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3808" y="29026"/>
            <a:ext cx="887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>
                <a:hlinkClick r:id="rId2"/>
              </a:rPr>
              <a:t>https://developer.nordicsemi.com/nRF_Connect_SDK/doc/latest/nrf/installation.html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" y="427385"/>
            <a:ext cx="12152243" cy="6430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6887" y="1401417"/>
            <a:ext cx="4466287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b="1">
                <a:solidFill>
                  <a:srgbClr val="FFFF00"/>
                </a:solidFill>
              </a:rPr>
              <a:t>nRF Connect SDK</a:t>
            </a:r>
            <a:endParaRPr lang="ko-KR" altLang="en-US" sz="40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4611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43808" y="29026"/>
            <a:ext cx="8405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https://academy.nordicsemi.com/courses/bluetooth-low-energy-fundamentals/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029" y="427384"/>
            <a:ext cx="12247030" cy="64306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sp>
        <p:nvSpPr>
          <p:cNvPr id="7" name="직사각형 6"/>
          <p:cNvSpPr/>
          <p:nvPr/>
        </p:nvSpPr>
        <p:spPr>
          <a:xfrm>
            <a:off x="1" y="0"/>
            <a:ext cx="2355574" cy="4273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indent="-268288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학습 사이트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617527" y="3445164"/>
            <a:ext cx="3435928" cy="498763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9360568" y="2743200"/>
            <a:ext cx="1688298" cy="536400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rgbClr val="0000FF"/>
                </a:solidFill>
              </a:rPr>
              <a:t>Click</a:t>
            </a:r>
            <a:endParaRPr lang="ko-KR" altLang="en-US" sz="28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390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1. Connecting to your smartphone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744595"/>
            <a:ext cx="7295257" cy="451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/>
              <a:t>9. Build &amp; Flash &amp; Connect via your phone</a:t>
            </a:r>
          </a:p>
          <a:p>
            <a:pPr>
              <a:lnSpc>
                <a:spcPts val="2900"/>
              </a:lnSpc>
            </a:pPr>
            <a:r>
              <a:rPr lang="ko-KR" altLang="en-US"/>
              <a:t>  </a:t>
            </a:r>
            <a:r>
              <a:rPr lang="en-US" altLang="ko-KR"/>
              <a:t>- </a:t>
            </a:r>
            <a:r>
              <a:rPr lang="ko-KR" altLang="en-US"/>
              <a:t>연결이 수립되면</a:t>
            </a:r>
            <a:r>
              <a:rPr lang="en-US" altLang="ko-KR"/>
              <a:t>, "Cli…" </a:t>
            </a:r>
            <a:r>
              <a:rPr lang="ko-KR" altLang="en-US"/>
              <a:t>탭</a:t>
            </a:r>
            <a:r>
              <a:rPr lang="en-US" altLang="ko-KR"/>
              <a:t>(</a:t>
            </a:r>
            <a:r>
              <a:rPr lang="ko-KR" altLang="en-US"/>
              <a:t>또는 화면이 충분히 크면 </a:t>
            </a:r>
            <a:r>
              <a:rPr lang="en-US" altLang="ko-KR"/>
              <a:t>Client </a:t>
            </a:r>
            <a:r>
              <a:rPr lang="ko-KR" altLang="en-US"/>
              <a:t>탭</a:t>
            </a:r>
            <a:r>
              <a:rPr lang="en-US" altLang="ko-KR"/>
              <a:t>)</a:t>
            </a:r>
            <a:r>
              <a:rPr lang="ko-KR" altLang="en-US"/>
              <a:t>을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클릭해 보자</a:t>
            </a:r>
            <a:r>
              <a:rPr lang="en-US" altLang="ko-KR"/>
              <a:t>. </a:t>
            </a:r>
          </a:p>
          <a:p>
            <a:pPr>
              <a:lnSpc>
                <a:spcPts val="2900"/>
              </a:lnSpc>
            </a:pPr>
            <a:r>
              <a:rPr lang="en-US" altLang="ko-KR"/>
              <a:t>  - </a:t>
            </a:r>
            <a:r>
              <a:rPr lang="ko-KR" altLang="en-US"/>
              <a:t>이 탭에는 연결된 디바이스에 있는 모든 서비스 목록이 표시된다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"Nordic LED and Button Service"</a:t>
            </a:r>
            <a:r>
              <a:rPr lang="ko-KR" altLang="en-US"/>
              <a:t>를 찾아 클릭한다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단일 화살표</a:t>
            </a:r>
            <a:r>
              <a:rPr lang="en-US" altLang="ko-KR"/>
              <a:t>(</a:t>
            </a:r>
            <a:r>
              <a:rPr lang="ko-KR" altLang="en-US"/>
              <a:t>아래로 향하는 화살표</a:t>
            </a:r>
            <a:r>
              <a:rPr lang="en-US" altLang="ko-KR"/>
              <a:t>)</a:t>
            </a:r>
            <a:r>
              <a:rPr lang="ko-KR" altLang="en-US"/>
              <a:t>를 눌러 버튼 특성에 구독하고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여러 화살표</a:t>
            </a:r>
            <a:r>
              <a:rPr lang="en-US" altLang="ko-KR"/>
              <a:t>(</a:t>
            </a:r>
            <a:r>
              <a:rPr lang="ko-KR" altLang="en-US"/>
              <a:t>아래로 향하는 아이콘</a:t>
            </a:r>
            <a:r>
              <a:rPr lang="en-US" altLang="ko-KR"/>
              <a:t>)</a:t>
            </a:r>
            <a:r>
              <a:rPr lang="ko-KR" altLang="en-US"/>
              <a:t>를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눌러 이 특성의 알림을 활성화한다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보드에서 버튼 </a:t>
            </a:r>
            <a:r>
              <a:rPr lang="en-US" altLang="ko-KR"/>
              <a:t>1</a:t>
            </a:r>
            <a:r>
              <a:rPr lang="ko-KR" altLang="en-US"/>
              <a:t>을 누르면 </a:t>
            </a:r>
            <a:r>
              <a:rPr lang="en-US" altLang="ko-KR"/>
              <a:t>"Button Released"</a:t>
            </a:r>
            <a:r>
              <a:rPr lang="ko-KR" altLang="en-US"/>
              <a:t>와 </a:t>
            </a:r>
            <a:r>
              <a:rPr lang="en-US" altLang="ko-KR"/>
              <a:t>"Button Pressed“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사이에서 값이 변경되는 것을 볼 수 있다</a:t>
            </a:r>
            <a:r>
              <a:rPr lang="en-US" altLang="ko-KR"/>
              <a:t>.</a:t>
            </a:r>
            <a:br>
              <a:rPr lang="en-US" altLang="ko-KR"/>
            </a:br>
            <a:endParaRPr lang="en-US" altLang="ko-KR"/>
          </a:p>
          <a:p>
            <a:pPr>
              <a:lnSpc>
                <a:spcPts val="2900"/>
              </a:lnSpc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6842A1-87C1-4942-82DC-129CA5A1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440" y="893073"/>
            <a:ext cx="4143953" cy="571579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8B62D7-4A18-47FC-A221-E497CB06F183}"/>
              </a:ext>
            </a:extLst>
          </p:cNvPr>
          <p:cNvSpPr/>
          <p:nvPr/>
        </p:nvSpPr>
        <p:spPr>
          <a:xfrm>
            <a:off x="10779617" y="4069724"/>
            <a:ext cx="852776" cy="476518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EE99B4-B450-42A6-979A-0A6B9D2977FD}"/>
              </a:ext>
            </a:extLst>
          </p:cNvPr>
          <p:cNvSpPr/>
          <p:nvPr/>
        </p:nvSpPr>
        <p:spPr>
          <a:xfrm>
            <a:off x="7738057" y="4780531"/>
            <a:ext cx="1573368" cy="306624"/>
          </a:xfrm>
          <a:prstGeom prst="round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21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2538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3600" b="1">
                <a:solidFill>
                  <a:schemeClr val="tx1"/>
                </a:solidFill>
              </a:rPr>
              <a:t>Excise 2. </a:t>
            </a:r>
          </a:p>
          <a:p>
            <a:pPr marL="179387" algn="ctr"/>
            <a:r>
              <a:rPr lang="en-US" altLang="ko-KR" sz="3600" b="1">
                <a:solidFill>
                  <a:schemeClr val="tx1"/>
                </a:solidFill>
              </a:rPr>
              <a:t>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476519" y="2483243"/>
            <a:ext cx="10921284" cy="2739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이전 연습에서는 </a:t>
            </a:r>
            <a:r>
              <a:rPr lang="en-US" altLang="ko-KR" b="1"/>
              <a:t>Nordic </a:t>
            </a:r>
            <a:r>
              <a:rPr lang="ko-KR" altLang="en-US" b="1"/>
              <a:t>보드</a:t>
            </a:r>
            <a:r>
              <a:rPr lang="ko-KR" altLang="en-US"/>
              <a:t>를 주변 기기로</a:t>
            </a:r>
            <a:r>
              <a:rPr lang="en-US" altLang="ko-KR"/>
              <a:t>, </a:t>
            </a:r>
            <a:r>
              <a:rPr lang="ko-KR" altLang="en-US" b="1"/>
              <a:t>스마트폰</a:t>
            </a:r>
            <a:r>
              <a:rPr lang="ko-KR" altLang="en-US"/>
              <a:t>을 중앙 기기로 설정하여 연결을 하여</a:t>
            </a:r>
            <a:r>
              <a:rPr lang="en-US" altLang="ko-KR"/>
              <a:t>,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미리 구현된 </a:t>
            </a:r>
            <a:r>
              <a:rPr lang="en-US" altLang="ko-KR" b="1"/>
              <a:t>LED Button Service</a:t>
            </a:r>
            <a:r>
              <a:rPr lang="ko-KR" altLang="en-US"/>
              <a:t>를 사용하여 간단한 데이터를 전송할 수 있었다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비록 이를 직접 확인하지는 않았지만</a:t>
            </a:r>
            <a:r>
              <a:rPr lang="en-US" altLang="ko-KR"/>
              <a:t>, </a:t>
            </a:r>
            <a:r>
              <a:rPr lang="ko-KR" altLang="en-US"/>
              <a:t>중앙 기기는 이미 연결할 때 몇 가지 연결 매개변수를 선택했다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이번 연습에서는 이러한 매개변수가 무엇이었는지 살펴보고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연결 매개변수를 변경하기 위해 할 수 있는 일들을 알자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Bluetooth LE </a:t>
            </a:r>
            <a:r>
              <a:rPr lang="ko-KR" altLang="en-US"/>
              <a:t>서비스 및 데이터 전송에 대해서는 </a:t>
            </a:r>
            <a:r>
              <a:rPr lang="en-US" altLang="ko-KR"/>
              <a:t>4</a:t>
            </a:r>
            <a:r>
              <a:rPr lang="ko-KR" altLang="en-US"/>
              <a:t>번째 레슨에서 더 자세히 다루고 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지금은 연결된 디바이스에 데이터를 전송하고 있다는 사실만 알면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B6EDC3-714C-4FE3-B213-462F6068F4FD}"/>
              </a:ext>
            </a:extLst>
          </p:cNvPr>
          <p:cNvSpPr/>
          <p:nvPr/>
        </p:nvSpPr>
        <p:spPr>
          <a:xfrm>
            <a:off x="0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2 -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6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744595"/>
            <a:ext cx="11797048" cy="2281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Wingdings" panose="05000000000000000000" pitchFamily="2" charset="2"/>
              <a:buChar char="§"/>
            </a:pPr>
            <a:r>
              <a:rPr lang="en-US" altLang="ko-KR" b="1"/>
              <a:t>Open project file :  l3/l3_e2</a:t>
            </a:r>
            <a:br>
              <a:rPr lang="en-US" altLang="ko-KR"/>
            </a:br>
            <a:endParaRPr lang="en-US" altLang="ko-KR"/>
          </a:p>
          <a:p>
            <a:pPr marL="342900" indent="-342900">
              <a:lnSpc>
                <a:spcPts val="2900"/>
              </a:lnSpc>
              <a:buAutoNum type="arabicPeriod"/>
            </a:pPr>
            <a:r>
              <a:rPr lang="en-US" altLang="ko-KR" b="1"/>
              <a:t>Get the connection parameters for the current connection. </a:t>
            </a:r>
          </a:p>
          <a:p>
            <a:pPr marL="180975" indent="-180975">
              <a:lnSpc>
                <a:spcPts val="2900"/>
              </a:lnSpc>
            </a:pPr>
            <a:r>
              <a:rPr lang="en-US" altLang="ko-KR"/>
              <a:t>1.1 Declare a structure to store the connection parameters.</a:t>
            </a:r>
            <a:br>
              <a:rPr lang="en-US" altLang="ko-KR"/>
            </a:br>
            <a:r>
              <a:rPr lang="en-US" altLang="ko-KR" b="1"/>
              <a:t>on_connected()</a:t>
            </a:r>
            <a:r>
              <a:rPr lang="ko-KR" altLang="en-US"/>
              <a:t> 콜백 함수에서</a:t>
            </a:r>
            <a:r>
              <a:rPr lang="en-US" altLang="ko-KR"/>
              <a:t>, </a:t>
            </a:r>
            <a:r>
              <a:rPr lang="ko-KR" altLang="en-US"/>
              <a:t>연결 매개변수를 저장할 </a:t>
            </a:r>
            <a:r>
              <a:rPr lang="en-US" altLang="ko-KR" b="1"/>
              <a:t>bt_conn_info</a:t>
            </a:r>
            <a:r>
              <a:rPr lang="ko-KR" altLang="en-US"/>
              <a:t> 유형의 구조체 </a:t>
            </a:r>
            <a:r>
              <a:rPr lang="en-US" altLang="ko-KR" b="1"/>
              <a:t>info</a:t>
            </a:r>
            <a:r>
              <a:rPr lang="ko-KR" altLang="en-US"/>
              <a:t>를 선언하자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그런 다음 </a:t>
            </a:r>
            <a:r>
              <a:rPr lang="en-US" altLang="ko-KR" b="1"/>
              <a:t>bt_conn_get_info()</a:t>
            </a:r>
            <a:r>
              <a:rPr lang="ko-KR" altLang="en-US"/>
              <a:t> 함수를 사용하여 연결에서 사용된 매개변수로 </a:t>
            </a:r>
            <a:r>
              <a:rPr lang="en-US" altLang="ko-KR" b="1"/>
              <a:t>info</a:t>
            </a:r>
            <a:r>
              <a:rPr lang="ko-KR" altLang="en-US"/>
              <a:t> 구조체를 채운다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33304A-95DC-4041-9964-86470458F3F3}"/>
              </a:ext>
            </a:extLst>
          </p:cNvPr>
          <p:cNvSpPr/>
          <p:nvPr/>
        </p:nvSpPr>
        <p:spPr>
          <a:xfrm>
            <a:off x="704044" y="3176375"/>
            <a:ext cx="919980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1.1 - Declare a structure to store the connection parameters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bt_conn_info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bt_conn_get_info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"bt_conn_get_info() returned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9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744595"/>
            <a:ext cx="11797048" cy="2088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600"/>
              </a:lnSpc>
            </a:pPr>
            <a:r>
              <a:rPr lang="en-US" altLang="ko-KR"/>
              <a:t>1.2 Add the connection parameters to your log. </a:t>
            </a:r>
          </a:p>
          <a:p>
            <a:pPr marL="269875" indent="-269875">
              <a:lnSpc>
                <a:spcPts val="2600"/>
              </a:lnSpc>
            </a:pPr>
            <a:r>
              <a:rPr lang="en-US" altLang="ko-KR"/>
              <a:t> -  </a:t>
            </a:r>
            <a:r>
              <a:rPr lang="en-US" altLang="ko-KR" b="1"/>
              <a:t>Connection parameters</a:t>
            </a:r>
            <a:r>
              <a:rPr lang="ko-KR" altLang="en-US"/>
              <a:t>에서 이야기한 세 가지 주요 연결 매개변수를 로그로 출력해보다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연결 간격은 </a:t>
            </a:r>
            <a:r>
              <a:rPr lang="en-US" altLang="ko-KR"/>
              <a:t>1.25ms </a:t>
            </a:r>
            <a:r>
              <a:rPr lang="ko-KR" altLang="en-US"/>
              <a:t>단위로 표시되며</a:t>
            </a:r>
            <a:r>
              <a:rPr lang="en-US" altLang="ko-KR"/>
              <a:t>, supervision timeout</a:t>
            </a:r>
            <a:r>
              <a:rPr lang="ko-KR" altLang="en-US"/>
              <a:t>은 </a:t>
            </a:r>
            <a:r>
              <a:rPr lang="en-US" altLang="ko-KR"/>
              <a:t>10ms </a:t>
            </a:r>
            <a:r>
              <a:rPr lang="ko-KR" altLang="en-US"/>
              <a:t>단위로 표시된다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따라서 이를 더 읽기 쉽게 만들기 위해 계산을 해야 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다음 코드를 </a:t>
            </a:r>
            <a:r>
              <a:rPr lang="en-US" altLang="ko-KR" b="1"/>
              <a:t>main.c</a:t>
            </a:r>
            <a:r>
              <a:rPr lang="ko-KR" altLang="en-US"/>
              <a:t>의 </a:t>
            </a:r>
            <a:r>
              <a:rPr lang="en-US" altLang="ko-KR" b="1"/>
              <a:t>on_connected()</a:t>
            </a:r>
            <a:r>
              <a:rPr lang="ko-KR" altLang="en-US"/>
              <a:t> 콜백 함수 끝에 추가하자</a:t>
            </a:r>
            <a:r>
              <a:rPr lang="en-US" altLang="ko-KR"/>
              <a:t>.</a:t>
            </a:r>
          </a:p>
          <a:p>
            <a:pPr marL="180975" indent="-180975">
              <a:lnSpc>
                <a:spcPts val="2900"/>
              </a:lnSpc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021198-8F1B-4392-8401-76CC8FBB1D32}"/>
              </a:ext>
            </a:extLst>
          </p:cNvPr>
          <p:cNvSpPr/>
          <p:nvPr/>
        </p:nvSpPr>
        <p:spPr>
          <a:xfrm>
            <a:off x="648236" y="2547365"/>
            <a:ext cx="11543764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1.2 - Add the connection parameters to your log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connection_interval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interval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1.25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// in ms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supervision_timeout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timeout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 // in ms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"Connection parameters: interval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%.2f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 ms, latency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 intervals, timeout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 ms"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connection_interval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latency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supervision_timeout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D3638C-F254-436A-8BF9-3EC24EC0EE07}"/>
              </a:ext>
            </a:extLst>
          </p:cNvPr>
          <p:cNvSpPr/>
          <p:nvPr/>
        </p:nvSpPr>
        <p:spPr>
          <a:xfrm>
            <a:off x="648235" y="4186619"/>
            <a:ext cx="11341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로그가 </a:t>
            </a:r>
            <a:r>
              <a:rPr lang="en-US" altLang="ko-KR"/>
              <a:t>float (double) </a:t>
            </a:r>
            <a:r>
              <a:rPr lang="ko-KR" altLang="en-US"/>
              <a:t>숫자를 처리할 수 있도록 하기 위해 </a:t>
            </a:r>
            <a:r>
              <a:rPr lang="en-US" altLang="ko-KR" b="1"/>
              <a:t>prj.conf</a:t>
            </a:r>
            <a:r>
              <a:rPr lang="ko-KR" altLang="en-US"/>
              <a:t> 파일에 </a:t>
            </a:r>
            <a:r>
              <a:rPr lang="en-US" altLang="ko-KR" b="1"/>
              <a:t>CONFIG_FPU=y</a:t>
            </a:r>
            <a:r>
              <a:rPr lang="ko-KR" altLang="en-US"/>
              <a:t> 설정을 추가했다</a:t>
            </a:r>
            <a:r>
              <a:rPr lang="en-US" altLang="ko-KR"/>
              <a:t>. </a:t>
            </a:r>
            <a:r>
              <a:rPr lang="ko-KR" altLang="en-US"/>
              <a:t>만약 </a:t>
            </a:r>
            <a:r>
              <a:rPr lang="en-US" altLang="ko-KR"/>
              <a:t>GitHub</a:t>
            </a:r>
            <a:r>
              <a:rPr lang="ko-KR" altLang="en-US"/>
              <a:t>에서 제공된 템플릿을 사용했다면</a:t>
            </a:r>
            <a:r>
              <a:rPr lang="en-US" altLang="ko-KR"/>
              <a:t>, </a:t>
            </a:r>
            <a:r>
              <a:rPr lang="ko-KR" altLang="en-US"/>
              <a:t>이 설정은 이미 추가되어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0CF8F3-4C62-444B-8979-232CC2040F0C}"/>
              </a:ext>
            </a:extLst>
          </p:cNvPr>
          <p:cNvSpPr/>
          <p:nvPr/>
        </p:nvSpPr>
        <p:spPr>
          <a:xfrm>
            <a:off x="807076" y="4832950"/>
            <a:ext cx="314673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Floating Point Unit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CONFIG_FPU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933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744595"/>
            <a:ext cx="11797048" cy="451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 b="1"/>
              <a:t>2. Build and Flash</a:t>
            </a:r>
            <a:br>
              <a:rPr lang="en-US" altLang="ko-KR"/>
            </a:br>
            <a:r>
              <a:rPr lang="en-US" altLang="ko-KR"/>
              <a:t>log</a:t>
            </a:r>
            <a:r>
              <a:rPr lang="ko-KR" altLang="en-US"/>
              <a:t> 창에서 다음을 확인할 수 있다</a:t>
            </a:r>
            <a:r>
              <a:rPr lang="en-US" altLang="ko-KR"/>
              <a:t>.  </a:t>
            </a:r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r>
              <a:rPr lang="en-US" altLang="ko-KR" b="1"/>
              <a:t>3. </a:t>
            </a:r>
            <a:r>
              <a:rPr lang="ko-KR" altLang="en-US" b="1"/>
              <a:t>스마트폰 앱에서 </a:t>
            </a:r>
            <a:r>
              <a:rPr lang="en-US" altLang="ko-KR" b="1"/>
              <a:t>Connect </a:t>
            </a:r>
            <a:r>
              <a:rPr lang="ko-KR" altLang="en-US" b="1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EB9ABC-7D5F-4493-8732-0F07C153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39" y="1688788"/>
            <a:ext cx="10767383" cy="30763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18E67C-AE87-43DC-A4D9-48B13F16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8" y="5257048"/>
            <a:ext cx="10767384" cy="5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16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744595"/>
            <a:ext cx="11797048" cy="376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 b="1"/>
              <a:t>4. Modify the callbacks to be notified when the parameters for an LE Connection have been updated.</a:t>
            </a:r>
            <a:br>
              <a:rPr lang="en-US" altLang="ko-KR" b="1"/>
            </a:br>
            <a:r>
              <a:rPr lang="ko-KR" altLang="en-US"/>
              <a:t>이전 연습에서 정의한 </a:t>
            </a:r>
            <a:r>
              <a:rPr lang="en-US" altLang="ko-KR" b="1"/>
              <a:t>bt_conn_cb</a:t>
            </a:r>
            <a:r>
              <a:rPr lang="ko-KR" altLang="en-US"/>
              <a:t> 구조체에 </a:t>
            </a:r>
            <a:r>
              <a:rPr lang="en-US" altLang="ko-KR" b="1"/>
              <a:t>le_param_updated</a:t>
            </a:r>
            <a:r>
              <a:rPr lang="ko-KR" altLang="en-US"/>
              <a:t> 멤버가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멤버는 </a:t>
            </a:r>
            <a:r>
              <a:rPr lang="en-US" altLang="ko-KR"/>
              <a:t>LE </a:t>
            </a:r>
            <a:r>
              <a:rPr lang="ko-KR" altLang="en-US"/>
              <a:t>연결의 연결 매개변수가 업데이트되었음을 애플리케이션에 알리는 데 사용된다</a:t>
            </a:r>
            <a:r>
              <a:rPr lang="en-US" altLang="ko-KR"/>
              <a:t>.</a:t>
            </a:r>
          </a:p>
          <a:p>
            <a:pPr marL="180975" indent="-180975">
              <a:lnSpc>
                <a:spcPts val="2900"/>
              </a:lnSpc>
            </a:pPr>
            <a:endParaRPr lang="en-US" altLang="ko-KR" b="1"/>
          </a:p>
          <a:p>
            <a:pPr marL="180975" indent="-180975">
              <a:lnSpc>
                <a:spcPts val="2900"/>
              </a:lnSpc>
            </a:pPr>
            <a:r>
              <a:rPr lang="en-US" altLang="ko-KR"/>
              <a:t>4.1 Modify your connection_callbacks parameter</a:t>
            </a:r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r>
              <a:rPr lang="en-US" altLang="ko-KR"/>
              <a:t>4.2 Add the on_le_param_updated() event </a:t>
            </a:r>
            <a:br>
              <a:rPr lang="en-US" altLang="ko-KR"/>
            </a:br>
            <a:r>
              <a:rPr lang="en-US" altLang="ko-KR"/>
              <a:t> </a:t>
            </a:r>
            <a:r>
              <a:rPr lang="ko-KR" altLang="ko-KR">
                <a:latin typeface="Arial" panose="020B0604020202020204" pitchFamily="34" charset="0"/>
              </a:rPr>
              <a:t>새로운 연결 파라미터를 기록하기 위해 </a:t>
            </a:r>
            <a:r>
              <a:rPr lang="ko-KR" altLang="ko-KR">
                <a:latin typeface="Arial Unicode MS"/>
              </a:rPr>
              <a:t>on_le_param_updated()</a:t>
            </a:r>
            <a:r>
              <a:rPr lang="ko-KR" altLang="ko-KR"/>
              <a:t> 콜백 함수를 정의하</a:t>
            </a:r>
            <a:r>
              <a:rPr lang="ko-KR" altLang="en-US"/>
              <a:t>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8B6965-F4DB-4DED-99D7-CAA99BA15803}"/>
              </a:ext>
            </a:extLst>
          </p:cNvPr>
          <p:cNvSpPr/>
          <p:nvPr/>
        </p:nvSpPr>
        <p:spPr>
          <a:xfrm>
            <a:off x="536713" y="2782669"/>
            <a:ext cx="8935278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4.1 - Add the callback for connection parameter updates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le_param_updated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     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on_le_param_updated,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9ADF91-33D0-497C-A11E-B71B19E05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13" y="4849289"/>
            <a:ext cx="24397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269F66-3FB4-4672-82E8-3FF88FBD6F38}"/>
              </a:ext>
            </a:extLst>
          </p:cNvPr>
          <p:cNvSpPr/>
          <p:nvPr/>
        </p:nvSpPr>
        <p:spPr>
          <a:xfrm>
            <a:off x="485951" y="4489226"/>
            <a:ext cx="11706049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4.2 - Add the callback for connection parameter updates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on_le_param_updated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interval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latency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timeout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connection_interval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interval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1.25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         // in ms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supervision_timeout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timeout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          // in ms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"Connection parameters updated: interval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%.2f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 ms, latency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 intervals, timeout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 ms"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connection_interval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latency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supervision_timeout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79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744595"/>
            <a:ext cx="11797048" cy="4794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/>
              <a:t>4.3 Build &amp; Flash </a:t>
            </a:r>
            <a:br>
              <a:rPr lang="en-US" altLang="ko-KR"/>
            </a:br>
            <a:r>
              <a:rPr lang="en-US" altLang="ko-KR"/>
              <a:t>  App </a:t>
            </a:r>
            <a:r>
              <a:rPr lang="ko-KR" altLang="en-US"/>
              <a:t>연결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en-US" altLang="ko-KR">
                <a:latin typeface="Arial" panose="020B0604020202020204" pitchFamily="34" charset="0"/>
              </a:rPr>
              <a:t>log </a:t>
            </a:r>
            <a:r>
              <a:rPr lang="ko-KR" altLang="en-US">
                <a:latin typeface="Arial" panose="020B0604020202020204" pitchFamily="34" charset="0"/>
              </a:rPr>
              <a:t>확인</a:t>
            </a:r>
            <a:r>
              <a:rPr lang="en-US" altLang="ko-KR">
                <a:latin typeface="Arial" panose="020B0604020202020204" pitchFamily="34" charset="0"/>
              </a:rPr>
              <a:t>.</a:t>
            </a: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Arial" panose="020B0604020202020204" pitchFamily="34" charset="0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Arial" panose="020B0604020202020204" pitchFamily="34" charset="0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Arial" panose="020B0604020202020204" pitchFamily="34" charset="0"/>
            </a:endParaRPr>
          </a:p>
          <a:p>
            <a:pPr marL="360363" indent="-179388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en-US"/>
              <a:t>지금까지 연결 파라미터 변경은 사실 디바이스에 의해 요청되고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이는 </a:t>
            </a:r>
            <a:r>
              <a:rPr lang="en-US" altLang="ko-KR"/>
              <a:t>nRF Connect SDK</a:t>
            </a:r>
            <a:r>
              <a:rPr lang="ko-KR" altLang="en-US"/>
              <a:t>에서 </a:t>
            </a:r>
            <a:r>
              <a:rPr lang="en-US" altLang="ko-KR"/>
              <a:t>Bluetooth </a:t>
            </a:r>
            <a:r>
              <a:rPr lang="ko-KR" altLang="en-US"/>
              <a:t>스택을 활성화할 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파라미터 업데이트를 명시적으로 요청하지 않더라도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주변장치의 선호 연결 파라미터를 포함한 여러 기본값이 설정되기 때문이다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만약 초기 연결에서 중앙 장치가 제공한 파라미터가 주변장치의 선호 파라미터와 일치하지 않는 경우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주변장치는 선호하는 값을 얻기 위해 자동으로 연결 파라미터 변경을 요청한다</a:t>
            </a:r>
            <a:r>
              <a:rPr lang="en-US" altLang="ko-KR"/>
              <a:t>.</a:t>
            </a:r>
          </a:p>
          <a:p>
            <a:pPr marL="360363" indent="-179388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</a:t>
            </a:r>
            <a:r>
              <a:rPr lang="ko-KR" altLang="en-US"/>
              <a:t>이제 해당 파라미터들의 기본값이 무엇인지 살펴보자</a:t>
            </a:r>
            <a:r>
              <a:rPr lang="en-US" altLang="ko-KR"/>
              <a:t>.</a:t>
            </a:r>
          </a:p>
          <a:p>
            <a:pPr marL="180975" indent="-180975">
              <a:lnSpc>
                <a:spcPts val="2900"/>
              </a:lnSpc>
            </a:pPr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9ADF91-33D0-497C-A11E-B71B19E05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13" y="4849289"/>
            <a:ext cx="24397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30ADAE-B793-4B93-A50A-B8B562743155}"/>
              </a:ext>
            </a:extLst>
          </p:cNvPr>
          <p:cNvSpPr/>
          <p:nvPr/>
        </p:nvSpPr>
        <p:spPr>
          <a:xfrm>
            <a:off x="292769" y="1690583"/>
            <a:ext cx="11697462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[00:00:28.345,397] &lt;inf&gt; Lesson3_Exercise2: Connected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[00:00:28.345,428] &lt;inf&gt; Lesson3_Exercise2: Connection parameters: interval 30.00 ms, latency 0 intervals, timeout 5000 ms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[00:00:33.632,171] &lt;inf&gt; Lesson3_Exercise2: Connection parameters updated: interval 30.00 ms, latency 0 intervals, timeout 420 ms</a:t>
            </a:r>
          </a:p>
        </p:txBody>
      </p:sp>
    </p:spTree>
    <p:extLst>
      <p:ext uri="{BB962C8B-B14F-4D97-AF65-F5344CB8AC3E}">
        <p14:creationId xmlns:p14="http://schemas.microsoft.com/office/powerpoint/2010/main" val="4168841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744595"/>
            <a:ext cx="11797048" cy="42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Default value</a:t>
            </a:r>
            <a:endParaRPr lang="ko-KR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8E9DBBB-2FE3-4AE9-9074-F424C1E80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84" y="2528672"/>
            <a:ext cx="65" cy="597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1B74A9-F1A5-49F0-997A-F8218B03CBD5}"/>
              </a:ext>
            </a:extLst>
          </p:cNvPr>
          <p:cNvSpPr/>
          <p:nvPr/>
        </p:nvSpPr>
        <p:spPr>
          <a:xfrm>
            <a:off x="565483" y="1166185"/>
            <a:ext cx="10792261" cy="256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GT-Eesti Display"/>
              </a:rPr>
              <a:t>Connection interval:</a:t>
            </a:r>
            <a:endParaRPr lang="ko-KR" altLang="ko-KR" sz="100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solidFill>
                  <a:srgbClr val="4B4F58"/>
                </a:solidFill>
                <a:latin typeface="Arial" panose="020B0604020202020204" pitchFamily="34" charset="0"/>
                <a:ea typeface="GT-Eesti Display"/>
              </a:rPr>
              <a:t> </a:t>
            </a:r>
            <a:r>
              <a:rPr lang="ko-KR" altLang="ko-KR">
                <a:solidFill>
                  <a:srgbClr val="4B4F58"/>
                </a:solidFill>
                <a:latin typeface="Arial" panose="020B0604020202020204" pitchFamily="34" charset="0"/>
                <a:ea typeface="GT-Eesti Display"/>
              </a:rPr>
              <a:t>config </a:t>
            </a:r>
            <a:r>
              <a:rPr lang="ko-KR" altLang="ko-KR" sz="1400">
                <a:solidFill>
                  <a:srgbClr val="4B4F58"/>
                </a:solidFill>
                <a:latin typeface="Arial Unicode MS"/>
                <a:ea typeface="Monaco"/>
                <a:hlinkClick r:id="rId2"/>
              </a:rPr>
              <a:t>BT_PERIPHERAL_PREF_MIN_INT</a:t>
            </a:r>
            <a:r>
              <a:rPr lang="ko-KR" altLang="ko-KR">
                <a:solidFill>
                  <a:srgbClr val="4B4F58"/>
                </a:solidFill>
                <a:ea typeface="GT-Eesti Display"/>
              </a:rPr>
              <a:t>: 24 (1.25ms units -&gt; 30ms)</a:t>
            </a:r>
            <a:endParaRPr lang="ko-KR" altLang="ko-KR">
              <a:solidFill>
                <a:srgbClr val="4B4F58"/>
              </a:solidFill>
              <a:latin typeface="Arial" panose="020B0604020202020204" pitchFamily="34" charset="0"/>
              <a:ea typeface="GT-Eesti Display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solidFill>
                  <a:srgbClr val="4B4F58"/>
                </a:solidFill>
                <a:latin typeface="Arial" panose="020B0604020202020204" pitchFamily="34" charset="0"/>
                <a:ea typeface="GT-Eesti Display"/>
              </a:rPr>
              <a:t> </a:t>
            </a:r>
            <a:r>
              <a:rPr lang="ko-KR" altLang="ko-KR">
                <a:solidFill>
                  <a:srgbClr val="4B4F58"/>
                </a:solidFill>
                <a:latin typeface="Arial" panose="020B0604020202020204" pitchFamily="34" charset="0"/>
                <a:ea typeface="GT-Eesti Display"/>
              </a:rPr>
              <a:t>config </a:t>
            </a:r>
            <a:r>
              <a:rPr lang="ko-KR" altLang="ko-KR" sz="1400">
                <a:solidFill>
                  <a:srgbClr val="4B4F58"/>
                </a:solidFill>
                <a:latin typeface="Arial Unicode MS"/>
                <a:ea typeface="Monaco"/>
                <a:hlinkClick r:id="rId3"/>
              </a:rPr>
              <a:t>BT_PERIPHERAL_PREF_MAX_INT</a:t>
            </a:r>
            <a:r>
              <a:rPr lang="ko-KR" altLang="ko-KR">
                <a:solidFill>
                  <a:srgbClr val="4B4F58"/>
                </a:solidFill>
                <a:ea typeface="GT-Eesti Display"/>
              </a:rPr>
              <a:t>: 40 (1.25ms units -&gt; 50ms)</a:t>
            </a:r>
            <a:endParaRPr lang="ko-KR" altLang="ko-KR">
              <a:solidFill>
                <a:srgbClr val="4B4F58"/>
              </a:solidFill>
              <a:latin typeface="Arial" panose="020B0604020202020204" pitchFamily="34" charset="0"/>
              <a:ea typeface="GT-Eesti Display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GT-Eesti Display"/>
              </a:rPr>
              <a:t>Peripheral latency:</a:t>
            </a:r>
            <a:endParaRPr lang="ko-KR" altLang="ko-KR" sz="100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solidFill>
                  <a:srgbClr val="4B4F58"/>
                </a:solidFill>
                <a:latin typeface="Arial" panose="020B0604020202020204" pitchFamily="34" charset="0"/>
                <a:ea typeface="GT-Eesti Display"/>
              </a:rPr>
              <a:t> </a:t>
            </a:r>
            <a:r>
              <a:rPr lang="ko-KR" altLang="ko-KR">
                <a:solidFill>
                  <a:srgbClr val="4B4F58"/>
                </a:solidFill>
                <a:latin typeface="Arial" panose="020B0604020202020204" pitchFamily="34" charset="0"/>
                <a:ea typeface="GT-Eesti Display"/>
              </a:rPr>
              <a:t>config </a:t>
            </a:r>
            <a:r>
              <a:rPr lang="ko-KR" altLang="ko-KR" sz="1400">
                <a:solidFill>
                  <a:srgbClr val="4B4F58"/>
                </a:solidFill>
                <a:latin typeface="Arial Unicode MS"/>
                <a:ea typeface="Monaco"/>
                <a:hlinkClick r:id="rId4"/>
              </a:rPr>
              <a:t>BT_PERIPHERAL_PREF_LATENCY</a:t>
            </a:r>
            <a:r>
              <a:rPr lang="ko-KR" altLang="ko-KR">
                <a:solidFill>
                  <a:srgbClr val="4B4F58"/>
                </a:solidFill>
                <a:ea typeface="GT-Eesti Display"/>
              </a:rPr>
              <a:t>: 0 (Unit is given in number of connection intervals)</a:t>
            </a:r>
            <a:endParaRPr lang="ko-KR" altLang="ko-KR">
              <a:solidFill>
                <a:srgbClr val="4B4F58"/>
              </a:solidFill>
              <a:latin typeface="Arial" panose="020B0604020202020204" pitchFamily="34" charset="0"/>
              <a:ea typeface="GT-Eesti Display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GT-Eesti Display"/>
              </a:rPr>
              <a:t>Supervision timeout:</a:t>
            </a:r>
            <a:endParaRPr lang="ko-KR" altLang="ko-KR" sz="100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>
                <a:solidFill>
                  <a:srgbClr val="4B4F58"/>
                </a:solidFill>
                <a:latin typeface="Arial" panose="020B0604020202020204" pitchFamily="34" charset="0"/>
                <a:ea typeface="GT-Eesti Display"/>
              </a:rPr>
              <a:t>config </a:t>
            </a:r>
            <a:r>
              <a:rPr lang="ko-KR" altLang="ko-KR" sz="1400">
                <a:solidFill>
                  <a:srgbClr val="4B4F58"/>
                </a:solidFill>
                <a:latin typeface="Arial Unicode MS"/>
                <a:ea typeface="Monaco"/>
                <a:hlinkClick r:id="rId5"/>
              </a:rPr>
              <a:t>BT_PERIPHERAL_PREF_TIMEOUT</a:t>
            </a:r>
            <a:r>
              <a:rPr lang="ko-KR" altLang="ko-KR">
                <a:solidFill>
                  <a:srgbClr val="4B4F58"/>
                </a:solidFill>
                <a:ea typeface="GT-Eesti Display"/>
              </a:rPr>
              <a:t>: 42 (10ms units -&gt; 420ms)</a:t>
            </a:r>
            <a:endParaRPr lang="ko-KR" altLang="ko-KR">
              <a:solidFill>
                <a:srgbClr val="4B4F58"/>
              </a:solidFill>
              <a:latin typeface="Arial" panose="020B0604020202020204" pitchFamily="34" charset="0"/>
              <a:ea typeface="GT-Eesti Display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064A4-2707-4991-A0F7-7248DBA2C9CD}"/>
              </a:ext>
            </a:extLst>
          </p:cNvPr>
          <p:cNvSpPr/>
          <p:nvPr/>
        </p:nvSpPr>
        <p:spPr>
          <a:xfrm>
            <a:off x="193183" y="3961553"/>
            <a:ext cx="11585668" cy="1167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이 모든 값은 </a:t>
            </a:r>
            <a:r>
              <a:rPr lang="ko-KR" altLang="ko-KR">
                <a:latin typeface="Arial Unicode MS"/>
              </a:rPr>
              <a:t>&lt;install_path&gt;\zephyr\subsys\bluetooth\host</a:t>
            </a:r>
            <a:r>
              <a:rPr lang="ko-KR" altLang="ko-KR"/>
              <a:t> 경로에 있는 </a:t>
            </a:r>
            <a:r>
              <a:rPr lang="ko-KR" altLang="ko-KR" b="1">
                <a:latin typeface="Arial" panose="020B0604020202020204" pitchFamily="34" charset="0"/>
              </a:rPr>
              <a:t>Kconfig.gatt</a:t>
            </a:r>
            <a:r>
              <a:rPr lang="ko-KR" altLang="ko-KR">
                <a:latin typeface="Arial" panose="020B0604020202020204" pitchFamily="34" charset="0"/>
              </a:rPr>
              <a:t>에서 찾을 수 있다.</a:t>
            </a:r>
            <a:endParaRPr lang="en-US" altLang="ko-KR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주변장치는 파라미터 변경을 요청했으며,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ko-KR" altLang="ko-KR">
                <a:latin typeface="Arial" panose="020B0604020202020204" pitchFamily="34" charset="0"/>
              </a:rPr>
              <a:t>이 업데이트 후 모든 파라미터가 우리의 선호 값을 만족하게 되었다.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42406-4095-4990-A8E0-CD8117A78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83" y="5690822"/>
            <a:ext cx="8273666" cy="11671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A57BD28-A4D9-4476-9320-28AA322675FB}"/>
              </a:ext>
            </a:extLst>
          </p:cNvPr>
          <p:cNvSpPr/>
          <p:nvPr/>
        </p:nvSpPr>
        <p:spPr>
          <a:xfrm>
            <a:off x="8839149" y="648866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>
                <a:latin typeface="Arial" panose="020B0604020202020204" pitchFamily="34" charset="0"/>
              </a:rPr>
              <a:t>Kconfig.gatt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8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ko-KR" altLang="en-US" b="1">
                <a:solidFill>
                  <a:schemeClr val="tx1"/>
                </a:solidFill>
              </a:rPr>
              <a:t>학습 목표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289" y="992550"/>
            <a:ext cx="11656919" cy="209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BLE </a:t>
            </a:r>
            <a:r>
              <a:rPr lang="ko-KR" altLang="en-US"/>
              <a:t>연결 프로세스를 설명할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다양한 연결 매개변수와 역할을 이해하고 설명할 수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 매개변수를 변경하는 방법을 이해하고 설명할 수 있다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연결을 설정하고 다양한 연결 매개변수를 수정하는 방법을 실습을 통해 연습한다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100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744595"/>
            <a:ext cx="11797048" cy="1537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>
                <a:latin typeface="+mn-ea"/>
              </a:rPr>
              <a:t>5. Change the preferred connection parameters.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</a:t>
            </a:r>
            <a:r>
              <a:rPr lang="ko-KR" altLang="ko-KR">
                <a:latin typeface="+mn-ea"/>
              </a:rPr>
              <a:t>prj.conf에 다음 줄을 추가하여 선호 연결 파라미터를 변경해 </a:t>
            </a:r>
            <a:r>
              <a:rPr lang="ko-KR" altLang="en-US">
                <a:latin typeface="+mn-ea"/>
              </a:rPr>
              <a:t>보자</a:t>
            </a:r>
            <a:r>
              <a:rPr lang="ko-KR" altLang="ko-KR">
                <a:latin typeface="+mn-ea"/>
              </a:rPr>
              <a:t>. </a:t>
            </a:r>
            <a:br>
              <a:rPr lang="en-US" altLang="ko-KR">
                <a:latin typeface="+mn-ea"/>
              </a:rPr>
            </a:b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9ADF91-33D0-497C-A11E-B71B19E05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13" y="4849289"/>
            <a:ext cx="24397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CCBABF-FE9C-4EBA-A96F-9C608462CCA8}"/>
              </a:ext>
            </a:extLst>
          </p:cNvPr>
          <p:cNvSpPr/>
          <p:nvPr/>
        </p:nvSpPr>
        <p:spPr>
          <a:xfrm>
            <a:off x="536712" y="1727538"/>
            <a:ext cx="770491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STEP 5 - Configure your preferred connection parameters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CONFIG_BT_PERIPHERAL_PREF_MIN_INT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=800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CONFIG_BT_PERIPHERAL_PREF_MAX_INT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=800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CONFIG_BT_PERIPHERAL_PREF_LATENCY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=0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CONFIG_BT_PERIPHERAL_PREF_TIMEOUT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=400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CONFIG_BT_GAP_AUTO_UPDATE_CONN_PARAMS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AE5E0A-8AD8-486D-ABD4-4D35E4035608}"/>
              </a:ext>
            </a:extLst>
          </p:cNvPr>
          <p:cNvSpPr/>
          <p:nvPr/>
        </p:nvSpPr>
        <p:spPr>
          <a:xfrm>
            <a:off x="323758" y="3729620"/>
            <a:ext cx="11331529" cy="2654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마지막 설정인 </a:t>
            </a:r>
            <a:r>
              <a:rPr lang="ko-KR" altLang="ko-KR">
                <a:latin typeface="Arial Unicode MS"/>
              </a:rPr>
              <a:t>CONFIG_BT_GAP_AUTO_UPDATE_CONN_PARAMS</a:t>
            </a:r>
            <a:r>
              <a:rPr lang="ko-KR" altLang="ko-KR"/>
              <a:t>는 연결 파라미터 업데이트 요청을 자동으로 보내는 역할을 </a:t>
            </a:r>
            <a:r>
              <a:rPr lang="ko-KR" altLang="en-US"/>
              <a:t>한</a:t>
            </a:r>
            <a:r>
              <a:rPr lang="ko-KR" altLang="ko-KR"/>
              <a:t>다. 그러나 기본값으로 </a:t>
            </a:r>
            <a:r>
              <a:rPr lang="ko-KR" altLang="ko-KR">
                <a:latin typeface="Arial Unicode MS"/>
              </a:rPr>
              <a:t>y</a:t>
            </a:r>
            <a:r>
              <a:rPr lang="ko-KR" altLang="ko-KR"/>
              <a:t>로 설정되어 있기 때문에 실제로는 필요하지 않다. </a:t>
            </a:r>
            <a:endParaRPr lang="en-US" altLang="ko-KR"/>
          </a:p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/>
              <a:t>우리가 수동으로 요청하지 않았음에도 업데이트가 이루어지는 것을 볼 수 있다.</a:t>
            </a:r>
            <a:endParaRPr lang="en-US" altLang="ko-KR"/>
          </a:p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애플리케이션이 자동으로 업데이트를 요청하지 않도록 하려면 이 Kconfig를 비활성화할 수 있다. 이 경우 </a:t>
            </a:r>
            <a:r>
              <a:rPr lang="ko-KR" altLang="ko-KR">
                <a:latin typeface="Arial Unicode MS"/>
              </a:rPr>
              <a:t>bt_conn_le_param_update()</a:t>
            </a:r>
            <a:r>
              <a:rPr lang="ko-KR" altLang="ko-KR"/>
              <a:t>를 사용하여 애플리케이션에서 수동으로 파라미터 변경을 요청할 수 있다.</a:t>
            </a:r>
            <a:endParaRPr lang="en-US" altLang="ko-KR"/>
          </a:p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위 설정은 최소 및 최대 선호 연결 간격을 각각 1초로 설정하고, 선호 주변 장치 지연 시간을 0 연결 간격으로 설정하며, 선호 감독 타임아웃을 4초로 설정</a:t>
            </a:r>
            <a:r>
              <a:rPr lang="ko-KR" altLang="en-US">
                <a:latin typeface="Arial" panose="020B0604020202020204" pitchFamily="34" charset="0"/>
              </a:rPr>
              <a:t>하고 있다</a:t>
            </a:r>
            <a:r>
              <a:rPr lang="ko-KR" altLang="ko-KR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9770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744595"/>
            <a:ext cx="11797048" cy="1537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>
                <a:latin typeface="+mn-ea"/>
              </a:rPr>
              <a:t>6. Build &amp; Flash &amp; Connect smartphone</a:t>
            </a:r>
            <a:br>
              <a:rPr lang="en-US" altLang="ko-KR">
                <a:latin typeface="+mn-ea"/>
              </a:rPr>
            </a:br>
            <a:r>
              <a:rPr lang="ko-KR" altLang="en-US">
                <a:latin typeface="+mn-ea"/>
              </a:rPr>
              <a:t>그리고 </a:t>
            </a:r>
            <a:r>
              <a:rPr lang="en-US" altLang="ko-KR">
                <a:latin typeface="+mn-ea"/>
              </a:rPr>
              <a:t>log </a:t>
            </a:r>
            <a:r>
              <a:rPr lang="ko-KR" altLang="en-US">
                <a:latin typeface="+mn-ea"/>
              </a:rPr>
              <a:t>파일을 살펴보자</a:t>
            </a:r>
            <a:r>
              <a:rPr lang="en-US" altLang="ko-KR">
                <a:latin typeface="+mn-ea"/>
              </a:rPr>
              <a:t>.</a:t>
            </a:r>
            <a:br>
              <a:rPr lang="en-US" altLang="ko-KR">
                <a:latin typeface="+mn-ea"/>
              </a:rPr>
            </a:b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9ADF91-33D0-497C-A11E-B71B19E05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13" y="4849289"/>
            <a:ext cx="24397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37DAFF-BF11-4D97-A023-D3C639987CCE}"/>
              </a:ext>
            </a:extLst>
          </p:cNvPr>
          <p:cNvSpPr/>
          <p:nvPr/>
        </p:nvSpPr>
        <p:spPr>
          <a:xfrm>
            <a:off x="536713" y="1513235"/>
            <a:ext cx="11655286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[00:00:20.773,864] &lt;inf&gt; Lesson3_Exercise2: Connected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[00:00:20.773,895] &lt;inf&gt; Lesson3_Exercise2: Connection parameters: interval 30.00 ms, latency 0 intervals, timeout 5000 ms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[00:00:26.046,386] &lt;inf&gt; Lesson3_Exercise2: Connection parameters updated: interval 1000.00 ms, latency 0 intervals, timeout 4000 ms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B7579A-10E2-44D9-A282-A324E89B7403}"/>
              </a:ext>
            </a:extLst>
          </p:cNvPr>
          <p:cNvSpPr/>
          <p:nvPr/>
        </p:nvSpPr>
        <p:spPr>
          <a:xfrm>
            <a:off x="449179" y="2432581"/>
            <a:ext cx="11655286" cy="1909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스마트폰이 초기에는 </a:t>
            </a:r>
            <a:r>
              <a:rPr lang="en-US" altLang="ko-KR"/>
              <a:t>30ms</a:t>
            </a:r>
            <a:r>
              <a:rPr lang="ko-KR" altLang="en-US"/>
              <a:t>의 연결 간격과 </a:t>
            </a:r>
            <a:r>
              <a:rPr lang="en-US" altLang="ko-KR"/>
              <a:t>5000ms</a:t>
            </a:r>
            <a:r>
              <a:rPr lang="ko-KR" altLang="en-US"/>
              <a:t>의 감독 타임아웃으로 연결되었음을 알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이후 변경 요청을 했을 때</a:t>
            </a:r>
            <a:r>
              <a:rPr lang="en-US" altLang="ko-KR"/>
              <a:t>, </a:t>
            </a:r>
            <a:r>
              <a:rPr lang="ko-KR" altLang="en-US"/>
              <a:t>연결 간격은 </a:t>
            </a:r>
            <a:r>
              <a:rPr lang="en-US" altLang="ko-KR"/>
              <a:t>1.000</a:t>
            </a:r>
            <a:r>
              <a:rPr lang="ko-KR" altLang="en-US"/>
              <a:t>초</a:t>
            </a:r>
            <a:r>
              <a:rPr lang="en-US" altLang="ko-KR"/>
              <a:t>, </a:t>
            </a:r>
            <a:r>
              <a:rPr lang="ko-KR" altLang="en-US"/>
              <a:t>감독 타임아웃은 </a:t>
            </a:r>
            <a:r>
              <a:rPr lang="en-US" altLang="ko-KR"/>
              <a:t>4</a:t>
            </a:r>
            <a:r>
              <a:rPr lang="ko-KR" altLang="en-US"/>
              <a:t>초로 변경되었다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숫자는 연결에 사용된 중앙 장치</a:t>
            </a:r>
            <a:r>
              <a:rPr lang="en-US" altLang="ko-KR"/>
              <a:t>(</a:t>
            </a:r>
            <a:r>
              <a:rPr lang="ko-KR" altLang="en-US"/>
              <a:t>스마트폰</a:t>
            </a:r>
            <a:r>
              <a:rPr lang="en-US" altLang="ko-KR"/>
              <a:t>)</a:t>
            </a:r>
            <a:r>
              <a:rPr lang="ko-KR" altLang="en-US"/>
              <a:t>에 따라 다를 수 있지만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대부분의 경우 </a:t>
            </a:r>
            <a:r>
              <a:rPr lang="en-US" altLang="ko-KR"/>
              <a:t>1000ms</a:t>
            </a:r>
            <a:r>
              <a:rPr lang="ko-KR" altLang="en-US"/>
              <a:t>에 가까운 값을 보게 될 것이다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연결 파라미터를 설정하는 최종 결정은 중앙 역할을 하는 스마트폰에 의해 이루어진다</a:t>
            </a:r>
            <a:r>
              <a:rPr lang="en-US" altLang="ko-KR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37CC2F-575F-4AC8-B24D-6B2F3873F949}"/>
              </a:ext>
            </a:extLst>
          </p:cNvPr>
          <p:cNvSpPr/>
          <p:nvPr/>
        </p:nvSpPr>
        <p:spPr>
          <a:xfrm>
            <a:off x="780691" y="4639181"/>
            <a:ext cx="8490284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>
                <a:latin typeface="HY그래픽M" panose="02030600000101010101" pitchFamily="18" charset="-127"/>
                <a:ea typeface="HY그래픽M" panose="02030600000101010101" pitchFamily="18" charset="-127"/>
              </a:rPr>
              <a:t>연결 간격을 실제로 관찰하려면 </a:t>
            </a:r>
            <a:r>
              <a:rPr lang="en-US" altLang="ko-KR" sz="1600" b="1">
                <a:latin typeface="HY그래픽M" panose="02030600000101010101" pitchFamily="18" charset="-127"/>
                <a:ea typeface="HY그래픽M" panose="02030600000101010101" pitchFamily="18" charset="-127"/>
              </a:rPr>
              <a:t>nRF Blinky</a:t>
            </a:r>
            <a:r>
              <a:rPr lang="ko-KR" altLang="en-US" sz="1600">
                <a:latin typeface="HY그래픽M" panose="02030600000101010101" pitchFamily="18" charset="-127"/>
                <a:ea typeface="HY그래픽M" panose="02030600000101010101" pitchFamily="18" charset="-127"/>
              </a:rPr>
              <a:t>라는 모바일 앱을 사용할 수 있습니다</a:t>
            </a:r>
            <a:r>
              <a:rPr lang="en-US" altLang="ko-KR" sz="1600">
                <a:latin typeface="HY그래픽M" panose="02030600000101010101" pitchFamily="18" charset="-127"/>
                <a:ea typeface="HY그래픽M" panose="02030600000101010101" pitchFamily="18" charset="-127"/>
              </a:rPr>
              <a:t>. </a:t>
            </a:r>
          </a:p>
          <a:p>
            <a:r>
              <a:rPr lang="ko-KR" altLang="en-US" sz="1600">
                <a:latin typeface="HY그래픽M" panose="02030600000101010101" pitchFamily="18" charset="-127"/>
                <a:ea typeface="HY그래픽M" panose="02030600000101010101" pitchFamily="18" charset="-127"/>
              </a:rPr>
              <a:t>이 앱은 디바이스의 버튼을 누를 때 연결 간격의 변화를 실제로 관찰할 수 있게 해줍니다</a:t>
            </a:r>
            <a:r>
              <a:rPr lang="en-US" altLang="ko-KR" sz="160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r>
              <a:rPr lang="en-US" altLang="ko-KR" sz="1600" b="1">
                <a:latin typeface="HY그래픽M" panose="02030600000101010101" pitchFamily="18" charset="-127"/>
                <a:ea typeface="HY그래픽M" panose="02030600000101010101" pitchFamily="18" charset="-127"/>
              </a:rPr>
              <a:t>nRF Connect for Mobile</a:t>
            </a:r>
            <a:r>
              <a:rPr lang="ko-KR" altLang="en-US" sz="1600">
                <a:latin typeface="HY그래픽M" panose="02030600000101010101" pitchFamily="18" charset="-127"/>
                <a:ea typeface="HY그래픽M" panose="02030600000101010101" pitchFamily="18" charset="-127"/>
              </a:rPr>
              <a:t> 애플리케이션의 그래픽 새로고침 속도 때문에 </a:t>
            </a:r>
            <a:endParaRPr lang="en-US" altLang="ko-KR" sz="160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r>
              <a:rPr lang="ko-KR" altLang="en-US" sz="1600">
                <a:latin typeface="HY그래픽M" panose="02030600000101010101" pitchFamily="18" charset="-127"/>
                <a:ea typeface="HY그래픽M" panose="02030600000101010101" pitchFamily="18" charset="-127"/>
              </a:rPr>
              <a:t>이 앱을 사용할 경우 연결 간격의 차이를 눈치채기 어려울 수 있습니다</a:t>
            </a:r>
            <a:r>
              <a:rPr lang="en-US" altLang="ko-KR" sz="160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9553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B7579A-10E2-44D9-A282-A324E89B7403}"/>
              </a:ext>
            </a:extLst>
          </p:cNvPr>
          <p:cNvSpPr/>
          <p:nvPr/>
        </p:nvSpPr>
        <p:spPr>
          <a:xfrm>
            <a:off x="268357" y="952696"/>
            <a:ext cx="11655286" cy="3024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이제 애플리케이션의 응답성이 다소 낮아졌다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응답이 느려진 애플리케이션이 더 나아 보인다는 것이 이해되지 않을 수도 있지만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많은 경우에 그것이 꼭 더 나은 것은 아니다</a:t>
            </a:r>
            <a:r>
              <a:rPr lang="en-US" altLang="ko-KR"/>
              <a:t>. </a:t>
            </a:r>
            <a:r>
              <a:rPr lang="ko-KR" altLang="en-US"/>
              <a:t>그러나 지연 시간을 줄이려면 </a:t>
            </a:r>
            <a:br>
              <a:rPr lang="en-US" altLang="ko-KR"/>
            </a:br>
            <a:r>
              <a:rPr lang="ko-KR" altLang="en-US"/>
              <a:t>디바이스 간 통신 빈도가 증가해야 하고</a:t>
            </a:r>
            <a:r>
              <a:rPr lang="en-US" altLang="ko-KR"/>
              <a:t>, </a:t>
            </a:r>
            <a:r>
              <a:rPr lang="ko-KR" altLang="en-US"/>
              <a:t>이는 더 많은 전력을 소모한다는 점을 기억해야한다</a:t>
            </a:r>
            <a:r>
              <a:rPr lang="en-US" altLang="ko-KR"/>
              <a:t>..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이는 </a:t>
            </a:r>
            <a:r>
              <a:rPr lang="en-US" altLang="ko-KR"/>
              <a:t>Bluetooth LE </a:t>
            </a:r>
            <a:r>
              <a:rPr lang="ko-KR" altLang="en-US"/>
              <a:t>애플리케이션을 개발할 때 고려해야 할 사항이다</a:t>
            </a:r>
            <a:r>
              <a:rPr lang="en-US" altLang="ko-KR"/>
              <a:t>. </a:t>
            </a:r>
            <a:r>
              <a:rPr lang="ko-KR" altLang="en-US"/>
              <a:t>예를 들어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온도 센서는 초당 </a:t>
            </a:r>
            <a:r>
              <a:rPr lang="en-US" altLang="ko-KR"/>
              <a:t>10</a:t>
            </a:r>
            <a:r>
              <a:rPr lang="ko-KR" altLang="en-US"/>
              <a:t>번 값을 업데이트할 필요가 없다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연결 파라미터를 조정하여 여러분의 애플리케이션에 적합한 값을 찾아보자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6092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7476" y="571326"/>
            <a:ext cx="11797048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>
                <a:latin typeface="+mn-ea"/>
              </a:rPr>
              <a:t>7. Set our preferred PHY.  </a:t>
            </a:r>
            <a:r>
              <a:rPr lang="en-US" altLang="ko-KR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>
                <a:latin typeface="+mn-ea"/>
              </a:rPr>
              <a:t>2M PHY</a:t>
            </a:r>
            <a:r>
              <a:rPr lang="ko-KR" altLang="en-US">
                <a:latin typeface="+mn-ea"/>
              </a:rPr>
              <a:t>를 적용해보자</a:t>
            </a:r>
            <a:r>
              <a:rPr lang="en-US" altLang="ko-KR">
                <a:latin typeface="+mn-ea"/>
              </a:rPr>
              <a:t>.</a:t>
            </a:r>
          </a:p>
          <a:p>
            <a:pPr marL="180975" indent="-180975">
              <a:lnSpc>
                <a:spcPts val="2900"/>
              </a:lnSpc>
            </a:pPr>
            <a:r>
              <a:rPr lang="en-US" altLang="ko-KR">
                <a:latin typeface="+mn-ea"/>
              </a:rPr>
              <a:t>7.1 Define the function update_phy() to update the connection’s PHY.</a:t>
            </a: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r>
              <a:rPr lang="en-US" altLang="ko-KR"/>
              <a:t>7.2 </a:t>
            </a:r>
            <a:r>
              <a:rPr lang="ko-KR" altLang="en-US"/>
              <a:t>연결 중 </a:t>
            </a:r>
            <a:r>
              <a:rPr lang="en-US" altLang="ko-KR"/>
              <a:t>PHY</a:t>
            </a:r>
            <a:r>
              <a:rPr lang="ko-KR" altLang="en-US"/>
              <a:t>를 업데이트하는 함수를 호출하자</a:t>
            </a:r>
            <a:r>
              <a:rPr lang="en-US" altLang="ko-KR"/>
              <a:t>.</a:t>
            </a:r>
          </a:p>
          <a:p>
            <a:r>
              <a:rPr lang="en-US" altLang="ko-KR" b="1"/>
              <a:t>    on_connected()</a:t>
            </a:r>
            <a:r>
              <a:rPr lang="ko-KR" altLang="en-US"/>
              <a:t> 콜백 함수의 끝에서 </a:t>
            </a:r>
            <a:r>
              <a:rPr lang="en-US" altLang="ko-KR" b="1"/>
              <a:t>update_phy()</a:t>
            </a:r>
            <a:r>
              <a:rPr lang="ko-KR" altLang="en-US"/>
              <a:t> 함수를 호출하고</a:t>
            </a:r>
            <a:r>
              <a:rPr lang="en-US" altLang="ko-KR"/>
              <a:t>, </a:t>
            </a:r>
            <a:r>
              <a:rPr lang="en-US" altLang="ko-KR" b="1"/>
              <a:t>my_conn</a:t>
            </a:r>
            <a:r>
              <a:rPr lang="ko-KR" altLang="en-US"/>
              <a:t>을 입력 파라미터로 전달한다</a:t>
            </a:r>
            <a:r>
              <a:rPr lang="en-US" altLang="ko-KR"/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14D16-11D1-47ED-A287-2F4E7CC6A980}"/>
              </a:ext>
            </a:extLst>
          </p:cNvPr>
          <p:cNvSpPr/>
          <p:nvPr/>
        </p:nvSpPr>
        <p:spPr>
          <a:xfrm>
            <a:off x="601578" y="1496280"/>
            <a:ext cx="9613232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/* STEP 7.1 - Define the function to update the connection's PHY 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update_phy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bt_conn_le_phy_param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preferred_phy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options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FC1FF"/>
                </a:solidFill>
                <a:latin typeface="Consolas" panose="020B0609020204030204" pitchFamily="49" charset="0"/>
              </a:rPr>
              <a:t>BT_CONN_LE_PHY_OPT_NONE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pref_rx_phy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FC1FF"/>
                </a:solidFill>
                <a:latin typeface="Consolas" panose="020B0609020204030204" pitchFamily="49" charset="0"/>
              </a:rPr>
              <a:t>BT_GAP_LE_PHY_2M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pref_tx_phy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FC1FF"/>
                </a:solidFill>
                <a:latin typeface="Consolas" panose="020B0609020204030204" pitchFamily="49" charset="0"/>
              </a:rPr>
              <a:t>BT_GAP_LE_PHY_2M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bt_conn_le_phy_update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preferred_phy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"bt_conn_le_phy_update() returned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656CC7-8EB3-4812-B346-7A91C693949F}"/>
              </a:ext>
            </a:extLst>
          </p:cNvPr>
          <p:cNvSpPr/>
          <p:nvPr/>
        </p:nvSpPr>
        <p:spPr>
          <a:xfrm>
            <a:off x="601578" y="5764638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7.2 - Update the PHY mode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update_phy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531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648341"/>
            <a:ext cx="11797048" cy="42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>
                <a:latin typeface="+mn-ea"/>
              </a:rPr>
              <a:t>8. Add the callbacks to be notified when the PHY of the connection has changed.</a:t>
            </a:r>
            <a:endParaRPr lang="ko-KR" altLang="en-US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CFC661-DAA6-4C85-9FCF-E20742F2C13E}"/>
              </a:ext>
            </a:extLst>
          </p:cNvPr>
          <p:cNvSpPr/>
          <p:nvPr/>
        </p:nvSpPr>
        <p:spPr>
          <a:xfrm>
            <a:off x="401053" y="1124383"/>
            <a:ext cx="11113168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/>
              <a:t>이론적으로는 이 방법이 작동해야 하지만</a:t>
            </a:r>
            <a:r>
              <a:rPr lang="en-US" altLang="ko-KR"/>
              <a:t>, PHY</a:t>
            </a:r>
            <a:r>
              <a:rPr lang="ko-KR" altLang="en-US"/>
              <a:t>가 실제로 변경되었는지 확인할 방법이 필요하다</a:t>
            </a:r>
            <a:r>
              <a:rPr lang="en-US" altLang="ko-KR"/>
              <a:t>. </a:t>
            </a:r>
            <a:r>
              <a:rPr lang="ko-KR" altLang="en-US"/>
              <a:t>그래서 </a:t>
            </a:r>
            <a:br>
              <a:rPr lang="en-US" altLang="ko-KR"/>
            </a:br>
            <a:r>
              <a:rPr lang="en-US" altLang="ko-KR" b="1"/>
              <a:t>le_phy_updated</a:t>
            </a:r>
            <a:r>
              <a:rPr lang="ko-KR" altLang="en-US"/>
              <a:t> 콜백을 </a:t>
            </a:r>
            <a:r>
              <a:rPr lang="en-US" altLang="ko-KR" b="1"/>
              <a:t>connection_callbacks</a:t>
            </a:r>
            <a:r>
              <a:rPr lang="ko-KR" altLang="en-US"/>
              <a:t>에 추가하여 </a:t>
            </a:r>
            <a:br>
              <a:rPr lang="en-US" altLang="ko-KR"/>
            </a:br>
            <a:r>
              <a:rPr lang="ko-KR" altLang="en-US"/>
              <a:t>연결의 </a:t>
            </a:r>
            <a:r>
              <a:rPr lang="en-US" altLang="ko-KR"/>
              <a:t>PHY</a:t>
            </a:r>
            <a:r>
              <a:rPr lang="ko-KR" altLang="en-US"/>
              <a:t>가 변경되었는지 알려줄 수 있다</a:t>
            </a:r>
            <a:r>
              <a:rPr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79D90D-BC74-41BD-8AE9-AB8D675D53D9}"/>
              </a:ext>
            </a:extLst>
          </p:cNvPr>
          <p:cNvSpPr/>
          <p:nvPr/>
        </p:nvSpPr>
        <p:spPr>
          <a:xfrm>
            <a:off x="193183" y="2308953"/>
            <a:ext cx="10499558" cy="41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/>
              <a:t>8.1 </a:t>
            </a:r>
            <a:r>
              <a:rPr lang="en-US" altLang="ko-KR" b="1"/>
              <a:t>on_le_phy_updated()</a:t>
            </a:r>
            <a:r>
              <a:rPr lang="ko-KR" altLang="en-US"/>
              <a:t> 콜백 함수 구현하기</a:t>
            </a:r>
            <a:r>
              <a:rPr lang="en-US" altLang="ko-KR"/>
              <a:t>. </a:t>
            </a:r>
            <a:r>
              <a:rPr lang="ko-KR" altLang="en-US"/>
              <a:t>다음과 같이 작성할 수 있다</a:t>
            </a:r>
            <a:r>
              <a:rPr lang="en-US" altLang="ko-KR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5C3646-B60A-4125-A9A7-5D205FCA3DB2}"/>
              </a:ext>
            </a:extLst>
          </p:cNvPr>
          <p:cNvSpPr/>
          <p:nvPr/>
        </p:nvSpPr>
        <p:spPr>
          <a:xfrm>
            <a:off x="579578" y="2776488"/>
            <a:ext cx="11024258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8.1 - Write a callback function to inform about updates in the PHY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on_le_phy_updated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bt_conn_le_phy_info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param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// PHY Updated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param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tx_phy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BT_CONN_LE_TX_POWER_PHY_1M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"PHY updated. New PHY: 1M"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param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tx_phy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BT_CONN_LE_TX_POWER_PHY_2M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"PHY updated. New PHY: 2M"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param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tx_phy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BT_CONN_LE_TX_POWER_PHY_CODED_S8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"PHY updated. New PHY: Long Range"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249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648341"/>
            <a:ext cx="11797048" cy="42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>
                <a:latin typeface="+mn-ea"/>
              </a:rPr>
              <a:t>8.2 Enable the ability to update the PHY</a:t>
            </a:r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510A28-59F5-4D65-A0E0-AE67CB6ACDDA}"/>
              </a:ext>
            </a:extLst>
          </p:cNvPr>
          <p:cNvSpPr/>
          <p:nvPr/>
        </p:nvSpPr>
        <p:spPr>
          <a:xfrm>
            <a:off x="401053" y="1124383"/>
            <a:ext cx="11450052" cy="4903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ko-KR" altLang="en-US"/>
              <a:t>콜백은 준비되었지만</a:t>
            </a:r>
            <a:r>
              <a:rPr lang="en-US" altLang="ko-KR"/>
              <a:t>, </a:t>
            </a:r>
            <a:r>
              <a:rPr lang="ko-KR" altLang="en-US"/>
              <a:t>현재 </a:t>
            </a:r>
            <a:r>
              <a:rPr lang="en-US" altLang="ko-KR" b="1"/>
              <a:t>connection_callbacks</a:t>
            </a:r>
            <a:r>
              <a:rPr lang="ko-KR" altLang="en-US"/>
              <a:t> 구조체에 추가할 수 없다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 b="1"/>
              <a:t>conn.h</a:t>
            </a:r>
            <a:r>
              <a:rPr lang="ko-KR" altLang="en-US"/>
              <a:t> 파일에서 </a:t>
            </a:r>
            <a:r>
              <a:rPr lang="en-US" altLang="ko-KR" b="1"/>
              <a:t>bt_conn_cb</a:t>
            </a:r>
            <a:r>
              <a:rPr lang="ko-KR" altLang="en-US"/>
              <a:t>의 선언을 살펴보면</a:t>
            </a:r>
            <a:r>
              <a:rPr lang="en-US" altLang="ko-KR"/>
              <a:t>, </a:t>
            </a:r>
            <a:r>
              <a:rPr lang="ko-KR" altLang="en-US"/>
              <a:t>이 콜백은 </a:t>
            </a:r>
            <a:r>
              <a:rPr lang="en-US" altLang="ko-KR" b="1"/>
              <a:t>CONFIG_BT_USER_PHY_UPDATE</a:t>
            </a:r>
            <a:r>
              <a:rPr lang="ko-KR" altLang="en-US"/>
              <a:t>가 정의된 경우에만 활성화된다는 것을 알 수 있다</a:t>
            </a:r>
            <a:r>
              <a:rPr lang="en-US" altLang="ko-KR"/>
              <a:t>. </a:t>
            </a:r>
            <a:r>
              <a:rPr lang="ko-KR" altLang="en-US"/>
              <a:t>기본적으로 이 값은 정의되지 않았다</a:t>
            </a:r>
            <a:r>
              <a:rPr lang="en-US" altLang="ko-KR"/>
              <a:t>.</a:t>
            </a:r>
          </a:p>
          <a:p>
            <a:pPr>
              <a:lnSpc>
                <a:spcPts val="2700"/>
              </a:lnSpc>
            </a:pPr>
            <a:endParaRPr lang="en-US" altLang="ko-KR"/>
          </a:p>
          <a:p>
            <a:pPr>
              <a:lnSpc>
                <a:spcPts val="2700"/>
              </a:lnSpc>
            </a:pPr>
            <a:endParaRPr lang="en-US" altLang="ko-KR"/>
          </a:p>
          <a:p>
            <a:pPr>
              <a:lnSpc>
                <a:spcPts val="2700"/>
              </a:lnSpc>
            </a:pPr>
            <a:endParaRPr lang="en-US" altLang="ko-KR"/>
          </a:p>
          <a:p>
            <a:pPr>
              <a:lnSpc>
                <a:spcPts val="2700"/>
              </a:lnSpc>
            </a:pPr>
            <a:endParaRPr lang="en-US" altLang="ko-KR"/>
          </a:p>
          <a:p>
            <a:pPr>
              <a:lnSpc>
                <a:spcPts val="2700"/>
              </a:lnSpc>
            </a:pPr>
            <a:endParaRPr lang="en-US" altLang="ko-KR"/>
          </a:p>
          <a:p>
            <a:pPr>
              <a:lnSpc>
                <a:spcPts val="2700"/>
              </a:lnSpc>
            </a:pPr>
            <a:endParaRPr lang="en-US" altLang="ko-KR"/>
          </a:p>
          <a:p>
            <a:pPr>
              <a:lnSpc>
                <a:spcPts val="2700"/>
              </a:lnSpc>
            </a:pPr>
            <a:endParaRPr lang="en-US" altLang="ko-KR"/>
          </a:p>
          <a:p>
            <a:pPr>
              <a:lnSpc>
                <a:spcPts val="2700"/>
              </a:lnSpc>
            </a:pPr>
            <a:endParaRPr lang="en-US" altLang="ko-KR"/>
          </a:p>
          <a:p>
            <a:pPr>
              <a:lnSpc>
                <a:spcPts val="2700"/>
              </a:lnSpc>
            </a:pPr>
            <a:endParaRPr lang="en-US" altLang="ko-KR"/>
          </a:p>
          <a:p>
            <a:pPr>
              <a:lnSpc>
                <a:spcPts val="2700"/>
              </a:lnSpc>
            </a:pPr>
            <a:endParaRPr lang="en-US" altLang="ko-KR"/>
          </a:p>
          <a:p>
            <a:pPr>
              <a:lnSpc>
                <a:spcPts val="2700"/>
              </a:lnSpc>
            </a:pPr>
            <a:r>
              <a:rPr lang="en-US" altLang="ko-KR"/>
              <a:t>prj.conf </a:t>
            </a:r>
            <a:r>
              <a:rPr lang="ko-KR" altLang="en-US"/>
              <a:t>에 아래 코드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FC5B51-8CEA-42BE-BE7B-5413C4FE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11" y="2373555"/>
            <a:ext cx="7547731" cy="311909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CF8C9C-6DAC-49CF-BF7F-75D39EA8019D}"/>
              </a:ext>
            </a:extLst>
          </p:cNvPr>
          <p:cNvSpPr/>
          <p:nvPr/>
        </p:nvSpPr>
        <p:spPr>
          <a:xfrm>
            <a:off x="1371600" y="2373555"/>
            <a:ext cx="4253948" cy="319949"/>
          </a:xfrm>
          <a:prstGeom prst="roundRect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9185D6-571E-45F4-96F1-B5DE262D1811}"/>
              </a:ext>
            </a:extLst>
          </p:cNvPr>
          <p:cNvSpPr/>
          <p:nvPr/>
        </p:nvSpPr>
        <p:spPr>
          <a:xfrm>
            <a:off x="786064" y="5994914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STEP 8.2 - Enable PHY updates.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CONFIG_BT_USER_PHY_UPDATE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938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648341"/>
            <a:ext cx="11797048" cy="2627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>
                <a:latin typeface="+mn-ea"/>
              </a:rPr>
              <a:t>8.3 </a:t>
            </a:r>
            <a:r>
              <a:rPr lang="en-US" altLang="ko-KR" b="1"/>
              <a:t>connection_callbacks</a:t>
            </a:r>
            <a:r>
              <a:rPr lang="ko-KR" altLang="en-US"/>
              <a:t> 구조체에 다음 줄을 추가하여 </a:t>
            </a:r>
            <a:r>
              <a:rPr lang="en-US" altLang="ko-KR" b="1"/>
              <a:t>le_phy_updated</a:t>
            </a:r>
            <a:r>
              <a:rPr lang="ko-KR" altLang="en-US"/>
              <a:t> 이벤트를 연결한다</a:t>
            </a:r>
            <a:r>
              <a:rPr lang="en-US" altLang="ko-KR"/>
              <a:t>.</a:t>
            </a:r>
          </a:p>
          <a:p>
            <a:pPr>
              <a:lnSpc>
                <a:spcPts val="2500"/>
              </a:lnSpc>
            </a:pPr>
            <a:endParaRPr lang="en-US" altLang="ko-KR">
              <a:latin typeface="+mn-ea"/>
            </a:endParaRPr>
          </a:p>
          <a:p>
            <a:pPr>
              <a:lnSpc>
                <a:spcPts val="2500"/>
              </a:lnSpc>
            </a:pPr>
            <a:endParaRPr lang="en-US" altLang="ko-KR">
              <a:latin typeface="+mn-ea"/>
            </a:endParaRPr>
          </a:p>
          <a:p>
            <a:pPr>
              <a:lnSpc>
                <a:spcPts val="2500"/>
              </a:lnSpc>
            </a:pPr>
            <a:endParaRPr lang="en-US" altLang="ko-KR">
              <a:latin typeface="+mn-ea"/>
            </a:endParaRPr>
          </a:p>
          <a:p>
            <a:pPr>
              <a:lnSpc>
                <a:spcPts val="2500"/>
              </a:lnSpc>
            </a:pPr>
            <a:endParaRPr lang="en-US" altLang="ko-KR">
              <a:latin typeface="+mn-ea"/>
            </a:endParaRPr>
          </a:p>
          <a:p>
            <a:pPr>
              <a:lnSpc>
                <a:spcPts val="2500"/>
              </a:lnSpc>
            </a:pPr>
            <a:r>
              <a:rPr lang="en-US" altLang="ko-KR">
                <a:latin typeface="+mn-ea"/>
              </a:rPr>
              <a:t>9. Build and flash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</a:t>
            </a:r>
            <a:r>
              <a:rPr lang="ko-KR" altLang="en-US">
                <a:latin typeface="+mn-ea"/>
              </a:rPr>
              <a:t>디바이스에 연결하여 </a:t>
            </a:r>
            <a:r>
              <a:rPr lang="en-US" altLang="ko-KR">
                <a:latin typeface="+mn-ea"/>
              </a:rPr>
              <a:t>PHY</a:t>
            </a:r>
            <a:r>
              <a:rPr lang="ko-KR" altLang="en-US">
                <a:latin typeface="+mn-ea"/>
              </a:rPr>
              <a:t>가 업데이트되는지 확인해보자</a:t>
            </a:r>
            <a:r>
              <a:rPr lang="en-US" altLang="ko-KR">
                <a:latin typeface="+mn-ea"/>
              </a:rPr>
              <a:t>.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</a:t>
            </a:r>
            <a:r>
              <a:rPr lang="ko-KR" altLang="en-US">
                <a:latin typeface="+mn-ea"/>
              </a:rPr>
              <a:t>로그에는 다음과 같이 내용이 표시될 것이다</a:t>
            </a:r>
            <a:r>
              <a:rPr lang="en-US" altLang="ko-KR">
                <a:latin typeface="+mn-ea"/>
              </a:rPr>
              <a:t>. </a:t>
            </a:r>
            <a:endParaRPr lang="ko-KR" altLang="en-US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923ABE-0833-46C4-8984-99B0996078C2}"/>
              </a:ext>
            </a:extLst>
          </p:cNvPr>
          <p:cNvSpPr/>
          <p:nvPr/>
        </p:nvSpPr>
        <p:spPr>
          <a:xfrm>
            <a:off x="557462" y="1234787"/>
            <a:ext cx="770823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8.3 - Add the callback for PHY mode updates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.le_phy_updated        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on_le_phy_updated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4CA3BB-D23E-4CB0-841B-35B5FFBC2529}"/>
              </a:ext>
            </a:extLst>
          </p:cNvPr>
          <p:cNvSpPr/>
          <p:nvPr/>
        </p:nvSpPr>
        <p:spPr>
          <a:xfrm>
            <a:off x="557462" y="3330115"/>
            <a:ext cx="11149264" cy="7386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Arial Unicode MS"/>
              </a:rPr>
              <a:t>[00:00:51.909,881] &lt;inf&gt; Lesson3_Exercise2: Connected</a:t>
            </a:r>
          </a:p>
          <a:p>
            <a:r>
              <a:rPr lang="ko-KR" altLang="en-US" sz="1400">
                <a:solidFill>
                  <a:schemeClr val="bg1"/>
                </a:solidFill>
                <a:latin typeface="Arial Unicode MS"/>
              </a:rPr>
              <a:t>[00:00:51.909,912] &lt;inf&gt; Lesson3_Exercise2: Connection parameters: interval 30.00 ms, latency 0 intervals, timeout 5000 ms</a:t>
            </a:r>
          </a:p>
          <a:p>
            <a:r>
              <a:rPr lang="ko-KR" altLang="en-US" sz="1400">
                <a:solidFill>
                  <a:schemeClr val="bg1"/>
                </a:solidFill>
                <a:latin typeface="Arial Unicode MS"/>
              </a:rPr>
              <a:t>[00:00:57.189,483] &lt;inf&gt; Lesson3_Exercise2: Connection parameters updated: interval 1000.00 ms, latency 0 intervals, timeout 4000 ms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2807DB-1EBC-446E-9C4A-472107B40CA8}"/>
              </a:ext>
            </a:extLst>
          </p:cNvPr>
          <p:cNvSpPr/>
          <p:nvPr/>
        </p:nvSpPr>
        <p:spPr>
          <a:xfrm>
            <a:off x="193183" y="4199612"/>
            <a:ext cx="11797048" cy="1165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ko-KR" altLang="en-US"/>
              <a:t>    마지막으로</a:t>
            </a:r>
            <a:r>
              <a:rPr lang="en-US" altLang="ko-KR"/>
              <a:t>, </a:t>
            </a:r>
            <a:r>
              <a:rPr lang="ko-KR" altLang="en-US"/>
              <a:t>데이터 길이</a:t>
            </a:r>
            <a:r>
              <a:rPr lang="en-US" altLang="ko-KR"/>
              <a:t>(Data Length)</a:t>
            </a:r>
            <a:r>
              <a:rPr lang="ko-KR" altLang="en-US"/>
              <a:t>와 </a:t>
            </a:r>
            <a:r>
              <a:rPr lang="en-US" altLang="ko-KR"/>
              <a:t>MTU </a:t>
            </a:r>
            <a:r>
              <a:rPr lang="ko-KR" altLang="en-US"/>
              <a:t>크기를 늘려 보자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현재 사용 중인 </a:t>
            </a:r>
            <a:r>
              <a:rPr lang="en-US" altLang="ko-KR"/>
              <a:t>LBS </a:t>
            </a:r>
            <a:r>
              <a:rPr lang="ko-KR" altLang="en-US"/>
              <a:t>서비스는 한 바이트의 페이로드 데이터만 전송할 수 있지만</a:t>
            </a:r>
            <a:r>
              <a:rPr lang="en-US" altLang="ko-KR"/>
              <a:t>, </a:t>
            </a:r>
            <a:r>
              <a:rPr lang="ko-KR" altLang="en-US"/>
              <a:t>이는 많은 애플리케이션에서 유용하게 사용할 수 있다</a:t>
            </a:r>
            <a:r>
              <a:rPr lang="en-US" altLang="ko-KR"/>
              <a:t>.</a:t>
            </a:r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9107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648341"/>
            <a:ext cx="11797048" cy="42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/>
              <a:t>10. Define the function update_data_length() to update the data length</a:t>
            </a:r>
            <a:endParaRPr lang="ko-KR" altLang="en-US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EA4E00-7A43-44DA-945B-4078B5A8B9F0}"/>
              </a:ext>
            </a:extLst>
          </p:cNvPr>
          <p:cNvSpPr/>
          <p:nvPr/>
        </p:nvSpPr>
        <p:spPr>
          <a:xfrm>
            <a:off x="602257" y="1124383"/>
            <a:ext cx="9757611" cy="36933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10 - Define the function to update the connection's data length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update_data_length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bt_conn_le_data_len_param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my_data_len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tx_max_len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BT_GAP_DATA_LEN_MAX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tx_max_time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BT_GAP_DATA_TIME_MAX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bt_conn_le_data_len_update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my_data_len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LOG_ERR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"data_len_update failed (err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71CEDA-0416-4420-BFF0-F86F547D3683}"/>
              </a:ext>
            </a:extLst>
          </p:cNvPr>
          <p:cNvSpPr/>
          <p:nvPr/>
        </p:nvSpPr>
        <p:spPr>
          <a:xfrm>
            <a:off x="434154" y="4856454"/>
            <a:ext cx="11404920" cy="1980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600"/>
              <a:t>여기에서는 바이트 수와 시간 값을 최대치로 설정하고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 b="1"/>
              <a:t>BT_GAP_DATA_LEN_MAX</a:t>
            </a:r>
            <a:r>
              <a:rPr lang="ko-KR" altLang="en-US" sz="1600"/>
              <a:t>와 </a:t>
            </a:r>
            <a:r>
              <a:rPr lang="en-US" altLang="ko-KR" sz="1600" b="1"/>
              <a:t>BT_GAP_DATA_TIME_MAX</a:t>
            </a:r>
            <a:r>
              <a:rPr lang="ko-KR" altLang="en-US" sz="1600"/>
              <a:t>라는 정의된 값을 사용하고 있으며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각각 </a:t>
            </a:r>
            <a:r>
              <a:rPr lang="en-US" altLang="ko-KR" sz="1600"/>
              <a:t>251</a:t>
            </a:r>
            <a:r>
              <a:rPr lang="ko-KR" altLang="en-US" sz="1600"/>
              <a:t>바이트와 </a:t>
            </a:r>
            <a:r>
              <a:rPr lang="en-US" altLang="ko-KR" sz="1600"/>
              <a:t>17040µs</a:t>
            </a:r>
            <a:r>
              <a:rPr lang="ko-KR" altLang="en-US" sz="1600"/>
              <a:t>로 설정된다</a:t>
            </a:r>
            <a:r>
              <a:rPr lang="en-US" altLang="ko-KR" sz="1600"/>
              <a:t>. </a:t>
            </a:r>
            <a:r>
              <a:rPr lang="ko-KR" altLang="en-US" sz="1600"/>
              <a:t>원하는 경우 사용자 지정 파라미터를 설정할 수도 있다</a:t>
            </a:r>
            <a:r>
              <a:rPr lang="en-US" altLang="ko-KR" sz="1600"/>
              <a:t>.</a:t>
            </a:r>
          </a:p>
          <a:p>
            <a:pPr>
              <a:lnSpc>
                <a:spcPts val="2500"/>
              </a:lnSpc>
            </a:pPr>
            <a:r>
              <a:rPr lang="ko-KR" altLang="en-US" sz="1600"/>
              <a:t>앱과 협상 과정에서 연결된 두 디바이스가 지원할 수 있는 최대 데이터 길이를 비교하여 더 짧은 데이터 길이를 지원하는 쪽으로 최종 결정된다</a:t>
            </a:r>
            <a:r>
              <a:rPr lang="en-US" altLang="ko-KR" sz="1600"/>
              <a:t>. </a:t>
            </a:r>
            <a:r>
              <a:rPr lang="ko-KR" altLang="en-US" sz="1600"/>
              <a:t>즉</a:t>
            </a:r>
            <a:r>
              <a:rPr lang="en-US" altLang="ko-KR" sz="1600"/>
              <a:t>, </a:t>
            </a:r>
            <a:r>
              <a:rPr lang="ko-KR" altLang="en-US" sz="1600"/>
              <a:t>한쪽 디바이스가 </a:t>
            </a:r>
            <a:r>
              <a:rPr lang="en-US" altLang="ko-KR" sz="1600"/>
              <a:t>100</a:t>
            </a:r>
            <a:r>
              <a:rPr lang="ko-KR" altLang="en-US" sz="1600"/>
              <a:t>바이트까지만 지원한다면</a:t>
            </a:r>
            <a:r>
              <a:rPr lang="en-US" altLang="ko-KR" sz="1600"/>
              <a:t>, </a:t>
            </a:r>
            <a:r>
              <a:rPr lang="ko-KR" altLang="en-US" sz="1600"/>
              <a:t>두 디바이스 길이는 </a:t>
            </a:r>
            <a:br>
              <a:rPr lang="en-US" altLang="ko-KR" sz="1600"/>
            </a:br>
            <a:r>
              <a:rPr lang="ko-KR" altLang="en-US" sz="1600"/>
              <a:t>모두 </a:t>
            </a:r>
            <a:r>
              <a:rPr lang="en-US" altLang="ko-KR" sz="1600"/>
              <a:t>100</a:t>
            </a:r>
            <a:r>
              <a:rPr lang="ko-KR" altLang="en-US" sz="1600"/>
              <a:t>바이트로 설정된다</a:t>
            </a:r>
            <a:r>
              <a:rPr lang="en-US" altLang="ko-KR" sz="1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95018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648341"/>
            <a:ext cx="11797048" cy="42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/>
              <a:t>11.1 Define the function update_mtu() to trigger the MTU</a:t>
            </a:r>
            <a:r>
              <a:rPr lang="ko-KR" altLang="en-US"/>
              <a:t> </a:t>
            </a:r>
            <a:r>
              <a:rPr lang="en-US" altLang="ko-KR"/>
              <a:t>negotiation</a:t>
            </a:r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C0E5E-2998-4692-977B-1ED2338F0828}"/>
              </a:ext>
            </a:extLst>
          </p:cNvPr>
          <p:cNvSpPr/>
          <p:nvPr/>
        </p:nvSpPr>
        <p:spPr>
          <a:xfrm>
            <a:off x="733927" y="1227272"/>
            <a:ext cx="9059778" cy="24622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/* STEP 11.1 - Define the function to update the connection's MTU 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update_mtu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exchange_params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exchange_func;</a:t>
            </a:r>
          </a:p>
          <a:p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bt_gatt_exchange_mtu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exchange_params);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"bt_gatt_exchange_mtu failed (err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441FC8-71A0-4E0E-8A62-767D260A56FB}"/>
              </a:ext>
            </a:extLst>
          </p:cNvPr>
          <p:cNvSpPr/>
          <p:nvPr/>
        </p:nvSpPr>
        <p:spPr>
          <a:xfrm>
            <a:off x="547154" y="3726507"/>
            <a:ext cx="11089106" cy="1291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600"/>
              <a:t>데이터 길이 업데이트를 요청했던 방식과 유사하게</a:t>
            </a:r>
            <a:r>
              <a:rPr lang="en-US" altLang="ko-KR" sz="1600"/>
              <a:t>, </a:t>
            </a:r>
            <a:r>
              <a:rPr lang="ko-KR" altLang="en-US" sz="1600"/>
              <a:t>디바이스에 </a:t>
            </a:r>
            <a:r>
              <a:rPr lang="en-US" altLang="ko-KR" sz="1600" b="1"/>
              <a:t>MTU </a:t>
            </a:r>
            <a:r>
              <a:rPr lang="ko-KR" altLang="en-US" sz="1600" b="1"/>
              <a:t>업데이트</a:t>
            </a:r>
            <a:r>
              <a:rPr lang="ko-KR" altLang="en-US" sz="1600"/>
              <a:t>를 요청하도록 설정한다</a:t>
            </a:r>
            <a:r>
              <a:rPr lang="en-US" altLang="ko-KR" sz="1600"/>
              <a:t>. MTU </a:t>
            </a:r>
            <a:r>
              <a:rPr lang="ko-KR" altLang="en-US" sz="1600"/>
              <a:t>업데이트 협상 동안 두 디바이스는 자신이 지원하는 </a:t>
            </a:r>
            <a:r>
              <a:rPr lang="en-US" altLang="ko-KR" sz="1600"/>
              <a:t>MTU </a:t>
            </a:r>
            <a:r>
              <a:rPr lang="ko-KR" altLang="en-US" sz="1600"/>
              <a:t>크기를 선언하며</a:t>
            </a:r>
            <a:r>
              <a:rPr lang="en-US" altLang="ko-KR" sz="1600"/>
              <a:t>, </a:t>
            </a:r>
            <a:r>
              <a:rPr lang="ko-KR" altLang="en-US" sz="1600"/>
              <a:t>실제 </a:t>
            </a:r>
            <a:r>
              <a:rPr lang="en-US" altLang="ko-KR" sz="1600"/>
              <a:t>MTU</a:t>
            </a:r>
            <a:r>
              <a:rPr lang="ko-KR" altLang="en-US" sz="1600"/>
              <a:t>는 두 디바이스 중 더 작은 값으로 설정된다</a:t>
            </a:r>
            <a:r>
              <a:rPr lang="en-US" altLang="ko-KR" sz="1600"/>
              <a:t>. </a:t>
            </a:r>
            <a:r>
              <a:rPr lang="ko-KR" altLang="en-US" sz="1600"/>
              <a:t>이는 제한 요소가 되기 때문이다</a:t>
            </a:r>
            <a:r>
              <a:rPr lang="en-US" altLang="ko-KR" sz="1600"/>
              <a:t>. </a:t>
            </a:r>
            <a:r>
              <a:rPr lang="ko-KR" altLang="en-US" sz="1600"/>
              <a:t>이 함수에 실제 </a:t>
            </a:r>
            <a:r>
              <a:rPr lang="en-US" altLang="ko-KR" sz="1600"/>
              <a:t>MTU </a:t>
            </a:r>
            <a:r>
              <a:rPr lang="ko-KR" altLang="en-US" sz="1600"/>
              <a:t>크기가 포함되어 있지 않다는 점을 알 수 있을 것이다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이는 </a:t>
            </a:r>
            <a:r>
              <a:rPr lang="en-US" altLang="ko-KR" sz="1600"/>
              <a:t>MTU </a:t>
            </a:r>
            <a:r>
              <a:rPr lang="ko-KR" altLang="en-US" sz="1600"/>
              <a:t>크기를 </a:t>
            </a:r>
            <a:r>
              <a:rPr lang="en-US" altLang="ko-KR" sz="1600" b="1"/>
              <a:t>prj.conf</a:t>
            </a:r>
            <a:r>
              <a:rPr lang="ko-KR" altLang="en-US" sz="1600"/>
              <a:t> 파일에서 설정해야 하기 때문이다</a:t>
            </a:r>
            <a:r>
              <a:rPr lang="en-US" altLang="ko-KR" sz="160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3AB004-A818-49F9-A367-A09D9F7ED80F}"/>
              </a:ext>
            </a:extLst>
          </p:cNvPr>
          <p:cNvSpPr/>
          <p:nvPr/>
        </p:nvSpPr>
        <p:spPr>
          <a:xfrm>
            <a:off x="193183" y="5017694"/>
            <a:ext cx="11797048" cy="79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/>
              <a:t>11.2 </a:t>
            </a:r>
            <a:r>
              <a:rPr lang="en-US" altLang="ko-KR" b="1"/>
              <a:t>exchange_params</a:t>
            </a:r>
            <a:r>
              <a:rPr lang="ko-KR" altLang="en-US"/>
              <a:t> 파라미터도 선언해야 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이 파라미터는 </a:t>
            </a:r>
            <a:r>
              <a:rPr lang="en-US" altLang="ko-KR" b="1"/>
              <a:t>update_mtu()</a:t>
            </a:r>
            <a:r>
              <a:rPr lang="ko-KR" altLang="en-US"/>
              <a:t> 함수 외부에서 정의되어야 하므로</a:t>
            </a:r>
            <a:r>
              <a:rPr lang="en-US" altLang="ko-KR"/>
              <a:t>, </a:t>
            </a:r>
            <a:r>
              <a:rPr lang="en-US" altLang="ko-KR" b="1"/>
              <a:t>main.c</a:t>
            </a:r>
            <a:r>
              <a:rPr lang="ko-KR" altLang="en-US"/>
              <a:t>의 상단 근처에 배치한다</a:t>
            </a:r>
            <a:r>
              <a:rPr lang="en-US" altLang="ko-KR"/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1E62A6-139D-49E9-AFB7-5203E7F359CC}"/>
              </a:ext>
            </a:extLst>
          </p:cNvPr>
          <p:cNvSpPr/>
          <p:nvPr/>
        </p:nvSpPr>
        <p:spPr>
          <a:xfrm>
            <a:off x="733927" y="5886493"/>
            <a:ext cx="953530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11.2 - Create variable that holds callback for MTU negotiation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bt_gatt_exchange_params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exchange_params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16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648341"/>
            <a:ext cx="11797048" cy="79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/>
              <a:t>12. Configure the application to enable data length extension</a:t>
            </a:r>
            <a:br>
              <a:rPr lang="en-US" altLang="ko-KR"/>
            </a:br>
            <a:r>
              <a:rPr lang="en-US" altLang="ko-KR"/>
              <a:t>   prj.conf </a:t>
            </a:r>
            <a:r>
              <a:rPr lang="ko-KR" altLang="en-US"/>
              <a:t>에 다음을 추가</a:t>
            </a:r>
            <a:r>
              <a:rPr lang="en-US" altLang="ko-KR"/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4FB40F-0CB7-44AD-9207-33AF7FF95459}"/>
              </a:ext>
            </a:extLst>
          </p:cNvPr>
          <p:cNvSpPr/>
          <p:nvPr/>
        </p:nvSpPr>
        <p:spPr>
          <a:xfrm>
            <a:off x="725905" y="1496280"/>
            <a:ext cx="6096000" cy="175432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# STEP 12 - Update Data Length and MTU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CONFIG_BT_USER_DATA_LEN_UPDATE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=y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CONFIG_BT_CTLR_DATA_LENGTH_MAX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=251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CONFIG_BT_BUF_ACL_RX_SIZE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=251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CONFIG_BT_BUF_ACL_TX_SIZE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=251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CONFIG_BT_L2CAP_TX_MTU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=247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387B5A-FD3A-45CE-A665-0AD98697E838}"/>
              </a:ext>
            </a:extLst>
          </p:cNvPr>
          <p:cNvSpPr/>
          <p:nvPr/>
        </p:nvSpPr>
        <p:spPr>
          <a:xfrm>
            <a:off x="569495" y="3305058"/>
            <a:ext cx="11125200" cy="148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en-US" altLang="ko-KR" b="1"/>
              <a:t>CONFIG_BT_USER_DATA_LEN_UPDATE=y</a:t>
            </a:r>
            <a:r>
              <a:rPr lang="ko-KR" altLang="en-US"/>
              <a:t>를 설정하여 데이터 길이 확장을 활성화한다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그런 다음 </a:t>
            </a:r>
            <a:r>
              <a:rPr lang="en-US" altLang="ko-KR" b="1"/>
              <a:t>CONFIG_BT_CTLR_DATA_LENGTH_MAX=251</a:t>
            </a:r>
            <a:r>
              <a:rPr lang="ko-KR" altLang="en-US"/>
              <a:t>로 실제 데이터 길이를 설정한다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이후에는 사용할 실제 버퍼의 크기를 설정하고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마지막으로 애플리케이션에서 사용할 </a:t>
            </a:r>
            <a:r>
              <a:rPr lang="en-US" altLang="ko-KR" b="1"/>
              <a:t>MTU </a:t>
            </a:r>
            <a:r>
              <a:rPr lang="ko-KR" altLang="en-US" b="1"/>
              <a:t>크기</a:t>
            </a:r>
            <a:r>
              <a:rPr lang="ko-KR" altLang="en-US"/>
              <a:t>를 설정한다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67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Connection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268" y="771833"/>
            <a:ext cx="11656919" cy="2131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연결을 설정하려면 두 개의 장치가 필요하다</a:t>
            </a:r>
            <a:endParaRPr lang="en-US" altLang="ko-KR"/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하나는 현재 광고 중인 주변 장치 역할을 하고 다른 하나는 현재 검색 중인 중앙 장치 역할을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중앙 장치가 주변 장치로부터 광고 패킷을 선택하면 연결을 시작할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일반적으로 여기에는 광고 패킷의 내용을 검색한 다음 이를 기반으로 연결을 시작할지 여부를 결정한다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중앙 장치가 연결 요청을 보내면 주변 장치와 중앙 장치는 양방향 연결 채널을 설정한다</a:t>
            </a:r>
            <a:r>
              <a:rPr lang="en-US" altLang="ko-K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30335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648341"/>
            <a:ext cx="11797048" cy="488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/>
              <a:t>13. Implement the two callback functions that will trigger when the data length is updated and when the MTU is updated.</a:t>
            </a:r>
          </a:p>
          <a:p>
            <a:pPr marL="180975" indent="-180975">
              <a:lnSpc>
                <a:spcPts val="2900"/>
              </a:lnSpc>
            </a:pPr>
            <a:r>
              <a:rPr lang="en-US" altLang="ko-KR">
                <a:latin typeface="+mn-ea"/>
              </a:rPr>
              <a:t>13.1 </a:t>
            </a:r>
            <a:r>
              <a:rPr lang="en-US" altLang="ko-KR"/>
              <a:t>Let us start by adding the data length update callback.</a:t>
            </a:r>
          </a:p>
          <a:p>
            <a:pPr marL="180975" indent="-180975">
              <a:lnSpc>
                <a:spcPts val="2900"/>
              </a:lnSpc>
            </a:pPr>
            <a:endParaRPr lang="en-US" altLang="ko-KR"/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r>
              <a:rPr lang="ko-KR" altLang="ko-KR">
                <a:latin typeface="+mn-ea"/>
              </a:rPr>
              <a:t>13.2 We also need to include it in our </a:t>
            </a:r>
            <a:r>
              <a:rPr lang="ko-KR" altLang="ko-KR" sz="1400">
                <a:latin typeface="+mn-ea"/>
              </a:rPr>
              <a:t>connection_callbacks</a:t>
            </a:r>
            <a:r>
              <a:rPr lang="ko-KR" altLang="ko-KR">
                <a:latin typeface="+mn-ea"/>
              </a:rPr>
              <a:t>:</a:t>
            </a:r>
            <a:r>
              <a:rPr lang="ko-KR" altLang="ko-KR" sz="1000">
                <a:latin typeface="+mn-ea"/>
              </a:rPr>
              <a:t> </a:t>
            </a:r>
            <a:endParaRPr lang="ko-KR" altLang="ko-KR" sz="2400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86066E-FC5C-439D-8449-63866A735E1B}"/>
              </a:ext>
            </a:extLst>
          </p:cNvPr>
          <p:cNvSpPr/>
          <p:nvPr/>
        </p:nvSpPr>
        <p:spPr>
          <a:xfrm>
            <a:off x="388739" y="1895160"/>
            <a:ext cx="11797047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13.1 - Write a callback function to inform about updates in data length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on_le_data_len_updated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bt_conn_le_data_len_info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tx_len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   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tx_max_len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tx_time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tx_max_time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rx_len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   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rx_max_len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rx_time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rx_max_time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"Data length updated. Length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 bytes, time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 us"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tx_len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rx_len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tx_time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rx_time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861587-07F7-424C-92FF-1782E0162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26" y="557846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DF8BFD-77B9-43DB-8024-42E4D3B8A51D}"/>
              </a:ext>
            </a:extLst>
          </p:cNvPr>
          <p:cNvSpPr/>
          <p:nvPr/>
        </p:nvSpPr>
        <p:spPr>
          <a:xfrm>
            <a:off x="388738" y="4747463"/>
            <a:ext cx="778070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13.2 - Add the callback for data length updates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.le_data_len_updated    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on_le_data_len_updated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02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67932" y="768656"/>
            <a:ext cx="97937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rgbClr val="4B4F58"/>
                </a:solidFill>
                <a:latin typeface="+mn-ea"/>
              </a:rPr>
              <a:t>13.3 Then we need to implement the callback that we set in the update_mtu() function:</a:t>
            </a:r>
            <a:r>
              <a:rPr lang="ko-KR" altLang="ko-KR">
                <a:latin typeface="+mn-ea"/>
              </a:rPr>
              <a:t> </a:t>
            </a:r>
            <a:endParaRPr lang="en-US" altLang="ko-KR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>
              <a:latin typeface="+mn-ea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13.4 </a:t>
            </a:r>
            <a:r>
              <a:rPr lang="ko-KR" altLang="ko-KR">
                <a:solidFill>
                  <a:srgbClr val="4B4F58"/>
                </a:solidFill>
                <a:latin typeface="+mn-ea"/>
              </a:rPr>
              <a:t>13.4 Forward the declaration of exchange_func().</a:t>
            </a:r>
            <a:r>
              <a:rPr lang="ko-KR" altLang="ko-KR">
                <a:latin typeface="+mn-ea"/>
              </a:rPr>
              <a:t>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>
              <a:latin typeface="+mn-e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552F08A-1FC8-4B6D-98B5-9BB19DFE5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179" y="242618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3A57B5-1655-4082-8148-6E24CD216813}"/>
              </a:ext>
            </a:extLst>
          </p:cNvPr>
          <p:cNvSpPr/>
          <p:nvPr/>
        </p:nvSpPr>
        <p:spPr>
          <a:xfrm>
            <a:off x="633911" y="1137988"/>
            <a:ext cx="11289384" cy="26468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13.3 - Implement callback function for MTU exchange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exchange_func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att_err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bt_gatt_exchange_params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"MTU exchange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%s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att_err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?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"successful"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"failed"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att_err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payload_mtu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bt_gatt_get_mtu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   // 3 bytes used for Attribute headers.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LOG_INF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"New MTU: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 bytes"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payload_mtu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50EC637-6E78-4EB0-8334-A5FC9EC66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95" y="5434081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24873F-0872-4E78-A58F-D0A0B513A09E}"/>
              </a:ext>
            </a:extLst>
          </p:cNvPr>
          <p:cNvSpPr/>
          <p:nvPr/>
        </p:nvSpPr>
        <p:spPr>
          <a:xfrm>
            <a:off x="505325" y="4418418"/>
            <a:ext cx="11417969" cy="72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/>
              <a:t>MTU </a:t>
            </a:r>
            <a:r>
              <a:rPr lang="ko-KR" altLang="en-US"/>
              <a:t>변경 콜백인 **</a:t>
            </a:r>
            <a:r>
              <a:rPr lang="en-US" altLang="ko-KR"/>
              <a:t>exchange_func()**</a:t>
            </a:r>
            <a:r>
              <a:rPr lang="ko-KR" altLang="en-US"/>
              <a:t>이  </a:t>
            </a:r>
            <a:r>
              <a:rPr lang="en-US" altLang="ko-KR" b="1"/>
              <a:t>main.c</a:t>
            </a:r>
            <a:r>
              <a:rPr lang="ko-KR" altLang="en-US"/>
              <a:t>에서 </a:t>
            </a:r>
            <a:r>
              <a:rPr lang="en-US" altLang="ko-KR" b="1"/>
              <a:t>update_mtu()</a:t>
            </a:r>
            <a:r>
              <a:rPr lang="ko-KR" altLang="en-US"/>
              <a:t> 구현 뒤에 배치되어 있으므로</a:t>
            </a:r>
            <a:r>
              <a:rPr lang="en-US" altLang="ko-KR"/>
              <a:t>, </a:t>
            </a:r>
            <a:r>
              <a:rPr lang="en-US" altLang="ko-KR" b="1"/>
              <a:t>update_mtu()</a:t>
            </a:r>
            <a:r>
              <a:rPr lang="ko-KR" altLang="en-US"/>
              <a:t> 함수 구현 앞에 **</a:t>
            </a:r>
            <a:r>
              <a:rPr lang="en-US" altLang="ko-KR"/>
              <a:t>exchange_func()**</a:t>
            </a:r>
            <a:r>
              <a:rPr lang="ko-KR" altLang="en-US"/>
              <a:t>의 선언을 추가해야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DC8E4-72E0-497B-95C4-4A539B2D7777}"/>
              </a:ext>
            </a:extLst>
          </p:cNvPr>
          <p:cNvSpPr/>
          <p:nvPr/>
        </p:nvSpPr>
        <p:spPr>
          <a:xfrm>
            <a:off x="342083" y="5283073"/>
            <a:ext cx="11848976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13.4 - Forward declaration of exchange_func():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exchange_func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att_err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bt_gatt_exchange_params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77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Excise 2. Updating the connection parameters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648341"/>
            <a:ext cx="11797048" cy="265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/>
              <a:t>13.5 </a:t>
            </a:r>
            <a:r>
              <a:rPr lang="en-US" altLang="ko-KR" b="1"/>
              <a:t>on_connected()</a:t>
            </a:r>
            <a:r>
              <a:rPr lang="en-US" altLang="ko-KR"/>
              <a:t> </a:t>
            </a:r>
            <a:r>
              <a:rPr lang="ko-KR" altLang="en-US"/>
              <a:t>함수에서 데이터 길이와 </a:t>
            </a:r>
            <a:r>
              <a:rPr lang="en-US" altLang="ko-KR"/>
              <a:t>MTU </a:t>
            </a:r>
            <a:r>
              <a:rPr lang="ko-KR" altLang="en-US"/>
              <a:t>크기를 업데이트하는 함수를 호출하자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 </a:t>
            </a:r>
            <a:r>
              <a:rPr lang="en-US" altLang="ko-KR" sz="1600" b="1"/>
              <a:t>on_connected()</a:t>
            </a:r>
            <a:r>
              <a:rPr lang="ko-KR" altLang="en-US" sz="1600"/>
              <a:t> 콜백 함수에서 방금 구현한 모든 파라미터 교환 함수를 호출하자</a:t>
            </a:r>
            <a:r>
              <a:rPr lang="en-US" altLang="ko-KR" sz="1600"/>
              <a:t>.</a:t>
            </a:r>
          </a:p>
          <a:p>
            <a:pPr marL="180975" indent="-180975">
              <a:lnSpc>
                <a:spcPts val="2900"/>
              </a:lnSpc>
            </a:pPr>
            <a:endParaRPr lang="en-US" altLang="ko-KR" sz="1600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 sz="1600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 sz="1600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endParaRPr lang="en-US" altLang="ko-KR" sz="1600">
              <a:latin typeface="+mn-ea"/>
            </a:endParaRPr>
          </a:p>
          <a:p>
            <a:pPr marL="180975" indent="-180975">
              <a:lnSpc>
                <a:spcPts val="2900"/>
              </a:lnSpc>
            </a:pPr>
            <a:r>
              <a:rPr lang="en-US" altLang="ko-KR">
                <a:latin typeface="+mn-ea"/>
              </a:rPr>
              <a:t>14. Build &amp; Flash</a:t>
            </a:r>
            <a:endParaRPr lang="ko-KR" altLang="en-US" sz="20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A29A86-27AB-475C-900E-FFE51FFBBF8C}"/>
              </a:ext>
            </a:extLst>
          </p:cNvPr>
          <p:cNvSpPr/>
          <p:nvPr/>
        </p:nvSpPr>
        <p:spPr>
          <a:xfrm>
            <a:off x="593275" y="1513161"/>
            <a:ext cx="6529137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13.5 - Update the data length and MTU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update_data_length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update_mtu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my_conn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60DA4-8919-4E61-83C1-4EF0788E5D1F}"/>
              </a:ext>
            </a:extLst>
          </p:cNvPr>
          <p:cNvSpPr/>
          <p:nvPr/>
        </p:nvSpPr>
        <p:spPr>
          <a:xfrm>
            <a:off x="593275" y="3429000"/>
            <a:ext cx="1099686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1">
                    <a:lumMod val="95000"/>
                  </a:schemeClr>
                </a:solidFill>
                <a:latin typeface="Arial Unicode MS"/>
              </a:rPr>
              <a:t>[00:00:30.039,459] &lt;inf&gt; Lesson3_Exercise2: Connected</a:t>
            </a:r>
          </a:p>
          <a:p>
            <a:r>
              <a:rPr lang="ko-KR" altLang="en-US" sz="1400">
                <a:solidFill>
                  <a:schemeClr val="bg1">
                    <a:lumMod val="95000"/>
                  </a:schemeClr>
                </a:solidFill>
                <a:latin typeface="Arial Unicode MS"/>
              </a:rPr>
              <a:t>[00:00:30.039,489] &lt;inf&gt; Lesson3_Exercise2: Connection parameters: interval 30.00 ms, latency 0 intervals, timeout 5000 ms</a:t>
            </a:r>
          </a:p>
          <a:p>
            <a:r>
              <a:rPr lang="ko-KR" altLang="en-US" sz="1400">
                <a:solidFill>
                  <a:schemeClr val="bg1">
                    <a:lumMod val="95000"/>
                  </a:schemeClr>
                </a:solidFill>
                <a:latin typeface="Arial Unicode MS"/>
              </a:rPr>
              <a:t>[00:00:30.074,554] &lt;inf&gt; Lesson3_Exercise2: MTU exchange successful</a:t>
            </a:r>
          </a:p>
          <a:p>
            <a:r>
              <a:rPr lang="ko-KR" altLang="en-US" sz="1400">
                <a:solidFill>
                  <a:schemeClr val="bg1">
                    <a:lumMod val="95000"/>
                  </a:schemeClr>
                </a:solidFill>
                <a:latin typeface="Arial Unicode MS"/>
              </a:rPr>
              <a:t>[00:00:30.074,554] &lt;inf&gt; Lesson3_Exercise2: New MTU: 244 bytes</a:t>
            </a:r>
          </a:p>
          <a:p>
            <a:r>
              <a:rPr lang="ko-KR" altLang="en-US" sz="1400">
                <a:solidFill>
                  <a:schemeClr val="bg1">
                    <a:lumMod val="95000"/>
                  </a:schemeClr>
                </a:solidFill>
                <a:latin typeface="Arial Unicode MS"/>
              </a:rPr>
              <a:t>[00:00:30.104,614] &lt;inf&gt; Lesson3_Exercise2: Data length updated. Length 251/27 bytes, time 2120/328 us</a:t>
            </a:r>
          </a:p>
          <a:p>
            <a:r>
              <a:rPr lang="ko-KR" altLang="en-US" sz="1400">
                <a:solidFill>
                  <a:schemeClr val="bg1">
                    <a:lumMod val="95000"/>
                  </a:schemeClr>
                </a:solidFill>
                <a:latin typeface="Arial Unicode MS"/>
              </a:rPr>
              <a:t>[00:00:30.404,754] &lt;inf&gt; Lesson3_Exercise2: Connection parameters updated: interval 7.50 ms, latency 0 intervals, timeout 5000 ms</a:t>
            </a:r>
          </a:p>
          <a:p>
            <a:r>
              <a:rPr lang="ko-KR" altLang="en-US" sz="1400">
                <a:solidFill>
                  <a:schemeClr val="bg1">
                    <a:lumMod val="95000"/>
                  </a:schemeClr>
                </a:solidFill>
                <a:latin typeface="Arial Unicode MS"/>
              </a:rPr>
              <a:t>[00:00:30.522,735] &lt;inf&gt; Lesson3_Exercise2: PHY updated. New PHY: 2M</a:t>
            </a:r>
          </a:p>
          <a:p>
            <a:r>
              <a:rPr lang="ko-KR" altLang="en-US" sz="1400">
                <a:solidFill>
                  <a:schemeClr val="bg1">
                    <a:lumMod val="95000"/>
                  </a:schemeClr>
                </a:solidFill>
                <a:latin typeface="Arial Unicode MS"/>
              </a:rPr>
              <a:t>[00:00:30.650,726] &lt;inf&gt; Lesson3_Exercise2: Connection parameters updated: interval 30.00 ms, latency 0 intervals, timeout 5000 ms</a:t>
            </a:r>
          </a:p>
          <a:p>
            <a:r>
              <a:rPr lang="ko-KR" altLang="en-US" sz="1400">
                <a:solidFill>
                  <a:schemeClr val="bg1">
                    <a:lumMod val="95000"/>
                  </a:schemeClr>
                </a:solidFill>
                <a:latin typeface="Arial Unicode MS"/>
              </a:rPr>
              <a:t>[00:00:35.314,422] &lt;inf&gt; Lesson3_Exercise2: Connection parameters updated: interval 1000.00 ms, latency 0 intervals, timeout 4000 ms</a:t>
            </a:r>
          </a:p>
        </p:txBody>
      </p:sp>
    </p:spTree>
    <p:extLst>
      <p:ext uri="{BB962C8B-B14F-4D97-AF65-F5344CB8AC3E}">
        <p14:creationId xmlns:p14="http://schemas.microsoft.com/office/powerpoint/2010/main" val="1907929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000" b="1">
                <a:solidFill>
                  <a:schemeClr val="tx1"/>
                </a:solidFill>
              </a:rPr>
              <a:t>Quiz.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62621-F3FA-4068-83D1-97F7487C9CE5}"/>
              </a:ext>
            </a:extLst>
          </p:cNvPr>
          <p:cNvSpPr/>
          <p:nvPr/>
        </p:nvSpPr>
        <p:spPr>
          <a:xfrm>
            <a:off x="193183" y="648341"/>
            <a:ext cx="11797048" cy="79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</a:pPr>
            <a:r>
              <a:rPr lang="en-US" altLang="ko-KR"/>
              <a:t>1. Bluetooth LE</a:t>
            </a:r>
            <a:r>
              <a:rPr lang="ko-KR" altLang="en-US"/>
              <a:t>에서 연결을 설정하는 목적은 </a:t>
            </a:r>
            <a:r>
              <a:rPr lang="en-US" altLang="ko-KR"/>
              <a:t>?</a:t>
            </a:r>
            <a:br>
              <a:rPr lang="en-US" altLang="ko-KR"/>
            </a:br>
            <a:endParaRPr lang="ko-KR" altLang="en-US">
              <a:latin typeface="+mn-e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8CFF242-AD5D-4D32-9552-E1460B992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07" y="1045084"/>
            <a:ext cx="10323660" cy="4061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1)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데이터 전송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: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연결을 통해 디바이스 간 데이터를 안정적으로 주고받을 수 있다. </a:t>
            </a:r>
            <a:b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예를 들어, 센서 데이터, 알림, 또는 사용자 입력 등을 전달할 수 있다.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2) </a:t>
            </a:r>
            <a:r>
              <a:rPr kumimoji="0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보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안 기능 활성화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: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연결을 설정하면 암호화 및 인증과 같은 보안 메커니즘을 사용할 수 있다. </a:t>
            </a:r>
            <a:b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이는 데이터 전송 중 도청이나 위조를 방지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할 수 있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다.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3) </a:t>
            </a:r>
            <a:r>
              <a:rPr kumimoji="0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전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력 효율성 향상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: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Bluetooth LE는 연결 상태에서 효율적인 전력 관리를 지원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한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다. </a:t>
            </a:r>
            <a:b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연결된 상태에서는 주기적인 데이터 전송을 위한 최적화된 연결 파라미터를 사용할 수 있습니다.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4)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상태 유지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: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연결된 상태에서는 디바이스 간의 상태를 유지할 수 있어, 디바이스가 동기화된 정보를 계속 사용할 수 있다.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5)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제어 및 설정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: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연결은 펌웨어 업데이트, 디바이스 설정 변경, 또는 원격 제어와 같은 작업을 수행할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508258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792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Data exchange in Bluetooth 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25C031-4660-4CB8-B9CC-CFCCBD83C3D0}"/>
              </a:ext>
            </a:extLst>
          </p:cNvPr>
          <p:cNvSpPr/>
          <p:nvPr/>
        </p:nvSpPr>
        <p:spPr>
          <a:xfrm>
            <a:off x="230605" y="1972413"/>
            <a:ext cx="11730790" cy="436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/>
              <a:t>  이번 수업에서는 **</a:t>
            </a:r>
            <a:r>
              <a:rPr lang="en-US" altLang="ko-KR"/>
              <a:t>Generic Attribute Protocol (GATT)**</a:t>
            </a:r>
            <a:r>
              <a:rPr lang="ko-KR" altLang="en-US"/>
              <a:t>과 그 하위 계층인 **</a:t>
            </a:r>
            <a:r>
              <a:rPr lang="en-US" altLang="ko-KR"/>
              <a:t>Attribute Protocol (ATT)**</a:t>
            </a:r>
            <a:r>
              <a:rPr lang="ko-KR" altLang="en-US"/>
              <a:t>에 대해 자세히 살펴보자</a:t>
            </a:r>
            <a:r>
              <a:rPr lang="en-US" altLang="ko-KR"/>
              <a:t>. </a:t>
            </a:r>
            <a:r>
              <a:rPr lang="ko-KR" altLang="en-US"/>
              <a:t>두 개의 </a:t>
            </a:r>
            <a:r>
              <a:rPr lang="en-US" altLang="ko-KR"/>
              <a:t>Bluetooth LE </a:t>
            </a:r>
            <a:r>
              <a:rPr lang="ko-KR" altLang="en-US"/>
              <a:t>디바이스 간에 데이터를 표현하고 교환하는 방법을 다양한 </a:t>
            </a:r>
            <a:r>
              <a:rPr lang="en-US" altLang="ko-KR"/>
              <a:t>GATT </a:t>
            </a:r>
            <a:r>
              <a:rPr lang="ko-KR" altLang="en-US"/>
              <a:t>작업을 통해 배우며</a:t>
            </a:r>
            <a:r>
              <a:rPr lang="en-US" altLang="ko-KR"/>
              <a:t>,  </a:t>
            </a:r>
            <a:r>
              <a:rPr lang="ko-KR" altLang="en-US"/>
              <a:t>또한 </a:t>
            </a:r>
            <a:r>
              <a:rPr lang="en-US" altLang="ko-KR"/>
              <a:t>Bluetooth LE</a:t>
            </a:r>
            <a:r>
              <a:rPr lang="ko-KR" altLang="en-US"/>
              <a:t>의 중요한 개념인 서비스</a:t>
            </a:r>
            <a:r>
              <a:rPr lang="en-US" altLang="ko-KR"/>
              <a:t>(services)</a:t>
            </a:r>
            <a:r>
              <a:rPr lang="ko-KR" altLang="en-US"/>
              <a:t>와 특성</a:t>
            </a:r>
            <a:r>
              <a:rPr lang="en-US" altLang="ko-KR"/>
              <a:t>(characteristics)</a:t>
            </a:r>
            <a:r>
              <a:rPr lang="ko-KR" altLang="en-US"/>
              <a:t>에 대해서도 알아본다</a:t>
            </a:r>
            <a:r>
              <a:rPr lang="en-US" altLang="ko-KR"/>
              <a:t>.</a:t>
            </a:r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r>
              <a:rPr lang="ko-KR" altLang="en-US"/>
              <a:t>  이론 파트에서는 </a:t>
            </a:r>
            <a:r>
              <a:rPr lang="en-US" altLang="ko-KR"/>
              <a:t>GATT</a:t>
            </a:r>
            <a:r>
              <a:rPr lang="ko-KR" altLang="en-US"/>
              <a:t>와 </a:t>
            </a:r>
            <a:r>
              <a:rPr lang="en-US" altLang="ko-KR"/>
              <a:t>ATT, </a:t>
            </a:r>
            <a:r>
              <a:rPr lang="ko-KR" altLang="en-US"/>
              <a:t>속성 테이블 구조</a:t>
            </a:r>
            <a:r>
              <a:rPr lang="en-US" altLang="ko-KR"/>
              <a:t>, </a:t>
            </a:r>
            <a:r>
              <a:rPr lang="ko-KR" altLang="en-US"/>
              <a:t>그리고 데이터 교환을 위한 </a:t>
            </a:r>
            <a:r>
              <a:rPr lang="en-US" altLang="ko-KR"/>
              <a:t>GATT </a:t>
            </a:r>
            <a:r>
              <a:rPr lang="ko-KR" altLang="en-US"/>
              <a:t>작업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읽기와 쓰기</a:t>
            </a:r>
            <a:r>
              <a:rPr lang="en-US" altLang="ko-KR"/>
              <a:t>)</a:t>
            </a:r>
            <a:r>
              <a:rPr lang="ko-KR" altLang="en-US"/>
              <a:t>에 대해 자세히 살펴본다</a:t>
            </a:r>
            <a:r>
              <a:rPr lang="en-US" altLang="ko-KR"/>
              <a:t>. </a:t>
            </a:r>
            <a:r>
              <a:rPr lang="ko-KR" altLang="en-US"/>
              <a:t> 우리는 표준 </a:t>
            </a:r>
            <a:r>
              <a:rPr lang="en-US" altLang="ko-KR"/>
              <a:t>Bluetooth LE </a:t>
            </a:r>
            <a:r>
              <a:rPr lang="ko-KR" altLang="en-US"/>
              <a:t>서비스와 커스텀 </a:t>
            </a:r>
            <a:r>
              <a:rPr lang="en-US" altLang="ko-KR"/>
              <a:t>Bluetooth LE </a:t>
            </a:r>
            <a:r>
              <a:rPr lang="ko-KR" altLang="en-US"/>
              <a:t>서비스를 모두 사용하는 완전한 </a:t>
            </a:r>
            <a:r>
              <a:rPr lang="en-US" altLang="ko-KR"/>
              <a:t>Bluetooth LE </a:t>
            </a:r>
            <a:r>
              <a:rPr lang="ko-KR" altLang="en-US"/>
              <a:t>주변 장치 프로파일을 구축할 것이다</a:t>
            </a:r>
            <a:r>
              <a:rPr lang="en-US" altLang="ko-KR"/>
              <a:t>.</a:t>
            </a:r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  연습 </a:t>
            </a:r>
            <a:r>
              <a:rPr lang="en-US" altLang="ko-KR" b="1"/>
              <a:t>1</a:t>
            </a:r>
            <a:r>
              <a:rPr lang="ko-KR" altLang="en-US"/>
              <a:t>에서는 </a:t>
            </a:r>
            <a:r>
              <a:rPr lang="en-US" altLang="ko-KR"/>
              <a:t>LED </a:t>
            </a:r>
            <a:r>
              <a:rPr lang="ko-KR" altLang="en-US"/>
              <a:t>버튼 서비스</a:t>
            </a:r>
            <a:r>
              <a:rPr lang="en-US" altLang="ko-KR"/>
              <a:t>(LED Button Service)</a:t>
            </a:r>
            <a:r>
              <a:rPr lang="ko-KR" altLang="en-US"/>
              <a:t>를 처음부터 구축하는 방법을 배우며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 GATT </a:t>
            </a:r>
            <a:r>
              <a:rPr lang="ko-KR" altLang="en-US"/>
              <a:t>읽기 및 쓰기 작업에 중점을 둔다</a:t>
            </a:r>
            <a:r>
              <a:rPr lang="en-US" altLang="ko-KR"/>
              <a:t>.</a:t>
            </a:r>
          </a:p>
          <a:p>
            <a:pPr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  연습 </a:t>
            </a:r>
            <a:r>
              <a:rPr lang="en-US" altLang="ko-KR" b="1"/>
              <a:t>2</a:t>
            </a:r>
            <a:r>
              <a:rPr lang="ko-KR" altLang="en-US"/>
              <a:t>에서는 </a:t>
            </a:r>
            <a:r>
              <a:rPr lang="en-US" altLang="ko-KR"/>
              <a:t>LBS </a:t>
            </a:r>
            <a:r>
              <a:rPr lang="ko-KR" altLang="en-US"/>
              <a:t>서비스를 완성하고 </a:t>
            </a:r>
            <a:r>
              <a:rPr lang="en-US" altLang="ko-KR"/>
              <a:t>GATT </a:t>
            </a:r>
            <a:r>
              <a:rPr lang="ko-KR" altLang="en-US"/>
              <a:t>알림</a:t>
            </a:r>
            <a:r>
              <a:rPr lang="en-US" altLang="ko-KR"/>
              <a:t>(notifications) </a:t>
            </a:r>
            <a:r>
              <a:rPr lang="ko-KR" altLang="en-US"/>
              <a:t>및 인디케이션</a:t>
            </a:r>
            <a:r>
              <a:rPr lang="en-US" altLang="ko-KR"/>
              <a:t>(indications)</a:t>
            </a:r>
            <a:r>
              <a:rPr lang="ko-KR" altLang="en-US"/>
              <a:t>을 학습한다</a:t>
            </a:r>
            <a:r>
              <a:rPr lang="en-US" altLang="ko-KR"/>
              <a:t>.</a:t>
            </a:r>
          </a:p>
          <a:p>
            <a:pPr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  마지막 연습에서는 **</a:t>
            </a:r>
            <a:r>
              <a:rPr lang="en-US" altLang="ko-KR"/>
              <a:t>Nordic UART Service (NUS)**</a:t>
            </a:r>
            <a:r>
              <a:rPr lang="ko-KR" altLang="en-US"/>
              <a:t>와 표준 </a:t>
            </a:r>
            <a:r>
              <a:rPr lang="en-US" altLang="ko-KR"/>
              <a:t>Bluetooth LE </a:t>
            </a:r>
            <a:r>
              <a:rPr lang="ko-KR" altLang="en-US"/>
              <a:t>서비스 추가 방법에 대해 학습한다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3F0B85-5EE7-46E3-AC25-6C55E7588D66}"/>
              </a:ext>
            </a:extLst>
          </p:cNvPr>
          <p:cNvSpPr/>
          <p:nvPr/>
        </p:nvSpPr>
        <p:spPr>
          <a:xfrm>
            <a:off x="0" y="6513891"/>
            <a:ext cx="1021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Lesson 4 - Data exchange in Bluetooth LE - Nordic Developer Academy (nordicsemi.com)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73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tx1"/>
                </a:solidFill>
              </a:rPr>
              <a:t>학습 목표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7A100E-395D-4340-8E94-98FA0F852FEC}"/>
              </a:ext>
            </a:extLst>
          </p:cNvPr>
          <p:cNvSpPr/>
          <p:nvPr/>
        </p:nvSpPr>
        <p:spPr>
          <a:xfrm>
            <a:off x="457200" y="998672"/>
            <a:ext cx="10996863" cy="3606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**Generic Attribute Protocol (GATT)**과 **Attribute Protocol (ATT)**의 역할을 이해하기</a:t>
            </a:r>
          </a:p>
          <a:p>
            <a:pPr lv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GATT가 Bluetooth LE 연결에서 데이터를 표현하고 교환하는 데 어떻게 사용되는지 학습하기</a:t>
            </a:r>
          </a:p>
          <a:p>
            <a:pPr lv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Bluetooth LE 주변 장치의 속성 테이블(attribute table) 분석하기</a:t>
            </a:r>
          </a:p>
          <a:p>
            <a:pPr lv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GATT 서비스와 특성을 생성하는 방법 익히기</a:t>
            </a:r>
          </a:p>
          <a:p>
            <a:pPr lv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>
                <a:latin typeface="Arial" panose="020B0604020202020204" pitchFamily="34" charset="0"/>
              </a:rPr>
              <a:t>  </a:t>
            </a:r>
            <a:r>
              <a:rPr lang="ko-KR" altLang="ko-KR" b="1">
                <a:latin typeface="Arial" panose="020B0604020202020204" pitchFamily="34" charset="0"/>
              </a:rPr>
              <a:t>nRF Connect SDK</a:t>
            </a:r>
            <a:r>
              <a:rPr lang="ko-KR" altLang="ko-KR">
                <a:latin typeface="Arial" panose="020B0604020202020204" pitchFamily="34" charset="0"/>
              </a:rPr>
              <a:t>에서 제공되는 표준 Bluetooth LE 서비스에 대해 배우기</a:t>
            </a:r>
          </a:p>
          <a:p>
            <a:pPr lv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커스텀 및 표준 Bluetooth LE 서비스와 특성을 생성하고 추가하는 실습을 통해 학습하기</a:t>
            </a:r>
          </a:p>
          <a:p>
            <a:pPr lv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GATT API(읽기, 쓰기, 응답 없는 쓰기, 알림, 인디케이션)를 활용한 실습을 통해 학습하기 </a:t>
            </a:r>
          </a:p>
        </p:txBody>
      </p:sp>
    </p:spTree>
    <p:extLst>
      <p:ext uri="{BB962C8B-B14F-4D97-AF65-F5344CB8AC3E}">
        <p14:creationId xmlns:p14="http://schemas.microsoft.com/office/powerpoint/2010/main" val="4070971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GATT operations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E9308-F1D7-4533-BF60-912E67B86A1A}"/>
              </a:ext>
            </a:extLst>
          </p:cNvPr>
          <p:cNvSpPr/>
          <p:nvPr/>
        </p:nvSpPr>
        <p:spPr>
          <a:xfrm>
            <a:off x="256673" y="848142"/>
            <a:ext cx="11935327" cy="4002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/>
              <a:t>  이전에 살펴본 것처럼</a:t>
            </a:r>
            <a:r>
              <a:rPr lang="en-US" altLang="ko-KR"/>
              <a:t>, </a:t>
            </a:r>
            <a:r>
              <a:rPr lang="en-US" altLang="ko-KR" b="1"/>
              <a:t>GATT </a:t>
            </a:r>
            <a:r>
              <a:rPr lang="ko-KR" altLang="en-US" b="1"/>
              <a:t>계층</a:t>
            </a:r>
            <a:r>
              <a:rPr lang="ko-KR" altLang="en-US"/>
              <a:t>은 속성</a:t>
            </a:r>
            <a:r>
              <a:rPr lang="en-US" altLang="ko-KR"/>
              <a:t>(attributes)</a:t>
            </a:r>
            <a:r>
              <a:rPr lang="ko-KR" altLang="en-US"/>
              <a:t>으로 구성된 서비스</a:t>
            </a:r>
            <a:r>
              <a:rPr lang="en-US" altLang="ko-KR"/>
              <a:t>(services)</a:t>
            </a:r>
            <a:r>
              <a:rPr lang="ko-KR" altLang="en-US"/>
              <a:t>와 특성</a:t>
            </a:r>
            <a:r>
              <a:rPr lang="en-US" altLang="ko-KR"/>
              <a:t>(characteristics)</a:t>
            </a:r>
            <a:r>
              <a:rPr lang="ko-KR" altLang="en-US"/>
              <a:t>를 </a:t>
            </a:r>
            <a:br>
              <a:rPr lang="en-US" altLang="ko-KR"/>
            </a:br>
            <a:r>
              <a:rPr lang="ko-KR" altLang="en-US"/>
              <a:t>정의하며</a:t>
            </a:r>
            <a:r>
              <a:rPr lang="en-US" altLang="ko-KR"/>
              <a:t>, </a:t>
            </a:r>
            <a:r>
              <a:rPr lang="ko-KR" altLang="en-US"/>
              <a:t>이는 </a:t>
            </a:r>
            <a:r>
              <a:rPr lang="en-US" altLang="ko-KR" b="1"/>
              <a:t>GATT </a:t>
            </a:r>
            <a:r>
              <a:rPr lang="ko-KR" altLang="en-US" b="1"/>
              <a:t>서버</a:t>
            </a:r>
            <a:r>
              <a:rPr lang="ko-KR" altLang="en-US"/>
              <a:t>에 저장된다</a:t>
            </a:r>
            <a:r>
              <a:rPr lang="en-US" altLang="ko-KR"/>
              <a:t>. </a:t>
            </a:r>
            <a:r>
              <a:rPr lang="ko-KR" altLang="en-US"/>
              <a:t>이번 수업에서는 </a:t>
            </a:r>
            <a:r>
              <a:rPr lang="en-US" altLang="ko-KR"/>
              <a:t>Bluetooth LE</a:t>
            </a:r>
            <a:r>
              <a:rPr lang="ko-KR" altLang="en-US"/>
              <a:t>의 데이터 교환에 대해 다룰 것이다</a:t>
            </a:r>
            <a:r>
              <a:rPr lang="en-US" altLang="ko-KR"/>
              <a:t>. 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 </a:t>
            </a:r>
            <a:r>
              <a:rPr lang="ko-KR" altLang="en-US"/>
              <a:t>여기서 데이터 교환은 서버와 클라이언트 간에 실행되는 작업으로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속성에 대해 학습하고 속성 권한에 따라 값을 교환하는 것을 의미한다</a:t>
            </a:r>
            <a:r>
              <a:rPr lang="en-US" altLang="ko-KR"/>
              <a:t>.</a:t>
            </a:r>
          </a:p>
          <a:p>
            <a:pPr>
              <a:lnSpc>
                <a:spcPts val="2800"/>
              </a:lnSpc>
            </a:pPr>
            <a:endParaRPr lang="en-US" altLang="ko-KR"/>
          </a:p>
          <a:p>
            <a:pPr>
              <a:lnSpc>
                <a:spcPts val="2800"/>
              </a:lnSpc>
            </a:pPr>
            <a:r>
              <a:rPr lang="ko-KR" altLang="en-US"/>
              <a:t>  서버는 클라이언트에게 데이터를 직접 전송하거나</a:t>
            </a:r>
            <a:r>
              <a:rPr lang="en-US" altLang="ko-KR"/>
              <a:t>, </a:t>
            </a:r>
            <a:r>
              <a:rPr lang="ko-KR" altLang="en-US"/>
              <a:t>클라이언트가 서버로부터 데이터를 요청</a:t>
            </a:r>
            <a:r>
              <a:rPr lang="en-US" altLang="ko-KR"/>
              <a:t>(polling)</a:t>
            </a:r>
            <a:r>
              <a:rPr lang="ko-KR" altLang="en-US"/>
              <a:t>할 수 있다</a:t>
            </a:r>
            <a:r>
              <a:rPr lang="en-US" altLang="ko-KR"/>
              <a:t>. </a:t>
            </a:r>
            <a:r>
              <a:rPr lang="ko-KR" altLang="en-US"/>
              <a:t>하지만 클라이언트가 서버에서 무엇을 요청해야 하는지 알기 위해서는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GATT </a:t>
            </a:r>
            <a:r>
              <a:rPr lang="ko-KR" altLang="en-US"/>
              <a:t>서버가 제공하는 서비스와 특성에 대한 정보를 알아야 합니다</a:t>
            </a:r>
            <a:r>
              <a:rPr lang="en-US" altLang="ko-KR"/>
              <a:t>. </a:t>
            </a:r>
            <a:r>
              <a:rPr lang="ko-KR" altLang="en-US"/>
              <a:t>따라서 </a:t>
            </a:r>
            <a:br>
              <a:rPr lang="en-US" altLang="ko-KR"/>
            </a:br>
            <a:r>
              <a:rPr lang="ko-KR" altLang="en-US"/>
              <a:t>클라이언트는 연결 초기에 </a:t>
            </a:r>
            <a:r>
              <a:rPr lang="ko-KR" altLang="en-US" b="1"/>
              <a:t>서비스 디스커버리</a:t>
            </a:r>
            <a:r>
              <a:rPr lang="en-US" altLang="ko-KR"/>
              <a:t>(service discovery)</a:t>
            </a:r>
            <a:r>
              <a:rPr lang="ko-KR" altLang="en-US"/>
              <a:t>를 수행하여 </a:t>
            </a:r>
            <a:br>
              <a:rPr lang="en-US" altLang="ko-KR"/>
            </a:br>
            <a:r>
              <a:rPr lang="ko-KR" altLang="en-US"/>
              <a:t>서버의 서비스와 특성에 대해 학습한 후</a:t>
            </a:r>
            <a:r>
              <a:rPr lang="en-US" altLang="ko-KR"/>
              <a:t>, </a:t>
            </a:r>
            <a:r>
              <a:rPr lang="ko-KR" altLang="en-US"/>
              <a:t>이를 액세스하기 위한 작업을 수행한다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C9B63E-5856-4045-9513-87F72AC3AF30}"/>
              </a:ext>
            </a:extLst>
          </p:cNvPr>
          <p:cNvSpPr/>
          <p:nvPr/>
        </p:nvSpPr>
        <p:spPr>
          <a:xfrm>
            <a:off x="413084" y="5241304"/>
            <a:ext cx="1017470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b="1"/>
              <a:t>서비스 디스커버리</a:t>
            </a:r>
            <a:r>
              <a:rPr lang="en-US" altLang="ko-KR"/>
              <a:t>: </a:t>
            </a:r>
            <a:br>
              <a:rPr lang="en-US" altLang="ko-KR"/>
            </a:br>
            <a:r>
              <a:rPr lang="en-US" altLang="ko-KR"/>
              <a:t>GATT </a:t>
            </a:r>
            <a:r>
              <a:rPr lang="ko-KR" altLang="en-US"/>
              <a:t>클라이언트가 </a:t>
            </a:r>
            <a:r>
              <a:rPr lang="en-US" altLang="ko-KR"/>
              <a:t>GATT </a:t>
            </a:r>
            <a:r>
              <a:rPr lang="ko-KR" altLang="en-US"/>
              <a:t>서버가 호스팅하는 속성 테이블에서 서비스와 특성을 검색하는 과정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59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Data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access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F9AD55-8688-45C7-BC2B-A9CCBB8A6CA0}"/>
              </a:ext>
            </a:extLst>
          </p:cNvPr>
          <p:cNvSpPr/>
          <p:nvPr/>
        </p:nvSpPr>
        <p:spPr>
          <a:xfrm>
            <a:off x="240632" y="792227"/>
            <a:ext cx="11827042" cy="5596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ko-KR" altLang="en-US" sz="1600"/>
              <a:t>  여기서 통신은 클라이언트</a:t>
            </a:r>
            <a:r>
              <a:rPr lang="en-US" altLang="ko-KR" sz="1600"/>
              <a:t>-</a:t>
            </a:r>
            <a:r>
              <a:rPr lang="ko-KR" altLang="en-US" sz="1600"/>
              <a:t>서버 아키텍처를 기반으로 이루어지며</a:t>
            </a:r>
            <a:r>
              <a:rPr lang="en-US" altLang="ko-KR" sz="1600"/>
              <a:t>, </a:t>
            </a:r>
            <a:r>
              <a:rPr lang="ko-KR" altLang="en-US" sz="1600"/>
              <a:t>서버는 데이터를 보유하고 이를 클라이언트에 직접 전송하거나 클라이언트가 서버에서 데이터를 요청</a:t>
            </a:r>
            <a:r>
              <a:rPr lang="en-US" altLang="ko-KR" sz="1600"/>
              <a:t>(polling)</a:t>
            </a:r>
            <a:r>
              <a:rPr lang="ko-KR" altLang="en-US" sz="1600"/>
              <a:t>할 수 있다</a:t>
            </a:r>
            <a:r>
              <a:rPr lang="en-US" altLang="ko-KR" sz="1600"/>
              <a:t>. </a:t>
            </a:r>
            <a:r>
              <a:rPr lang="ko-KR" altLang="en-US" sz="1600"/>
              <a:t>따라서</a:t>
            </a:r>
            <a:r>
              <a:rPr lang="en-US" altLang="ko-KR" sz="1600"/>
              <a:t>,</a:t>
            </a:r>
            <a:br>
              <a:rPr lang="en-US" altLang="ko-KR" sz="1600"/>
            </a:br>
            <a:r>
              <a:rPr lang="ko-KR" altLang="en-US" sz="1600"/>
              <a:t> </a:t>
            </a:r>
            <a:r>
              <a:rPr lang="en-US" altLang="ko-KR" sz="1600"/>
              <a:t>GATT </a:t>
            </a:r>
            <a:r>
              <a:rPr lang="ko-KR" altLang="en-US" sz="1600"/>
              <a:t>작업은 </a:t>
            </a:r>
            <a:r>
              <a:rPr lang="ko-KR" altLang="en-US" sz="1600" b="1"/>
              <a:t>클라이언트가 시작하는 작업</a:t>
            </a:r>
            <a:r>
              <a:rPr lang="ko-KR" altLang="en-US" sz="1600"/>
              <a:t>과 </a:t>
            </a:r>
            <a:r>
              <a:rPr lang="ko-KR" altLang="en-US" sz="1600" b="1"/>
              <a:t>서버가 시작하는 작업</a:t>
            </a:r>
            <a:r>
              <a:rPr lang="ko-KR" altLang="en-US" sz="1600"/>
              <a:t>으로 분류됩니다</a:t>
            </a:r>
            <a:r>
              <a:rPr lang="en-US" altLang="ko-KR" sz="1600"/>
              <a:t>.</a:t>
            </a:r>
            <a:br>
              <a:rPr lang="en-US" altLang="ko-KR" sz="1600"/>
            </a:br>
            <a:endParaRPr lang="en-US" altLang="ko-KR" sz="1600"/>
          </a:p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ko-KR" altLang="en-US" b="1"/>
              <a:t>클라이언트가 시작하는 작업</a:t>
            </a:r>
          </a:p>
          <a:p>
            <a:pPr>
              <a:lnSpc>
                <a:spcPts val="2700"/>
              </a:lnSpc>
            </a:pPr>
            <a:r>
              <a:rPr lang="ko-KR" altLang="en-US"/>
              <a:t>    </a:t>
            </a:r>
            <a:r>
              <a:rPr lang="ko-KR" altLang="en-US" sz="1600"/>
              <a:t>클라이언트가 시작하는 작업은 클라이언트가 </a:t>
            </a:r>
            <a:r>
              <a:rPr lang="en-US" altLang="ko-KR" sz="1600"/>
              <a:t>GATT </a:t>
            </a:r>
            <a:r>
              <a:rPr lang="ko-KR" altLang="en-US" sz="1600"/>
              <a:t>서버에 데이터를 요청하는 </a:t>
            </a:r>
            <a:r>
              <a:rPr lang="en-US" altLang="ko-KR" sz="1600"/>
              <a:t>GATT </a:t>
            </a:r>
            <a:r>
              <a:rPr lang="ko-KR" altLang="en-US" sz="1600"/>
              <a:t>작업이다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 </a:t>
            </a:r>
            <a:r>
              <a:rPr lang="ko-KR" altLang="en-US" sz="1600"/>
              <a:t>클라이언트는 속성</a:t>
            </a:r>
            <a:r>
              <a:rPr lang="en-US" altLang="ko-KR" sz="1600"/>
              <a:t>(attribute)</a:t>
            </a:r>
            <a:r>
              <a:rPr lang="ko-KR" altLang="en-US" sz="1600"/>
              <a:t>을 읽거나 쓸 수 있으며</a:t>
            </a:r>
            <a:r>
              <a:rPr lang="en-US" altLang="ko-KR" sz="1600"/>
              <a:t>, </a:t>
            </a:r>
            <a:r>
              <a:rPr lang="ko-KR" altLang="en-US" sz="1600"/>
              <a:t>쓰기 작업의 경우 서버로부터 확인을 받을지 선택할 수 있다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읽기</a:t>
            </a:r>
            <a:r>
              <a:rPr lang="en-US" altLang="ko-KR" b="1"/>
              <a:t>(Read)</a:t>
            </a:r>
          </a:p>
          <a:p>
            <a:pPr>
              <a:lnSpc>
                <a:spcPts val="2700"/>
              </a:lnSpc>
            </a:pPr>
            <a:r>
              <a:rPr lang="ko-KR" altLang="en-US"/>
              <a:t>    </a:t>
            </a:r>
            <a:r>
              <a:rPr lang="ko-KR" altLang="en-US" sz="1600"/>
              <a:t>클라이언트가 </a:t>
            </a:r>
            <a:r>
              <a:rPr lang="en-US" altLang="ko-KR" sz="1600"/>
              <a:t>GATT </a:t>
            </a:r>
            <a:r>
              <a:rPr lang="ko-KR" altLang="en-US" sz="1600"/>
              <a:t>서버의 특정 속성에 저장된 값을 읽고 싶다면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en-US" altLang="ko-KR" sz="1600"/>
              <a:t>   </a:t>
            </a:r>
            <a:r>
              <a:rPr lang="ko-KR" altLang="en-US" sz="1600"/>
              <a:t>서버에 **읽기 요청</a:t>
            </a:r>
            <a:r>
              <a:rPr lang="en-US" altLang="ko-KR" sz="1600"/>
              <a:t>(read request)**</a:t>
            </a:r>
            <a:r>
              <a:rPr lang="ko-KR" altLang="en-US" sz="1600"/>
              <a:t>을 보낸다</a:t>
            </a:r>
            <a:r>
              <a:rPr lang="en-US" altLang="ko-KR" sz="1600"/>
              <a:t>. </a:t>
            </a:r>
            <a:r>
              <a:rPr lang="ko-KR" altLang="en-US" sz="1600"/>
              <a:t>서버는 요청에 응답하며 속성 값을 반환한다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쓰기</a:t>
            </a:r>
            <a:r>
              <a:rPr lang="en-US" altLang="ko-KR" b="1"/>
              <a:t>(Write)</a:t>
            </a:r>
          </a:p>
          <a:p>
            <a:pPr>
              <a:lnSpc>
                <a:spcPts val="2700"/>
              </a:lnSpc>
            </a:pPr>
            <a:r>
              <a:rPr lang="ko-KR" altLang="en-US" sz="1600"/>
              <a:t>     클라이언트가 속성에 특정 값을 쓰고 싶다면</a:t>
            </a:r>
            <a:r>
              <a:rPr lang="en-US" altLang="ko-KR" sz="1600"/>
              <a:t>, **</a:t>
            </a:r>
            <a:r>
              <a:rPr lang="ko-KR" altLang="en-US" sz="1600"/>
              <a:t>쓰기 요청</a:t>
            </a:r>
            <a:r>
              <a:rPr lang="en-US" altLang="ko-KR" sz="1600"/>
              <a:t>(write request)**</a:t>
            </a:r>
            <a:r>
              <a:rPr lang="ko-KR" altLang="en-US" sz="1600"/>
              <a:t>을 보내고 대상 속성의 형식에 맞는 데이터를 제공  </a:t>
            </a:r>
            <a:br>
              <a:rPr lang="en-US" altLang="ko-KR" sz="1600"/>
            </a:br>
            <a:r>
              <a:rPr lang="en-US" altLang="ko-KR" sz="1600"/>
              <a:t>    </a:t>
            </a:r>
            <a:r>
              <a:rPr lang="ko-KR" altLang="en-US" sz="1600"/>
              <a:t>한다</a:t>
            </a:r>
            <a:r>
              <a:rPr lang="en-US" altLang="ko-KR" sz="1600"/>
              <a:t>. </a:t>
            </a:r>
            <a:r>
              <a:rPr lang="ko-KR" altLang="en-US" sz="1600"/>
              <a:t>서버가 쓰기 작업을 수락하면 확인 응답</a:t>
            </a:r>
            <a:r>
              <a:rPr lang="en-US" altLang="ko-KR" sz="1600"/>
              <a:t>(acknowledgment)</a:t>
            </a:r>
            <a:r>
              <a:rPr lang="ko-KR" altLang="en-US" sz="1600"/>
              <a:t>을 반환한다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응답 없는 쓰기</a:t>
            </a:r>
            <a:r>
              <a:rPr lang="en-US" altLang="ko-KR" b="1"/>
              <a:t>(Write without response)</a:t>
            </a:r>
          </a:p>
          <a:p>
            <a:pPr>
              <a:lnSpc>
                <a:spcPts val="2700"/>
              </a:lnSpc>
            </a:pPr>
            <a:r>
              <a:rPr lang="ko-KR" altLang="en-US" sz="1600"/>
              <a:t>     이 작업이 활성화되어 있다면</a:t>
            </a:r>
            <a:r>
              <a:rPr lang="en-US" altLang="ko-KR" sz="1600"/>
              <a:t>, </a:t>
            </a:r>
            <a:r>
              <a:rPr lang="ko-KR" altLang="en-US" sz="1600"/>
              <a:t>클라이언트는 서버로부터 확인 응답을 기다리지 않고 속성에 데이터를 쓸 수 있다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  </a:t>
            </a:r>
            <a:r>
              <a:rPr lang="ko-KR" altLang="en-US" sz="1600"/>
              <a:t>이는 빠른 데이터 교환이 필요할 때 사용할 수 있는 비확인</a:t>
            </a:r>
            <a:r>
              <a:rPr lang="en-US" altLang="ko-KR" sz="1600"/>
              <a:t>(non-acknowledged) </a:t>
            </a:r>
            <a:r>
              <a:rPr lang="ko-KR" altLang="en-US" sz="1600"/>
              <a:t>쓰기 작업이다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371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Server-initiated operatons (</a:t>
            </a:r>
            <a:r>
              <a:rPr lang="ko-KR" altLang="en-US" sz="2000" b="1">
                <a:solidFill>
                  <a:schemeClr val="tx1"/>
                </a:solidFill>
              </a:rPr>
              <a:t>서버가 시작하는 작업</a:t>
            </a:r>
            <a:r>
              <a:rPr lang="en-US" altLang="ko-KR" sz="2000" b="1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E0D280-542E-4BE0-9D99-55A509E9AD79}"/>
              </a:ext>
            </a:extLst>
          </p:cNvPr>
          <p:cNvSpPr/>
          <p:nvPr/>
        </p:nvSpPr>
        <p:spPr>
          <a:xfrm>
            <a:off x="96253" y="700865"/>
            <a:ext cx="11538284" cy="5205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</a:pPr>
            <a:r>
              <a:rPr lang="ko-KR" altLang="en-US" sz="1600"/>
              <a:t>  다른 </a:t>
            </a:r>
            <a:r>
              <a:rPr lang="en-US" altLang="ko-KR" sz="1600"/>
              <a:t>GATT </a:t>
            </a:r>
            <a:r>
              <a:rPr lang="ko-KR" altLang="en-US" sz="1600"/>
              <a:t>작업 범주는 </a:t>
            </a:r>
            <a:r>
              <a:rPr lang="ko-KR" altLang="en-US" sz="1600" b="1"/>
              <a:t>서버가 시작하는 작업</a:t>
            </a:r>
            <a:r>
              <a:rPr lang="ko-KR" altLang="en-US" sz="1600"/>
              <a:t>으로</a:t>
            </a:r>
            <a:r>
              <a:rPr lang="en-US" altLang="ko-KR" sz="1600"/>
              <a:t>, </a:t>
            </a:r>
            <a:r>
              <a:rPr lang="ko-KR" altLang="en-US" sz="1600"/>
              <a:t>서버가 클라이언트의 요청 없이 정보를 직접 전송하는 경우이다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 경우 서버는 </a:t>
            </a:r>
            <a:r>
              <a:rPr lang="en-US" altLang="ko-KR" sz="1600" b="1"/>
              <a:t>Notify</a:t>
            </a:r>
            <a:r>
              <a:rPr lang="en-US" altLang="ko-KR" sz="1600"/>
              <a:t>(</a:t>
            </a:r>
            <a:r>
              <a:rPr lang="ko-KR" altLang="en-US" sz="1600"/>
              <a:t>알림</a:t>
            </a:r>
            <a:r>
              <a:rPr lang="en-US" altLang="ko-KR" sz="1600"/>
              <a:t>) </a:t>
            </a:r>
            <a:r>
              <a:rPr lang="ko-KR" altLang="en-US" sz="1600"/>
              <a:t>또는 </a:t>
            </a:r>
            <a:r>
              <a:rPr lang="en-US" altLang="ko-KR" sz="1600" b="1"/>
              <a:t>Indicate</a:t>
            </a:r>
            <a:r>
              <a:rPr lang="en-US" altLang="ko-KR" sz="1600"/>
              <a:t>(</a:t>
            </a:r>
            <a:r>
              <a:rPr lang="ko-KR" altLang="en-US" sz="1600"/>
              <a:t>인디케이션</a:t>
            </a:r>
            <a:r>
              <a:rPr lang="en-US" altLang="ko-KR" sz="1600"/>
              <a:t>)</a:t>
            </a:r>
            <a:r>
              <a:rPr lang="ko-KR" altLang="en-US" sz="1600"/>
              <a:t>를 사용할 수 있다</a:t>
            </a:r>
            <a:r>
              <a:rPr lang="en-US" altLang="ko-KR" sz="1600"/>
              <a:t>. 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Notify (</a:t>
            </a:r>
            <a:r>
              <a:rPr lang="ko-KR" altLang="en-US" b="1"/>
              <a:t>알림</a:t>
            </a:r>
            <a:r>
              <a:rPr lang="en-US" altLang="ko-KR" b="1"/>
              <a:t>)</a:t>
            </a:r>
          </a:p>
          <a:p>
            <a:pPr>
              <a:lnSpc>
                <a:spcPts val="3100"/>
              </a:lnSpc>
            </a:pPr>
            <a:r>
              <a:rPr lang="ko-KR" altLang="en-US" sz="1600" b="1"/>
              <a:t>    알림 작업</a:t>
            </a:r>
            <a:r>
              <a:rPr lang="ko-KR" altLang="en-US" sz="1600"/>
              <a:t>은 서버가 특정 속성</a:t>
            </a:r>
            <a:r>
              <a:rPr lang="en-US" altLang="ko-KR" sz="1600"/>
              <a:t>(attribute)</a:t>
            </a:r>
            <a:r>
              <a:rPr lang="ko-KR" altLang="en-US" sz="1600"/>
              <a:t>의 값을 클라이언트에게 자동으로 푸시하는 데 사용된다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클라이언트가 요청하지 않아도 서버가 데이터를 보낼 수 있으며</a:t>
            </a:r>
            <a:r>
              <a:rPr lang="en-US" altLang="ko-KR" sz="1600"/>
              <a:t>, </a:t>
            </a:r>
            <a:r>
              <a:rPr lang="ko-KR" altLang="en-US" sz="1600"/>
              <a:t>예를 들어</a:t>
            </a:r>
            <a:r>
              <a:rPr lang="en-US" altLang="ko-KR" sz="1600"/>
              <a:t>, </a:t>
            </a:r>
            <a:r>
              <a:rPr lang="ko-KR" altLang="en-US" sz="1600"/>
              <a:t>최근에 변경된 센서 값을 클라이언트에게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업데이트하는 데 활용될 수 있다</a:t>
            </a:r>
            <a:r>
              <a:rPr lang="en-US" altLang="ko-KR" sz="1600"/>
              <a:t>. </a:t>
            </a:r>
            <a:r>
              <a:rPr lang="ko-KR" altLang="en-US" sz="1600"/>
              <a:t>알림은 클라이언트의 확인 응답</a:t>
            </a:r>
            <a:r>
              <a:rPr lang="en-US" altLang="ko-KR" sz="1600"/>
              <a:t>(acknowledgment)</a:t>
            </a:r>
            <a:r>
              <a:rPr lang="ko-KR" altLang="en-US" sz="1600"/>
              <a:t>을 필요로 하지 않는다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Indicate (</a:t>
            </a:r>
            <a:r>
              <a:rPr lang="ko-KR" altLang="en-US" b="1"/>
              <a:t>인디케이션</a:t>
            </a:r>
            <a:r>
              <a:rPr lang="en-US" altLang="ko-KR" b="1"/>
              <a:t>)</a:t>
            </a:r>
          </a:p>
          <a:p>
            <a:pPr>
              <a:lnSpc>
                <a:spcPts val="3100"/>
              </a:lnSpc>
            </a:pPr>
            <a:r>
              <a:rPr lang="ko-KR" altLang="en-US" sz="1600" b="1"/>
              <a:t>    인디케이션 작업</a:t>
            </a:r>
            <a:r>
              <a:rPr lang="ko-KR" altLang="en-US" sz="1600"/>
              <a:t>은 </a:t>
            </a:r>
            <a:r>
              <a:rPr lang="en-US" altLang="ko-KR" sz="1600"/>
              <a:t>Notify</a:t>
            </a:r>
            <a:r>
              <a:rPr lang="ko-KR" altLang="en-US" sz="1600"/>
              <a:t>와 유사하게 속성 값을 클라이언트에게 직접 푸시한다</a:t>
            </a:r>
            <a:r>
              <a:rPr lang="en-US" altLang="ko-KR" sz="1600"/>
              <a:t>. </a:t>
            </a:r>
            <a:r>
              <a:rPr lang="ko-KR" altLang="en-US" sz="1600"/>
              <a:t>그러나</a:t>
            </a:r>
            <a:r>
              <a:rPr lang="en-US" altLang="ko-KR" sz="1600"/>
              <a:t>,</a:t>
            </a:r>
            <a:r>
              <a:rPr lang="ko-KR" altLang="en-US" sz="1600"/>
              <a:t> </a:t>
            </a:r>
            <a:br>
              <a:rPr lang="en-US" altLang="ko-KR" sz="1600"/>
            </a:br>
            <a:r>
              <a:rPr lang="en-US" altLang="ko-KR" sz="1600"/>
              <a:t>   </a:t>
            </a:r>
            <a:r>
              <a:rPr lang="ko-KR" altLang="en-US" sz="1600"/>
              <a:t>이 경우 클라이언트의 확인 응답이 필요하다</a:t>
            </a:r>
            <a:r>
              <a:rPr lang="en-US" altLang="ko-KR" sz="1600"/>
              <a:t>.  </a:t>
            </a:r>
          </a:p>
          <a:p>
            <a:pPr>
              <a:lnSpc>
                <a:spcPts val="3100"/>
              </a:lnSpc>
            </a:pPr>
            <a:r>
              <a:rPr lang="ko-KR" altLang="en-US" sz="1600"/>
              <a:t>   확인 응답 요구로 인해 연결 간격당 한 번의 인디케이션만 전송할 수 있으므로</a:t>
            </a:r>
            <a:r>
              <a:rPr lang="en-US" altLang="ko-KR" sz="1600"/>
              <a:t>, </a:t>
            </a:r>
            <a:r>
              <a:rPr lang="ko-KR" altLang="en-US" sz="1600"/>
              <a:t>인디케이션은 알림보다 느리다</a:t>
            </a:r>
            <a:r>
              <a:rPr lang="en-US" altLang="ko-KR" sz="1600"/>
              <a:t>.</a:t>
            </a:r>
          </a:p>
          <a:p>
            <a:pPr>
              <a:lnSpc>
                <a:spcPts val="3100"/>
              </a:lnSpc>
            </a:pPr>
            <a:r>
              <a:rPr lang="ko-KR" altLang="en-US" sz="1600"/>
              <a:t>    이 작업들은 서버가 시작하지만</a:t>
            </a:r>
            <a:r>
              <a:rPr lang="en-US" altLang="ko-KR" sz="1600"/>
              <a:t>, </a:t>
            </a:r>
            <a:r>
              <a:rPr lang="ko-KR" altLang="en-US" sz="1600"/>
              <a:t>클라이언트는 먼저 해당 특성</a:t>
            </a:r>
            <a:r>
              <a:rPr lang="en-US" altLang="ko-KR" sz="1600"/>
              <a:t>(characteristic)</a:t>
            </a:r>
            <a:r>
              <a:rPr lang="ko-KR" altLang="en-US" sz="1600"/>
              <a:t>에 </a:t>
            </a:r>
            <a:r>
              <a:rPr lang="ko-KR" altLang="en-US" sz="1600" b="1"/>
              <a:t>구독</a:t>
            </a:r>
            <a:r>
              <a:rPr lang="ko-KR" altLang="en-US" sz="1600"/>
              <a:t>하고 알림 또는 인디케이션을 활성화</a:t>
            </a:r>
            <a:br>
              <a:rPr lang="en-US" altLang="ko-KR" sz="1600"/>
            </a:br>
            <a:r>
              <a:rPr lang="en-US" altLang="ko-KR" sz="1600"/>
              <a:t>   </a:t>
            </a:r>
            <a:r>
              <a:rPr lang="ko-KR" altLang="en-US" sz="1600"/>
              <a:t>해야만 사용할 수 있다</a:t>
            </a:r>
            <a:r>
              <a:rPr lang="en-US" altLang="ko-KR" sz="1600"/>
              <a:t>. </a:t>
            </a:r>
            <a:r>
              <a:rPr lang="ko-KR" altLang="en-US" sz="1600"/>
              <a:t>다음 주제에서 클라이언트 특성 구성 디스크립터</a:t>
            </a:r>
            <a:r>
              <a:rPr lang="en-US" altLang="ko-KR" sz="1600"/>
              <a:t>(Client Characteristic Configuration Descriptor, </a:t>
            </a:r>
            <a:br>
              <a:rPr lang="en-US" altLang="ko-KR" sz="1600"/>
            </a:br>
            <a:r>
              <a:rPr lang="en-US" altLang="ko-KR" sz="1600"/>
              <a:t>    CCCD)</a:t>
            </a:r>
            <a:r>
              <a:rPr lang="ko-KR" altLang="en-US" sz="1600"/>
              <a:t>에 대해 논의하며 이 과정을 더 자세히 설명할 것이다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333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2B7D05-5DE8-4C65-B3DC-7FB6055226F5}"/>
              </a:ext>
            </a:extLst>
          </p:cNvPr>
          <p:cNvSpPr/>
          <p:nvPr/>
        </p:nvSpPr>
        <p:spPr>
          <a:xfrm>
            <a:off x="86138" y="723037"/>
            <a:ext cx="11691731" cy="427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ATT </a:t>
            </a:r>
            <a:r>
              <a:rPr lang="ko-KR" altLang="en-US"/>
              <a:t>레이어는 속성</a:t>
            </a:r>
            <a:r>
              <a:rPr lang="en-US" altLang="ko-KR"/>
              <a:t>(Attribute)</a:t>
            </a:r>
            <a:r>
              <a:rPr lang="ko-KR" altLang="en-US"/>
              <a:t>을 정의하고 클라이언트와 서버 간 데이터가 어떻게 노출되는지를 결정한다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따라서 </a:t>
            </a:r>
            <a:r>
              <a:rPr lang="en-US" altLang="ko-KR"/>
              <a:t>GATT</a:t>
            </a:r>
            <a:r>
              <a:rPr lang="ko-KR" altLang="en-US"/>
              <a:t>의 주요 기능 중 하나는 </a:t>
            </a:r>
            <a:r>
              <a:rPr lang="en-US" altLang="ko-KR"/>
              <a:t>GATT </a:t>
            </a:r>
            <a:r>
              <a:rPr lang="ko-KR" altLang="en-US"/>
              <a:t>서버에 저장된 속성들을 표준화된 엔티티</a:t>
            </a:r>
            <a:r>
              <a:rPr lang="en-US" altLang="ko-KR"/>
              <a:t>(</a:t>
            </a:r>
            <a:r>
              <a:rPr lang="ko-KR" altLang="en-US"/>
              <a:t>서비스 및 특성</a:t>
            </a:r>
            <a:r>
              <a:rPr lang="en-US" altLang="ko-KR"/>
              <a:t>)</a:t>
            </a:r>
            <a:r>
              <a:rPr lang="ko-KR" altLang="en-US"/>
              <a:t>로 </a:t>
            </a:r>
            <a:br>
              <a:rPr lang="en-US" altLang="ko-KR"/>
            </a:br>
            <a:r>
              <a:rPr lang="ko-KR" altLang="en-US"/>
              <a:t>계층적으로 구조화하여 서로 다른 </a:t>
            </a:r>
            <a:r>
              <a:rPr lang="en-US" altLang="ko-KR"/>
              <a:t>Bluetooth LE </a:t>
            </a:r>
            <a:r>
              <a:rPr lang="ko-KR" altLang="en-US"/>
              <a:t>디바이스 간에 원활한 상호운용성을 제공하는 것이다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0000FF"/>
                </a:solidFill>
              </a:rPr>
              <a:t>Attributes</a:t>
            </a:r>
          </a:p>
          <a:p>
            <a:pPr marL="268288">
              <a:lnSpc>
                <a:spcPts val="3000"/>
              </a:lnSpc>
            </a:pPr>
            <a:r>
              <a:rPr lang="en-US" altLang="ko-KR"/>
              <a:t>- ATT </a:t>
            </a:r>
            <a:r>
              <a:rPr lang="ko-KR" altLang="en-US"/>
              <a:t>레이어는 서버 데이터베이스에서 데이터가 저장되고 접근되는 방식을 정의한다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데이터는 속성</a:t>
            </a:r>
            <a:r>
              <a:rPr lang="en-US" altLang="ko-KR"/>
              <a:t>(Attribute)</a:t>
            </a:r>
            <a:r>
              <a:rPr lang="ko-KR" altLang="en-US"/>
              <a:t>이라는 데이터 구조의 형태로 저장된다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속성은 </a:t>
            </a:r>
            <a:r>
              <a:rPr lang="en-US" altLang="ko-KR"/>
              <a:t>ATT</a:t>
            </a:r>
            <a:r>
              <a:rPr lang="ko-KR" altLang="en-US"/>
              <a:t>와 </a:t>
            </a:r>
            <a:r>
              <a:rPr lang="en-US" altLang="ko-KR"/>
              <a:t>GATT </a:t>
            </a:r>
            <a:r>
              <a:rPr lang="ko-KR" altLang="en-US"/>
              <a:t>레이어의 기반이 되는 핵심 데이터 단위로</a:t>
            </a:r>
            <a:r>
              <a:rPr lang="en-US" altLang="ko-KR"/>
              <a:t>, </a:t>
            </a:r>
            <a:r>
              <a:rPr lang="ko-KR" altLang="en-US"/>
              <a:t>사용자 데이터뿐만 아니라 속성 자체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속성의 유형</a:t>
            </a:r>
            <a:r>
              <a:rPr lang="en-US" altLang="ko-KR"/>
              <a:t>, </a:t>
            </a:r>
            <a:r>
              <a:rPr lang="ko-KR" altLang="en-US"/>
              <a:t>보안 권한 등을 설명하는 메타데이터도 포함한다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- ATT </a:t>
            </a:r>
            <a:r>
              <a:rPr lang="ko-KR" altLang="en-US"/>
              <a:t>서버와 클라이언트</a:t>
            </a:r>
            <a:r>
              <a:rPr lang="en-US" altLang="ko-KR"/>
              <a:t>, </a:t>
            </a:r>
            <a:r>
              <a:rPr lang="ko-KR" altLang="en-US"/>
              <a:t>또는 </a:t>
            </a:r>
            <a:r>
              <a:rPr lang="en-US" altLang="ko-KR"/>
              <a:t>GATT </a:t>
            </a:r>
            <a:r>
              <a:rPr lang="ko-KR" altLang="en-US"/>
              <a:t>서버와 클라이언트 간의 데이터 교환은 속성의 형태로 이루어진다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속성만을 논의할 때는 이것이 </a:t>
            </a:r>
            <a:r>
              <a:rPr lang="en-US" altLang="ko-KR"/>
              <a:t>ATT </a:t>
            </a:r>
            <a:r>
              <a:rPr lang="ko-KR" altLang="en-US"/>
              <a:t>서버에 저장된다고 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속성을 서비스와 특성으로 분류하기 시작하면 해당 데이터 구조를 </a:t>
            </a:r>
            <a:r>
              <a:rPr lang="en-US" altLang="ko-KR"/>
              <a:t>GATT </a:t>
            </a:r>
            <a:r>
              <a:rPr lang="ko-KR" altLang="en-US"/>
              <a:t>서버라고 부릅니다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761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Connection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49650" y="1405916"/>
            <a:ext cx="562405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 가능한 광고를 보내는 주변 장치는 모든 광고 후에 항상 짧은 </a:t>
            </a:r>
            <a:r>
              <a:rPr lang="en-US" altLang="ko-KR"/>
              <a:t>RX </a:t>
            </a:r>
            <a:r>
              <a:rPr lang="ko-KR" altLang="en-US"/>
              <a:t>시간을 가지며 들어오는 연결 요청을 수신하는데 사용한다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이를 연결 요청이라고 부르지만</a:t>
            </a:r>
            <a:r>
              <a:rPr lang="en-US" altLang="ko-KR"/>
              <a:t>, </a:t>
            </a:r>
            <a:r>
              <a:rPr lang="ko-KR" altLang="en-US"/>
              <a:t>실제로 주변기기는 연결 요청을 수락할지 거절할지 선택할 수 없다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수락 목록 필터를 사용하지 않는 한 항상 연결 요청을 수락하여야 한다</a:t>
            </a:r>
            <a:r>
              <a:rPr lang="en-US" altLang="ko-KR"/>
              <a:t>. </a:t>
            </a:r>
            <a:r>
              <a:rPr lang="ko-KR" altLang="en-US"/>
              <a:t>나중에 언제든지 연결을 유지하고 싶지 않다면 중앙 연결을 끊을 수도 있다</a:t>
            </a:r>
            <a:r>
              <a:rPr lang="en-US" altLang="ko-KR"/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7" y="682059"/>
            <a:ext cx="6330173" cy="41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10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Attributes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90B094-8540-4CAD-BB01-5A4A5DA082B0}"/>
              </a:ext>
            </a:extLst>
          </p:cNvPr>
          <p:cNvSpPr/>
          <p:nvPr/>
        </p:nvSpPr>
        <p:spPr>
          <a:xfrm>
            <a:off x="235485" y="849004"/>
            <a:ext cx="5918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속성</a:t>
            </a:r>
            <a:r>
              <a:rPr lang="en-US" altLang="ko-KR"/>
              <a:t>(Attribute)</a:t>
            </a:r>
            <a:r>
              <a:rPr lang="ko-KR" altLang="en-US"/>
              <a:t>은 네 개의 데이터 블록으로 구성된다</a:t>
            </a:r>
            <a:r>
              <a:rPr lang="en-US" altLang="ko-KR"/>
              <a:t>: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A826A-794D-47F3-A53F-77E3893D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7" y="1473451"/>
            <a:ext cx="10389706" cy="36229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044CCC-9B9B-4AD4-AB28-900EAFAA0648}"/>
              </a:ext>
            </a:extLst>
          </p:cNvPr>
          <p:cNvSpPr/>
          <p:nvPr/>
        </p:nvSpPr>
        <p:spPr>
          <a:xfrm>
            <a:off x="3309557" y="5199883"/>
            <a:ext cx="404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Data stored in an ATT server as attributes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01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 </a:t>
            </a:r>
            <a:r>
              <a:rPr lang="en-US" altLang="ko-KR" sz="2000" b="1">
                <a:solidFill>
                  <a:srgbClr val="0000FF"/>
                </a:solidFill>
                <a:sym typeface="Wingdings" panose="05000000000000000000" pitchFamily="2" charset="2"/>
              </a:rPr>
              <a:t> Attributes</a:t>
            </a:r>
            <a:endParaRPr lang="en-US" altLang="ko-KR" sz="2000" b="1">
              <a:solidFill>
                <a:srgbClr val="0000FF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281659-4218-477D-B0E6-A54955CE83D5}"/>
              </a:ext>
            </a:extLst>
          </p:cNvPr>
          <p:cNvSpPr/>
          <p:nvPr/>
        </p:nvSpPr>
        <p:spPr>
          <a:xfrm>
            <a:off x="208722" y="700588"/>
            <a:ext cx="11251096" cy="5258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ko-KR" altLang="ko-KR" b="1">
                <a:solidFill>
                  <a:srgbClr val="0000FF"/>
                </a:solidFill>
                <a:latin typeface="Arial" panose="020B0604020202020204" pitchFamily="34" charset="0"/>
              </a:rPr>
              <a:t>핸들(Handle):</a:t>
            </a:r>
            <a:br>
              <a:rPr lang="ko-KR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스택에 의해 할당되는 특정 속성에 대한 16비트 고유 인덱스로, 속성 테이블에서 특정 속성을 식별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속성은 핸들을 통해 접근</a:t>
            </a:r>
            <a:r>
              <a:rPr lang="ko-KR" altLang="en-US">
                <a:latin typeface="Arial" panose="020B0604020202020204" pitchFamily="34" charset="0"/>
              </a:rPr>
              <a:t>된</a:t>
            </a:r>
            <a:r>
              <a:rPr lang="ko-KR" altLang="ko-KR">
                <a:latin typeface="Arial" panose="020B0604020202020204" pitchFamily="34" charset="0"/>
              </a:rPr>
              <a:t>다. 핸들은 속성 테이블의 행 번호와 비슷하다고 생각할 수 있지만, 반드시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연속적인 값은 아닙니다.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ko-KR" altLang="ko-KR" b="1">
                <a:solidFill>
                  <a:srgbClr val="0000FF"/>
                </a:solidFill>
                <a:latin typeface="Arial" panose="020B0604020202020204" pitchFamily="34" charset="0"/>
              </a:rPr>
              <a:t>유형(Type, UUID):</a:t>
            </a:r>
            <a:br>
              <a:rPr lang="ko-KR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속성의 유형을 나타내는 전역 고유 ID(UUID)</a:t>
            </a:r>
            <a:r>
              <a:rPr lang="ko-KR" altLang="en-US">
                <a:latin typeface="Arial" panose="020B0604020202020204" pitchFamily="34" charset="0"/>
              </a:rPr>
              <a:t>이</a:t>
            </a:r>
            <a:r>
              <a:rPr lang="ko-KR" altLang="ko-KR">
                <a:latin typeface="Arial" panose="020B0604020202020204" pitchFamily="34" charset="0"/>
              </a:rPr>
              <a:t>다. 예를 들어, 이 속성이 특성을 선언한다고 하면,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이 유형 필드에는 특성을 선언하는 데 사용되는 UUID가 포함</a:t>
            </a:r>
            <a:r>
              <a:rPr lang="ko-KR" altLang="en-US">
                <a:latin typeface="Arial" panose="020B0604020202020204" pitchFamily="34" charset="0"/>
              </a:rPr>
              <a:t>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ko-KR" altLang="ko-KR" b="1">
                <a:solidFill>
                  <a:srgbClr val="0000FF"/>
                </a:solidFill>
                <a:latin typeface="Arial" panose="020B0604020202020204" pitchFamily="34" charset="0"/>
              </a:rPr>
              <a:t>권한(Permissions):</a:t>
            </a:r>
            <a:br>
              <a:rPr lang="ko-KR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해당 속성을 처리하기 위해 요구되는 보안 수준(암호화 및/또는 인증)을 나타</a:t>
            </a:r>
            <a:r>
              <a:rPr lang="ko-KR" altLang="en-US">
                <a:latin typeface="Arial" panose="020B0604020202020204" pitchFamily="34" charset="0"/>
              </a:rPr>
              <a:t>낸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또한 이 속성이 읽기 가능, 쓰기 가능 여부도 명시합니다.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ko-KR" altLang="ko-KR" b="1">
                <a:solidFill>
                  <a:srgbClr val="0000FF"/>
                </a:solidFill>
                <a:latin typeface="Arial" panose="020B0604020202020204" pitchFamily="34" charset="0"/>
              </a:rPr>
              <a:t>값(Value):</a:t>
            </a:r>
            <a:br>
              <a:rPr lang="ko-KR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속성에 저장된 실제 사용자 데이터(예: 센서 데이터)</a:t>
            </a:r>
            <a:r>
              <a:rPr lang="ko-KR" altLang="en-US">
                <a:latin typeface="Arial" panose="020B0604020202020204" pitchFamily="34" charset="0"/>
              </a:rPr>
              <a:t>이</a:t>
            </a:r>
            <a:r>
              <a:rPr lang="ko-KR" altLang="ko-KR">
                <a:latin typeface="Arial" panose="020B0604020202020204" pitchFamily="34" charset="0"/>
              </a:rPr>
              <a:t>다. 이 필드는 어떤 데이터 타입도 허용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예를 들어 심박수(분당 박동수), 온도 데이터, 문자열 등을 저장할 수 있다.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또한, 이후 강의에서 다루겠지만, 다른 속성에 대한 정보(메타데이터)를 저장할 수도 있다.</a:t>
            </a:r>
          </a:p>
        </p:txBody>
      </p:sp>
    </p:spTree>
    <p:extLst>
      <p:ext uri="{BB962C8B-B14F-4D97-AF65-F5344CB8AC3E}">
        <p14:creationId xmlns:p14="http://schemas.microsoft.com/office/powerpoint/2010/main" val="2162451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Universally unique ID(UUID)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FDB20D-B54B-4DCC-8A2C-C4BEAF3FD6F2}"/>
              </a:ext>
            </a:extLst>
          </p:cNvPr>
          <p:cNvSpPr/>
          <p:nvPr/>
        </p:nvSpPr>
        <p:spPr>
          <a:xfrm>
            <a:off x="149086" y="710963"/>
            <a:ext cx="11161643" cy="5794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</a:t>
            </a:r>
            <a:r>
              <a:rPr lang="ko-KR" altLang="ko-KR" sz="1600">
                <a:latin typeface="Arial" panose="020B0604020202020204" pitchFamily="34" charset="0"/>
              </a:rPr>
              <a:t>UUID는 Bluetooth LE 세계에서 자주 접하게 되는 약어로, 속성을 식별하고 그 중요성을 알려주는 고유한 숫자</a:t>
            </a:r>
            <a:r>
              <a:rPr lang="ko-KR" altLang="en-US" sz="1600">
                <a:latin typeface="Arial" panose="020B0604020202020204" pitchFamily="34" charset="0"/>
              </a:rPr>
              <a:t>이</a:t>
            </a:r>
            <a:r>
              <a:rPr lang="ko-KR" altLang="ko-KR" sz="1600">
                <a:latin typeface="Arial" panose="020B0604020202020204" pitchFamily="34" charset="0"/>
              </a:rPr>
              <a:t>다. UUID에는 두 가지 유형이 있습니다.</a:t>
            </a: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600" b="1">
                <a:latin typeface="Arial" panose="020B0604020202020204" pitchFamily="34" charset="0"/>
              </a:rPr>
              <a:t>SIG</a:t>
            </a:r>
            <a:r>
              <a:rPr lang="en-US" altLang="ko-KR" sz="1600" b="1">
                <a:latin typeface="Arial" panose="020B0604020202020204" pitchFamily="34" charset="0"/>
              </a:rPr>
              <a:t>(Special Interest Group)</a:t>
            </a:r>
            <a:r>
              <a:rPr lang="ko-KR" altLang="ko-KR" sz="1600" b="1">
                <a:latin typeface="Arial" panose="020B0604020202020204" pitchFamily="34" charset="0"/>
              </a:rPr>
              <a:t>에서 정의한 16비트 UUID</a:t>
            </a:r>
            <a:endParaRPr lang="ko-KR" altLang="ko-KR" sz="1600">
              <a:latin typeface="Arial" panose="020B0604020202020204" pitchFamily="34" charset="0"/>
            </a:endParaRPr>
          </a:p>
          <a:p>
            <a:pPr marL="357188" lvl="1" indent="-17780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SIG에서 정의한 16비트 UUID는 표준화된 속성을 식별하는 데 사용</a:t>
            </a:r>
            <a:r>
              <a:rPr lang="ko-KR" altLang="en-US" sz="1600">
                <a:latin typeface="Arial" panose="020B0604020202020204" pitchFamily="34" charset="0"/>
              </a:rPr>
              <a:t>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  <a:p>
            <a:pPr marL="357188" lvl="1" indent="-17780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예를 들어, SIG가 정의한 심박수 서비스(Heart Rate Service)는 UUID </a:t>
            </a:r>
            <a:r>
              <a:rPr lang="ko-KR" altLang="ko-KR" sz="1600">
                <a:latin typeface="Arial Unicode MS"/>
              </a:rPr>
              <a:t>0x180D</a:t>
            </a:r>
            <a:r>
              <a:rPr lang="ko-KR" altLang="ko-KR" sz="1600"/>
              <a:t>를 가지며, 그 하위 특성 중 하나인 심박수 측정 특성(Heart Rate Measurement Characteristic)은 UUID </a:t>
            </a:r>
            <a:r>
              <a:rPr lang="ko-KR" altLang="ko-KR" sz="1600">
                <a:latin typeface="Arial Unicode MS"/>
              </a:rPr>
              <a:t>0x2A37</a:t>
            </a:r>
            <a:r>
              <a:rPr lang="ko-KR" altLang="ko-KR" sz="1600"/>
              <a:t>을 가</a:t>
            </a:r>
            <a:r>
              <a:rPr lang="ko-KR" altLang="en-US" sz="1600"/>
              <a:t>진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  <a:p>
            <a:pPr marL="357188" lvl="1" indent="-17780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16비트 UUID는 에너지와 메모리 효율성이 뛰어나지만, 고유 ID의 수가 상대적으로 제한적이어서 모든 벤더, 사용자, 그리고 사용 사례를 포괄하기에 충분하지 않다.</a:t>
            </a: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ko-KR" sz="1600" b="1">
                <a:latin typeface="Arial" panose="020B0604020202020204" pitchFamily="34" charset="0"/>
              </a:rPr>
              <a:t> </a:t>
            </a:r>
            <a:r>
              <a:rPr lang="ko-KR" altLang="ko-KR" sz="1600" b="1">
                <a:latin typeface="Arial" panose="020B0604020202020204" pitchFamily="34" charset="0"/>
              </a:rPr>
              <a:t>128비트 UUID</a:t>
            </a:r>
            <a:endParaRPr lang="ko-KR" altLang="ko-KR" sz="1600">
              <a:latin typeface="Arial" panose="020B0604020202020204" pitchFamily="34" charset="0"/>
            </a:endParaRPr>
          </a:p>
          <a:p>
            <a:pPr marL="357188" lvl="1" indent="-17780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128비트 UUID는 벤더 지정 UUID(Vendor-specific UUID)라고도 하며,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ko-KR" altLang="ko-KR" sz="1600">
                <a:latin typeface="Arial" panose="020B0604020202020204" pitchFamily="34" charset="0"/>
              </a:rPr>
              <a:t>사용자 정의 서비스와 특성을 만들 때 사용하는 UUID 유형</a:t>
            </a:r>
            <a:r>
              <a:rPr lang="ko-KR" altLang="en-US" sz="1600">
                <a:latin typeface="Arial" panose="020B0604020202020204" pitchFamily="34" charset="0"/>
              </a:rPr>
              <a:t>이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  <a:p>
            <a:pPr marL="357188" lvl="1" indent="-17780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128비트 UUID는 </a:t>
            </a:r>
            <a:r>
              <a:rPr lang="ko-KR" altLang="ko-KR" sz="1600">
                <a:latin typeface="Arial Unicode MS"/>
              </a:rPr>
              <a:t>4A98-xxxx-1CC4-E7C1-C757-F1267DD021E8</a:t>
            </a:r>
            <a:r>
              <a:rPr lang="ko-KR" altLang="ko-KR" sz="1600"/>
              <a:t>과 같은 형식으로 나타나며, </a:t>
            </a:r>
            <a:br>
              <a:rPr lang="en-US" altLang="ko-KR" sz="1600"/>
            </a:br>
            <a:r>
              <a:rPr lang="ko-KR" altLang="ko-KR" sz="1600"/>
              <a:t>이를 "기본 UUID(Base UUID)"라고 부</a:t>
            </a:r>
            <a:r>
              <a:rPr lang="ko-KR" altLang="en-US" sz="1600"/>
              <a:t>른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  <a:p>
            <a:pPr marL="357188" lvl="1" indent="-17780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여기서 </a:t>
            </a:r>
            <a:r>
              <a:rPr lang="ko-KR" altLang="ko-KR" sz="1600">
                <a:latin typeface="Arial Unicode MS"/>
              </a:rPr>
              <a:t>xxxx</a:t>
            </a:r>
            <a:r>
              <a:rPr lang="ko-KR" altLang="ko-KR" sz="1600"/>
              <a:t>는 사용자 정의 서비스와 특성을 위한 16비트 ID를 삽입할 수 있는 필드</a:t>
            </a:r>
            <a:r>
              <a:rPr lang="ko-KR" altLang="en-US" sz="1600"/>
              <a:t>이</a:t>
            </a:r>
            <a:r>
              <a:rPr lang="ko-KR" altLang="ko-KR" sz="1600"/>
              <a:t>다. 이를 사용하면 기본 UUID를 메모리에 한 번 저장하고 잊어버린 후, 16비트 ID를 일반적인 방식으로 사용할 수 있다.</a:t>
            </a:r>
            <a:br>
              <a:rPr lang="en-US" altLang="ko-KR" sz="1600"/>
            </a:br>
            <a:r>
              <a:rPr lang="ko-KR" altLang="ko-KR" sz="1600">
                <a:latin typeface="Arial" panose="020B0604020202020204" pitchFamily="34" charset="0"/>
              </a:rPr>
              <a:t>이 접근법을 통해 메모리 사용량을 최적화하면서도 사용자 정의 기능을 구현할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22049265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Services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339645-1FA4-4BC9-8749-7EDE9C479CAF}"/>
              </a:ext>
            </a:extLst>
          </p:cNvPr>
          <p:cNvSpPr/>
          <p:nvPr/>
        </p:nvSpPr>
        <p:spPr>
          <a:xfrm>
            <a:off x="185530" y="774030"/>
            <a:ext cx="11512825" cy="144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서비스를 구성하는 요소와 속성이 서비스 내에서 계층적으로 구조화되는 방식을 살펴보자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아래 그림에서 볼 수 있듯이</a:t>
            </a:r>
            <a:r>
              <a:rPr lang="en-US" altLang="ko-KR"/>
              <a:t>, </a:t>
            </a:r>
            <a:r>
              <a:rPr lang="ko-KR" altLang="en-US"/>
              <a:t>속성은 서비스를 구성하는 주요 빌딩 블록이다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서비스 정의</a:t>
            </a:r>
            <a:r>
              <a:rPr lang="en-US" altLang="ko-KR"/>
              <a:t>(</a:t>
            </a:r>
            <a:r>
              <a:rPr lang="ko-KR" altLang="en-US"/>
              <a:t>일반적으로 서비스라고 부름</a:t>
            </a:r>
            <a:r>
              <a:rPr lang="en-US" altLang="ko-KR"/>
              <a:t>)</a:t>
            </a:r>
            <a:r>
              <a:rPr lang="ko-KR" altLang="en-US"/>
              <a:t>는 </a:t>
            </a:r>
            <a:r>
              <a:rPr lang="en-US" altLang="ko-KR"/>
              <a:t>GATT</a:t>
            </a:r>
            <a:r>
              <a:rPr lang="ko-KR" altLang="en-US"/>
              <a:t>에서 지정한 형식으로 배열된 여러 속성으로 구성된다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이는 </a:t>
            </a:r>
            <a:r>
              <a:rPr lang="en-US" altLang="ko-KR"/>
              <a:t>Bluetooth LE </a:t>
            </a:r>
            <a:r>
              <a:rPr lang="ko-KR" altLang="en-US"/>
              <a:t>디바이스 간 표준화된 데이터 교환을 가능하게 한다</a:t>
            </a:r>
            <a:r>
              <a:rPr lang="en-US" altLang="ko-KR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21F9E-C253-44B3-8B8A-3CCD484D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69" y="2395271"/>
            <a:ext cx="7803311" cy="403909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8E587F-507B-4298-902C-E077B4F079F6}"/>
              </a:ext>
            </a:extLst>
          </p:cNvPr>
          <p:cNvSpPr/>
          <p:nvPr/>
        </p:nvSpPr>
        <p:spPr>
          <a:xfrm>
            <a:off x="2640262" y="6488668"/>
            <a:ext cx="5042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Attributes forming a service with two characteristics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80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 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Service declaration attribute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901658-05CF-4854-AC51-AF2269DA9BF0}"/>
              </a:ext>
            </a:extLst>
          </p:cNvPr>
          <p:cNvSpPr/>
          <p:nvPr/>
        </p:nvSpPr>
        <p:spPr>
          <a:xfrm>
            <a:off x="240493" y="726282"/>
            <a:ext cx="11698596" cy="771045"/>
          </a:xfrm>
          <a:prstGeom prst="rect">
            <a:avLst/>
          </a:prstGeom>
          <a:solidFill>
            <a:schemeClr val="bg1">
              <a:lumMod val="95000"/>
              <a:alpha val="56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/>
              <a:t>  서비스 정의는 항상 **서비스 선언 속성</a:t>
            </a:r>
            <a:r>
              <a:rPr lang="en-US" altLang="ko-KR"/>
              <a:t>(Service Declaration Attribute)**</a:t>
            </a:r>
            <a:r>
              <a:rPr lang="ko-KR" altLang="en-US"/>
              <a:t>으로 시작된다</a:t>
            </a:r>
            <a:r>
              <a:rPr lang="en-US" altLang="ko-KR"/>
              <a:t>. </a:t>
            </a:r>
            <a:r>
              <a:rPr lang="ko-KR" altLang="en-US"/>
              <a:t>이 속성은 </a:t>
            </a:r>
            <a:br>
              <a:rPr lang="en-US" altLang="ko-KR"/>
            </a:br>
            <a:r>
              <a:rPr lang="ko-KR" altLang="en-US"/>
              <a:t>서비스에 대한 메타데이터를 포함하며</a:t>
            </a:r>
            <a:r>
              <a:rPr lang="en-US" altLang="ko-KR"/>
              <a:t>, GATT </a:t>
            </a:r>
            <a:r>
              <a:rPr lang="ko-KR" altLang="en-US"/>
              <a:t>서버에 저장된 일련의 서비스들 중 특정 서비스의 시작을 나타낸다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225EF5-6BF4-4FB0-9CA3-099192C8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" y="1831444"/>
            <a:ext cx="6845326" cy="2740556"/>
          </a:xfrm>
          <a:prstGeom prst="rect">
            <a:avLst/>
          </a:prstGeom>
          <a:ln w="31750">
            <a:solidFill>
              <a:schemeClr val="bg2">
                <a:lumMod val="90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7CA6D0C-E8D9-4F37-A634-60D103583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7074" y="1730582"/>
            <a:ext cx="4924926" cy="294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핸들은 속성이 주소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가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지정되는 행 번호와 유사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하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다. 서비스 선언 속성의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유형(Type)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필드는 서비스의 시작을 나타내는 고유한 SIG 정의 UUID인 0x2800을 포함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한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다.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285750" marR="0" lvl="0" indent="-28575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여기서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권한(Permissions)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필드는 "읽기 전용(read only)"이며 인증이 필요 없음을 나타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낸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다. 이는 서비스 선언 속성에서 예상되는 동작으로, 서비스의 시작을 선언하는 역할만 하므로 쓰기 권한이 필요하지 않다.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8788EA-43DA-412B-B8AA-9D24BC93A8AF}"/>
              </a:ext>
            </a:extLst>
          </p:cNvPr>
          <p:cNvSpPr/>
          <p:nvPr/>
        </p:nvSpPr>
        <p:spPr>
          <a:xfrm>
            <a:off x="313072" y="5038510"/>
            <a:ext cx="11565856" cy="789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마지막으로, </a:t>
            </a:r>
            <a:r>
              <a:rPr lang="ko-KR" altLang="ko-KR" sz="1600" b="1">
                <a:latin typeface="Arial" panose="020B0604020202020204" pitchFamily="34" charset="0"/>
              </a:rPr>
              <a:t>값(Value)</a:t>
            </a:r>
            <a:r>
              <a:rPr lang="ko-KR" altLang="ko-KR" sz="1600">
                <a:latin typeface="Arial" panose="020B0604020202020204" pitchFamily="34" charset="0"/>
              </a:rPr>
              <a:t> 필드는 선언된 서비스의 UUID를 포함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 예를 들어, 심박수 서비스(Heart Rate Service)는 SIG 정의 서비스이며, 그 UUID는 </a:t>
            </a:r>
            <a:r>
              <a:rPr lang="ko-KR" altLang="ko-KR" sz="1600">
                <a:latin typeface="Arial Unicode MS"/>
              </a:rPr>
              <a:t>0x180D</a:t>
            </a:r>
            <a:r>
              <a:rPr lang="ko-KR" altLang="ko-KR" sz="1600"/>
              <a:t>로, 이는 심박수 서비스-서비스 선언 속성의 값 필드에 저장</a:t>
            </a:r>
            <a:r>
              <a:rPr lang="ko-KR" altLang="en-US" sz="1600"/>
              <a:t>된</a:t>
            </a:r>
            <a:r>
              <a:rPr lang="ko-KR" altLang="ko-KR" sz="1600"/>
              <a:t>다. </a:t>
            </a:r>
            <a:endParaRPr lang="ko-KR" altLang="ko-KR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240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Characteristics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4056C0-E277-4F93-9A84-4C8C6A439419}"/>
              </a:ext>
            </a:extLst>
          </p:cNvPr>
          <p:cNvSpPr/>
          <p:nvPr/>
        </p:nvSpPr>
        <p:spPr>
          <a:xfrm>
            <a:off x="256672" y="795498"/>
            <a:ext cx="11510211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/>
              <a:t>  서비스에는 </a:t>
            </a:r>
            <a:r>
              <a:rPr lang="en-US" altLang="ko-KR"/>
              <a:t>0</a:t>
            </a:r>
            <a:r>
              <a:rPr lang="ko-KR" altLang="en-US"/>
              <a:t>개 이상의 특성 정의</a:t>
            </a:r>
            <a:r>
              <a:rPr lang="en-US" altLang="ko-KR"/>
              <a:t>(</a:t>
            </a:r>
            <a:r>
              <a:rPr lang="ko-KR" altLang="en-US"/>
              <a:t>일반적으로 특성이라고 불림</a:t>
            </a:r>
            <a:r>
              <a:rPr lang="en-US" altLang="ko-KR"/>
              <a:t>)</a:t>
            </a:r>
            <a:r>
              <a:rPr lang="ko-KR" altLang="en-US"/>
              <a:t>가 있을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특성은 최소한 두 개 이상의 속성으로 구성되며</a:t>
            </a:r>
            <a:r>
              <a:rPr lang="en-US" altLang="ko-KR"/>
              <a:t>, </a:t>
            </a:r>
            <a:r>
              <a:rPr lang="ko-KR" altLang="en-US"/>
              <a:t>선택적으로 더 많은 속성을 가질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6C342-C9E7-49A9-A7D3-E23A9548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2" y="1655942"/>
            <a:ext cx="6149969" cy="316299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3D264B-99DB-460D-B060-C49165600233}"/>
              </a:ext>
            </a:extLst>
          </p:cNvPr>
          <p:cNvSpPr/>
          <p:nvPr/>
        </p:nvSpPr>
        <p:spPr>
          <a:xfrm>
            <a:off x="1410955" y="4835884"/>
            <a:ext cx="3378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Attributes forming a characteristic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7FF64B-35D7-44AE-8CFA-6F25100F7089}"/>
              </a:ext>
            </a:extLst>
          </p:cNvPr>
          <p:cNvSpPr/>
          <p:nvPr/>
        </p:nvSpPr>
        <p:spPr>
          <a:xfrm>
            <a:off x="6575086" y="1764226"/>
            <a:ext cx="5360242" cy="190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서비스 정의와 유사하게</a:t>
            </a:r>
            <a:r>
              <a:rPr lang="en-US" altLang="ko-KR" sz="1600"/>
              <a:t>, </a:t>
            </a:r>
            <a:r>
              <a:rPr lang="ko-KR" altLang="en-US" sz="1600"/>
              <a:t>특성 정의는 특성 선언 속성으로 시작하여 서비스 정의 내 특성들의 순서에서 특성의 시작을 나타낸다</a:t>
            </a:r>
            <a:r>
              <a:rPr lang="en-US" altLang="ko-KR" sz="1600"/>
              <a:t>. </a:t>
            </a:r>
            <a:r>
              <a:rPr lang="ko-KR" altLang="en-US" sz="1600"/>
              <a:t>그 다음에는 실제 사용자 데이터를 담고 있는 특성 값 속성이 온다</a:t>
            </a:r>
            <a:r>
              <a:rPr lang="en-US" altLang="ko-KR" sz="1600"/>
              <a:t>. </a:t>
            </a:r>
            <a:r>
              <a:rPr lang="ko-KR" altLang="en-US" sz="1600"/>
              <a:t>선택적으로</a:t>
            </a:r>
            <a:r>
              <a:rPr lang="en-US" altLang="ko-KR" sz="1600"/>
              <a:t>, </a:t>
            </a:r>
            <a:r>
              <a:rPr lang="ko-KR" altLang="en-US" sz="1600"/>
              <a:t>특성은 하나 이상의 특성 설명자 속성을 가질 수도 있다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8918AC-48AB-4B3B-9986-C89B777FB4D5}"/>
              </a:ext>
            </a:extLst>
          </p:cNvPr>
          <p:cNvSpPr/>
          <p:nvPr/>
        </p:nvSpPr>
        <p:spPr>
          <a:xfrm>
            <a:off x="42111" y="5318411"/>
            <a:ext cx="12107778" cy="1089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600" b="1"/>
              <a:t> 특성 선언 속성</a:t>
            </a:r>
            <a:r>
              <a:rPr lang="en-US" altLang="ko-KR" sz="1600" b="1"/>
              <a:t>(Characteristic declaration attribute):</a:t>
            </a:r>
            <a:r>
              <a:rPr lang="ko-KR" altLang="en-US" sz="1600"/>
              <a:t> 특성 값 속성에 대한 메타데이터를 담고 있다</a:t>
            </a:r>
            <a:r>
              <a:rPr lang="en-US" altLang="ko-KR" sz="1600"/>
              <a:t>.</a:t>
            </a:r>
          </a:p>
          <a:p>
            <a:pPr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600" b="1"/>
              <a:t> 특성 값 속성</a:t>
            </a:r>
            <a:r>
              <a:rPr lang="en-US" altLang="ko-KR" sz="1600" b="1"/>
              <a:t>(Characteristic value attribute):</a:t>
            </a:r>
            <a:r>
              <a:rPr lang="ko-KR" altLang="en-US" sz="1600"/>
              <a:t> 실제 사용자 데이터를 담고 있습니다</a:t>
            </a:r>
            <a:r>
              <a:rPr lang="en-US" altLang="ko-KR" sz="1600"/>
              <a:t>.</a:t>
            </a:r>
          </a:p>
          <a:p>
            <a:pPr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sz="1600" b="1"/>
              <a:t> 특성 설명자 속성</a:t>
            </a:r>
            <a:r>
              <a:rPr lang="en-US" altLang="ko-KR" sz="1600" b="1"/>
              <a:t>(Characteristic descriptor attribute, </a:t>
            </a:r>
            <a:r>
              <a:rPr lang="ko-KR" altLang="en-US" sz="1600" b="1"/>
              <a:t>선택적</a:t>
            </a:r>
            <a:r>
              <a:rPr lang="en-US" altLang="ko-KR" sz="1600" b="1"/>
              <a:t>):</a:t>
            </a:r>
            <a:r>
              <a:rPr lang="ko-KR" altLang="en-US" sz="1600"/>
              <a:t> 특성에 대한 추가적인 메타데이터를 담고 있다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3924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Characteristic declaration attribute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D2B03E-A432-4574-A990-A6E2E9235F56}"/>
              </a:ext>
            </a:extLst>
          </p:cNvPr>
          <p:cNvSpPr/>
          <p:nvPr/>
        </p:nvSpPr>
        <p:spPr>
          <a:xfrm>
            <a:off x="136358" y="747100"/>
            <a:ext cx="11522242" cy="148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특성 정의는 특성 선언 속성으로 시작하여 서비스 정의 내 특성들의 순서에서 특성의 시작을 나타낸다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특성 선언 속성의 </a:t>
            </a:r>
            <a:r>
              <a:rPr lang="ko-KR" altLang="en-US" b="1"/>
              <a:t>유형</a:t>
            </a:r>
            <a:r>
              <a:rPr lang="en-US" altLang="ko-KR" b="1"/>
              <a:t>(Type)</a:t>
            </a:r>
            <a:r>
              <a:rPr lang="ko-KR" altLang="en-US"/>
              <a:t> 필드는 특성을 선언하는 데 사용되는 </a:t>
            </a:r>
            <a:r>
              <a:rPr lang="en-US" altLang="ko-KR"/>
              <a:t>UUID(0x2803)</a:t>
            </a:r>
            <a:r>
              <a:rPr lang="ko-KR" altLang="en-US"/>
              <a:t>를 포함한다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선언 속성은 **읽기 전용 권한</a:t>
            </a:r>
            <a:r>
              <a:rPr lang="en-US" altLang="ko-KR"/>
              <a:t>(read-only Permissions)**</a:t>
            </a:r>
            <a:r>
              <a:rPr lang="ko-KR" altLang="en-US"/>
              <a:t>을 가지고 있어</a:t>
            </a:r>
            <a:r>
              <a:rPr lang="en-US" altLang="ko-KR"/>
              <a:t>, </a:t>
            </a:r>
            <a:r>
              <a:rPr lang="ko-KR" altLang="en-US"/>
              <a:t>클라이언트는 값을 읽을 수 있지만 수정할 수는 없다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530BCB-D768-49B7-9921-372E15F7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63" y="2236290"/>
            <a:ext cx="9629274" cy="4285355"/>
          </a:xfrm>
          <a:prstGeom prst="rect">
            <a:avLst/>
          </a:prstGeom>
          <a:ln w="22225"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A94B4D-21D4-4EDE-A662-70F5F2EBA2E8}"/>
              </a:ext>
            </a:extLst>
          </p:cNvPr>
          <p:cNvSpPr/>
          <p:nvPr/>
        </p:nvSpPr>
        <p:spPr>
          <a:xfrm>
            <a:off x="3802254" y="6521645"/>
            <a:ext cx="3456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767676"/>
                </a:solidFill>
                <a:latin typeface="GT-Eesti Display"/>
              </a:rPr>
              <a:t>Characteristic declaration attribute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590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Characteristic declaration attribute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832A35-0301-4EDE-8468-D5C22597F6BE}"/>
              </a:ext>
            </a:extLst>
          </p:cNvPr>
          <p:cNvSpPr/>
          <p:nvPr/>
        </p:nvSpPr>
        <p:spPr>
          <a:xfrm>
            <a:off x="284747" y="836928"/>
            <a:ext cx="11622505" cy="389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b="1"/>
              <a:t>값</a:t>
            </a:r>
            <a:r>
              <a:rPr lang="en-US" altLang="ko-KR" b="1"/>
              <a:t>(Value)</a:t>
            </a:r>
            <a:r>
              <a:rPr lang="ko-KR" altLang="en-US"/>
              <a:t> 필드는 선언된 특성에 대한 중요한 정보를 담고 있으며</a:t>
            </a:r>
            <a:r>
              <a:rPr lang="en-US" altLang="ko-KR"/>
              <a:t>, </a:t>
            </a:r>
            <a:r>
              <a:rPr lang="ko-KR" altLang="en-US"/>
              <a:t>구체적으로 세 개의 별개의 필드를 포함한다</a:t>
            </a:r>
            <a:br>
              <a:rPr lang="en-US" altLang="ko-KR"/>
            </a:br>
            <a:endParaRPr lang="en-US" altLang="ko-KR"/>
          </a:p>
          <a:p>
            <a:pPr>
              <a:lnSpc>
                <a:spcPts val="3000"/>
              </a:lnSpc>
              <a:buFont typeface="+mj-lt"/>
              <a:buAutoNum type="arabicPeriod"/>
            </a:pPr>
            <a:r>
              <a:rPr lang="ko-KR" altLang="en-US" b="1"/>
              <a:t> 특성 속성</a:t>
            </a:r>
            <a:r>
              <a:rPr lang="en-US" altLang="ko-KR" b="1"/>
              <a:t>(Characteristic properties):</a:t>
            </a:r>
            <a:r>
              <a:rPr lang="ko-KR" altLang="en-US"/>
              <a:t>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이 특성에 대해 허용되는 </a:t>
            </a:r>
            <a:r>
              <a:rPr lang="en-US" altLang="ko-KR"/>
              <a:t>GATT </a:t>
            </a:r>
            <a:r>
              <a:rPr lang="ko-KR" altLang="en-US"/>
              <a:t>작업이 무엇인지 나타낸다</a:t>
            </a:r>
            <a:r>
              <a:rPr lang="en-US" altLang="ko-KR"/>
              <a:t>.</a:t>
            </a:r>
          </a:p>
          <a:p>
            <a:pPr>
              <a:lnSpc>
                <a:spcPts val="3000"/>
              </a:lnSpc>
              <a:buFont typeface="+mj-lt"/>
              <a:buAutoNum type="arabicPeriod"/>
            </a:pPr>
            <a:endParaRPr lang="en-US" altLang="ko-KR"/>
          </a:p>
          <a:p>
            <a:pPr>
              <a:lnSpc>
                <a:spcPts val="3000"/>
              </a:lnSpc>
              <a:buFont typeface="+mj-lt"/>
              <a:buAutoNum type="arabicPeriod"/>
            </a:pPr>
            <a:r>
              <a:rPr lang="ko-KR" altLang="en-US" b="1"/>
              <a:t> 특성 값 핸들</a:t>
            </a:r>
            <a:r>
              <a:rPr lang="en-US" altLang="ko-KR" b="1"/>
              <a:t>(Characteristic value handle):</a:t>
            </a:r>
            <a:r>
              <a:rPr lang="ko-KR" altLang="en-US"/>
              <a:t>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사용자 데이터</a:t>
            </a:r>
            <a:r>
              <a:rPr lang="en-US" altLang="ko-KR"/>
              <a:t>(</a:t>
            </a:r>
            <a:r>
              <a:rPr lang="ko-KR" altLang="en-US"/>
              <a:t>값</a:t>
            </a:r>
            <a:r>
              <a:rPr lang="en-US" altLang="ko-KR"/>
              <a:t>)</a:t>
            </a:r>
            <a:r>
              <a:rPr lang="ko-KR" altLang="en-US"/>
              <a:t>를 포함하는 속성의 핸들</a:t>
            </a:r>
            <a:r>
              <a:rPr lang="en-US" altLang="ko-KR"/>
              <a:t>(</a:t>
            </a:r>
            <a:r>
              <a:rPr lang="ko-KR" altLang="en-US"/>
              <a:t>주소</a:t>
            </a:r>
            <a:r>
              <a:rPr lang="en-US" altLang="ko-KR"/>
              <a:t>)</a:t>
            </a:r>
            <a:r>
              <a:rPr lang="ko-KR" altLang="en-US"/>
              <a:t>을 나타냅니다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특성 값 속성이다</a:t>
            </a:r>
            <a:r>
              <a:rPr lang="en-US" altLang="ko-KR"/>
              <a:t>.</a:t>
            </a:r>
          </a:p>
          <a:p>
            <a:pPr>
              <a:lnSpc>
                <a:spcPts val="3000"/>
              </a:lnSpc>
              <a:buFont typeface="+mj-lt"/>
              <a:buAutoNum type="arabicPeriod"/>
            </a:pPr>
            <a:endParaRPr lang="en-US" altLang="ko-KR"/>
          </a:p>
          <a:p>
            <a:pPr>
              <a:lnSpc>
                <a:spcPts val="3000"/>
              </a:lnSpc>
              <a:buFont typeface="+mj-lt"/>
              <a:buAutoNum type="arabicPeriod"/>
            </a:pPr>
            <a:r>
              <a:rPr lang="ko-KR" altLang="en-US" b="1"/>
              <a:t> 특성 </a:t>
            </a:r>
            <a:r>
              <a:rPr lang="en-US" altLang="ko-KR" b="1"/>
              <a:t>UUID(Characteristic UUID):</a:t>
            </a:r>
            <a:r>
              <a:rPr lang="ko-KR" altLang="en-US"/>
              <a:t>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선언된 특성의 </a:t>
            </a:r>
            <a:r>
              <a:rPr lang="en-US" altLang="ko-KR"/>
              <a:t>UUID</a:t>
            </a:r>
            <a:r>
              <a:rPr lang="ko-KR" altLang="en-US"/>
              <a:t>를 나타낸다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89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Characteristic value attribute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D99AE2-CDCB-4BF8-A8A0-041F8F75F931}"/>
              </a:ext>
            </a:extLst>
          </p:cNvPr>
          <p:cNvSpPr/>
          <p:nvPr/>
        </p:nvSpPr>
        <p:spPr>
          <a:xfrm>
            <a:off x="196515" y="765012"/>
            <a:ext cx="11762874" cy="148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특성을 선언하는 속성 뒤에는 특성 값 속성이 온다</a:t>
            </a:r>
            <a:r>
              <a:rPr lang="en-US" altLang="ko-KR"/>
              <a:t>. </a:t>
            </a:r>
            <a:r>
              <a:rPr lang="ko-KR" altLang="en-US"/>
              <a:t>이 속성은 실제 사용자 데이터가 저장되는 곳이다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속성의 **핸들</a:t>
            </a:r>
            <a:r>
              <a:rPr lang="en-US" altLang="ko-KR"/>
              <a:t>(Handle)**</a:t>
            </a:r>
            <a:r>
              <a:rPr lang="ko-KR" altLang="en-US"/>
              <a:t>과 **유형</a:t>
            </a:r>
            <a:r>
              <a:rPr lang="en-US" altLang="ko-KR"/>
              <a:t>(Type)**</a:t>
            </a:r>
            <a:r>
              <a:rPr lang="ko-KR" altLang="en-US"/>
              <a:t>은 특성 선언 속성 값 필드에서 참조된다</a:t>
            </a:r>
            <a:r>
              <a:rPr lang="en-US" altLang="ko-KR"/>
              <a:t>.  </a:t>
            </a:r>
            <a:br>
              <a:rPr lang="en-US" altLang="ko-KR"/>
            </a:br>
            <a:r>
              <a:rPr lang="ko-KR" altLang="en-US"/>
              <a:t>당연히</a:t>
            </a:r>
            <a:r>
              <a:rPr lang="en-US" altLang="ko-KR"/>
              <a:t>, </a:t>
            </a:r>
            <a:r>
              <a:rPr lang="ko-KR" altLang="en-US" b="1"/>
              <a:t>값</a:t>
            </a:r>
            <a:r>
              <a:rPr lang="en-US" altLang="ko-KR" b="1"/>
              <a:t>(Value)</a:t>
            </a:r>
            <a:r>
              <a:rPr lang="ko-KR" altLang="en-US"/>
              <a:t> 필드는 실제 사용자 데이터가 저장되는 곳이다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 b="1"/>
              <a:t>권한</a:t>
            </a:r>
            <a:r>
              <a:rPr lang="en-US" altLang="ko-KR" b="1"/>
              <a:t>(Permissions)</a:t>
            </a:r>
            <a:r>
              <a:rPr lang="ko-KR" altLang="en-US"/>
              <a:t> 필드는 클라이언트가 이 속성에 대해 읽기 및</a:t>
            </a:r>
            <a:r>
              <a:rPr lang="en-US" altLang="ko-KR"/>
              <a:t>/</a:t>
            </a:r>
            <a:r>
              <a:rPr lang="ko-KR" altLang="en-US"/>
              <a:t>또는 쓰기가 가능한지 여부를 나타낸다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A9D837-3482-4FC1-A852-72078596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25" y="2425325"/>
            <a:ext cx="7323870" cy="406714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4947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Characteristic descriptors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6575C9-20F4-4F74-B70A-B3B74021AC65}"/>
              </a:ext>
            </a:extLst>
          </p:cNvPr>
          <p:cNvSpPr/>
          <p:nvPr/>
        </p:nvSpPr>
        <p:spPr>
          <a:xfrm>
            <a:off x="112294" y="759131"/>
            <a:ext cx="11570369" cy="148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특성 설명자 속성은 선택적이다</a:t>
            </a:r>
            <a:r>
              <a:rPr lang="en-US" altLang="ko-KR"/>
              <a:t>. </a:t>
            </a:r>
            <a:r>
              <a:rPr lang="ko-KR" altLang="en-US"/>
              <a:t>이 속성은 특성에 대한 추가적인 메타데이터를 담고 있어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클라이언트가 특성의 성격에 대해 더 많은 정보를 알 수 있도록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설명자에는 여러 종류가 있지만</a:t>
            </a:r>
            <a:r>
              <a:rPr lang="en-US" altLang="ko-KR"/>
              <a:t>, </a:t>
            </a:r>
            <a:r>
              <a:rPr lang="ko-KR" altLang="en-US"/>
              <a:t>일반적으로 **</a:t>
            </a:r>
            <a:r>
              <a:rPr lang="en-US" altLang="ko-KR"/>
              <a:t>GATT </a:t>
            </a:r>
            <a:r>
              <a:rPr lang="ko-KR" altLang="en-US"/>
              <a:t>정의 설명자</a:t>
            </a:r>
            <a:r>
              <a:rPr lang="en-US" altLang="ko-KR"/>
              <a:t>(GATT-defined descriptors)**</a:t>
            </a:r>
            <a:r>
              <a:rPr lang="ko-KR" altLang="en-US"/>
              <a:t>와 </a:t>
            </a:r>
            <a:r>
              <a:rPr lang="ko-KR" altLang="en-US" b="1"/>
              <a:t>사용자 정의 설명자</a:t>
            </a:r>
            <a:r>
              <a:rPr lang="en-US" altLang="ko-KR" b="1"/>
              <a:t>(custom descriptors)</a:t>
            </a:r>
            <a:r>
              <a:rPr lang="ko-KR" altLang="en-US"/>
              <a:t> 두 가지로 나눌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772B06-8986-466A-A540-01964341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89" y="2413563"/>
            <a:ext cx="6175828" cy="42939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E0CFA4C-A2E5-4EB9-9E06-5AA14FC2173E}"/>
              </a:ext>
            </a:extLst>
          </p:cNvPr>
          <p:cNvSpPr/>
          <p:nvPr/>
        </p:nvSpPr>
        <p:spPr>
          <a:xfrm>
            <a:off x="6805864" y="2551837"/>
            <a:ext cx="5386136" cy="220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설명자는 클라이언트가 특정 서버 주도 GATT 작업에 대한 권한을 설정할 수 있도록 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endParaRPr lang="en-US" altLang="ko-KR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이 과정에서는 가장 많이 사용되는 **GATT 정의 클라이언트 특성 구성 설명자(Client Characteristic Configuration Descriptor, CCCD)**에 중점을 두고 다룰 것</a:t>
            </a:r>
            <a:r>
              <a:rPr lang="ko-KR" altLang="en-US">
                <a:latin typeface="Arial" panose="020B0604020202020204" pitchFamily="34" charset="0"/>
              </a:rPr>
              <a:t>이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</a:p>
        </p:txBody>
      </p:sp>
    </p:spTree>
    <p:extLst>
      <p:ext uri="{BB962C8B-B14F-4D97-AF65-F5344CB8AC3E}">
        <p14:creationId xmlns:p14="http://schemas.microsoft.com/office/powerpoint/2010/main" val="397461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During the connection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722" y="770549"/>
            <a:ext cx="11690556" cy="436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주변 장치가 연결 요청 패킷을 성공적으로 수신하면 두 장치가 연결된다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연결에 들어가면 장치는 더 이상 광고 채널</a:t>
            </a:r>
            <a:r>
              <a:rPr lang="en-US" altLang="ko-KR"/>
              <a:t>(</a:t>
            </a:r>
            <a:r>
              <a:rPr lang="ko-KR" altLang="en-US"/>
              <a:t>채널 </a:t>
            </a:r>
            <a:r>
              <a:rPr lang="en-US" altLang="ko-KR"/>
              <a:t>37,38,39)</a:t>
            </a:r>
            <a:r>
              <a:rPr lang="ko-KR" altLang="en-US"/>
              <a:t>을 사용하지 않고</a:t>
            </a:r>
            <a:r>
              <a:rPr lang="en-US" altLang="ko-KR"/>
              <a:t>, </a:t>
            </a:r>
            <a:r>
              <a:rPr lang="ko-KR" altLang="en-US"/>
              <a:t>데이터 채널</a:t>
            </a:r>
            <a:r>
              <a:rPr lang="en-US" altLang="ko-KR"/>
              <a:t>(0~36)</a:t>
            </a:r>
            <a:r>
              <a:rPr lang="ko-KR" altLang="en-US"/>
              <a:t>을 사용한다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 중 간섭을 줄이고 처리량을 향상시키기 위해 </a:t>
            </a:r>
            <a:r>
              <a:rPr lang="en-US" altLang="ko-KR"/>
              <a:t>Bluetooth LE</a:t>
            </a:r>
            <a:r>
              <a:rPr lang="ko-KR" altLang="en-US"/>
              <a:t>는 채널 호핑을 사용한다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데이터 전송에 사용되는 채널이 자주 변경된다</a:t>
            </a:r>
            <a:r>
              <a:rPr lang="en-US" altLang="ko-KR"/>
              <a:t>. </a:t>
            </a:r>
            <a:r>
              <a:rPr lang="ko-KR" altLang="en-US"/>
              <a:t>이렇게 하면 일부 채널에 노이즈가 많은 환경에 있을 경우 다음 연결 간격에 다른 채널로 메시지가 재전송된다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데이터 무결성을 보장하기 위해 </a:t>
            </a:r>
            <a:r>
              <a:rPr lang="en-US" altLang="ko-KR"/>
              <a:t>Bluetooth LE</a:t>
            </a:r>
            <a:r>
              <a:rPr lang="ko-KR" altLang="en-US"/>
              <a:t>를 통해 전송되는 모든 패킷은 승인이 수신되거나 연결이 </a:t>
            </a:r>
            <a:br>
              <a:rPr lang="en-US" altLang="ko-KR"/>
            </a:br>
            <a:r>
              <a:rPr lang="ko-KR" altLang="en-US"/>
              <a:t>종료될 때까지 무한히 재시도된다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Blutoogh LE </a:t>
            </a:r>
            <a:r>
              <a:rPr lang="ko-KR" altLang="en-US"/>
              <a:t>연결의 특성은 장치가 낮은 전력 소비를 달성하는 주요 요인이다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연결되면 두 장치 모두 대부분의 시간을 </a:t>
            </a:r>
            <a:r>
              <a:rPr lang="en-US" altLang="ko-KR"/>
              <a:t>SLEEP </a:t>
            </a:r>
            <a:r>
              <a:rPr lang="ko-KR" altLang="en-US"/>
              <a:t>상태로 보낸다</a:t>
            </a:r>
            <a:r>
              <a:rPr lang="en-US" altLang="ko-KR"/>
              <a:t>. </a:t>
            </a:r>
            <a:r>
              <a:rPr lang="ko-KR" altLang="en-US"/>
              <a:t>이를 위해 얼마나 자주 일어나 대화를 나눌 것인지 설정한다</a:t>
            </a:r>
            <a:r>
              <a:rPr lang="en-US" altLang="ko-KR"/>
              <a:t>. </a:t>
            </a:r>
            <a:r>
              <a:rPr lang="ko-KR" altLang="en-US"/>
              <a:t>그렇지 않으면 </a:t>
            </a:r>
            <a:r>
              <a:rPr lang="en-US" altLang="ko-KR"/>
              <a:t>RF</a:t>
            </a:r>
            <a:r>
              <a:rPr lang="ko-KR" altLang="en-US"/>
              <a:t>를 끄고 </a:t>
            </a:r>
            <a:r>
              <a:rPr lang="en-US" altLang="ko-KR"/>
              <a:t>Timer</a:t>
            </a:r>
            <a:r>
              <a:rPr lang="ko-KR" altLang="en-US"/>
              <a:t>를 설정한 후 </a:t>
            </a:r>
            <a:r>
              <a:rPr lang="en-US" altLang="ko-KR"/>
              <a:t>sleep mode </a:t>
            </a:r>
            <a:r>
              <a:rPr lang="ko-KR" altLang="en-US"/>
              <a:t>진입한다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잠을 자기로 합의한 시간을 </a:t>
            </a:r>
            <a:r>
              <a:rPr lang="en-US" altLang="ko-KR"/>
              <a:t>‘Connection interval’</a:t>
            </a:r>
            <a:r>
              <a:rPr lang="ko-KR" altLang="en-US"/>
              <a:t>이라 하고</a:t>
            </a:r>
            <a:r>
              <a:rPr lang="en-US" altLang="ko-KR"/>
              <a:t>, </a:t>
            </a:r>
            <a:r>
              <a:rPr lang="ko-KR" altLang="en-US"/>
              <a:t>대화를 위해 깨어날 때마다 연결 이벤트 발생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6685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and characteristics </a:t>
            </a:r>
            <a:r>
              <a:rPr lang="en-US" altLang="ko-KR" sz="2000" b="1">
                <a:solidFill>
                  <a:schemeClr val="tx1"/>
                </a:solidFill>
                <a:sym typeface="Wingdings" panose="05000000000000000000" pitchFamily="2" charset="2"/>
              </a:rPr>
              <a:t> Client characteristic configuration descriptor(CCCD)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5B2D6B-5A51-4DF2-BB09-642E5FE1D610}"/>
              </a:ext>
            </a:extLst>
          </p:cNvPr>
          <p:cNvSpPr/>
          <p:nvPr/>
        </p:nvSpPr>
        <p:spPr>
          <a:xfrm>
            <a:off x="112294" y="774363"/>
            <a:ext cx="11991473" cy="455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클라이언트 특성 구성 설명자(Client Characteristic Configuration Descriptor, CCCD)는 특성이 서버 주도 작업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ko-KR" altLang="ko-KR">
                <a:latin typeface="Arial" panose="020B0604020202020204" pitchFamily="34" charset="0"/>
              </a:rPr>
              <a:t>(예: 알림(Notification) 및 표시(Indicate))을 지원할 때 필요한 특성 설명자의 특정 유형</a:t>
            </a:r>
            <a:r>
              <a:rPr lang="ko-KR" altLang="en-US">
                <a:latin typeface="Arial" panose="020B0604020202020204" pitchFamily="34" charset="0"/>
              </a:rPr>
              <a:t>이</a:t>
            </a:r>
            <a:r>
              <a:rPr lang="ko-KR" altLang="ko-KR">
                <a:latin typeface="Arial" panose="020B0604020202020204" pitchFamily="34" charset="0"/>
              </a:rPr>
              <a:t>다. 이는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ko-KR" altLang="ko-KR">
                <a:latin typeface="Arial" panose="020B0604020202020204" pitchFamily="34" charset="0"/>
              </a:rPr>
              <a:t>쓰기 가능한 설명자로, GATT 클라이언트가 해당 특성에 대한 알림 또는 표시 기능을 활성화하거나 비활성화할 수 있게 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endParaRPr lang="en-US" altLang="ko-KR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GATT 클라이언트는 CCCD에서 알림 또는 표시 기능을 활성화하여 업데이트를 받을 특성을 구독할 수 있습니다.</a:t>
            </a:r>
            <a:endParaRPr lang="en-US" altLang="ko-KR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예를 들어, 심박수 서비스(Heart Rate Service)에는 **심박수 측정(Heart Rate Measurement)**이라는 특성이 있다. GATT 클라이언트(예: 모바일폰)는 이 특성의 CCCD를 사용하여 해당 특성에 대한 업데이트를 받을 수 있다. 즉, GATT 클라이언트는 해당 특성의 CCCD에서 알림 또는 표시 기능을 활성화하여 심박수 측정 특성에 구독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 이렇게 하면 GATT 서버(대개 심박수 센서 장치)가 심박수 측정 값을 모바일폰에 푸시하고, 모바일폰은 이러한 값을 주기적으로 요청할 필요 없이 자동으로 받을 수 있다.</a:t>
            </a:r>
            <a:endParaRPr lang="en-US" altLang="ko-KR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ko-KR">
                <a:latin typeface="Arial" panose="020B0604020202020204" pitchFamily="34" charset="0"/>
              </a:rPr>
              <a:t>CCCD 속성의 형식은 아래 그림과 같다. CCCD의 UUID는 </a:t>
            </a:r>
            <a:r>
              <a:rPr lang="ko-KR" altLang="ko-KR">
                <a:latin typeface="Arial Unicode MS"/>
              </a:rPr>
              <a:t>0x2902</a:t>
            </a:r>
            <a:r>
              <a:rPr lang="ko-KR" altLang="en-US">
                <a:latin typeface="Arial Unicode MS"/>
              </a:rPr>
              <a:t>이</a:t>
            </a:r>
            <a:r>
              <a:rPr lang="ko-KR" altLang="ko-KR"/>
              <a:t>다. CCCD는 항상 읽기 및 쓰기가 가능해야 </a:t>
            </a:r>
            <a:r>
              <a:rPr lang="ko-KR" altLang="en-US"/>
              <a:t>한</a:t>
            </a:r>
            <a:r>
              <a:rPr lang="ko-KR" altLang="ko-KR"/>
              <a:t>다. CCCD 유형을 가진 설명자는 값 필드에 2비트만 가</a:t>
            </a:r>
            <a:r>
              <a:rPr lang="ko-KR" altLang="en-US"/>
              <a:t>진</a:t>
            </a:r>
            <a:r>
              <a:rPr lang="ko-KR" altLang="ko-KR"/>
              <a:t>다. 첫 번째 비트는 알림이 활성화되었는지 여부를 나타내고, 두 번째 비트는 표시가 활성화되었는지 여부를 나타</a:t>
            </a:r>
            <a:r>
              <a:rPr lang="ko-KR" altLang="en-US"/>
              <a:t>낸</a:t>
            </a:r>
            <a:r>
              <a:rPr lang="ko-KR" altLang="ko-KR"/>
              <a:t>다</a:t>
            </a:r>
            <a:r>
              <a:rPr lang="en-US" altLang="ko-KR"/>
              <a:t>.</a:t>
            </a:r>
            <a:endParaRPr lang="ko-KR" altLang="ko-KR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2F41FD-9ED1-4DF1-97EF-2199557A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79" y="5333496"/>
            <a:ext cx="6810263" cy="15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3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BCFB93-1E03-4A3F-9FBA-A69D102C7350}"/>
              </a:ext>
            </a:extLst>
          </p:cNvPr>
          <p:cNvSpPr/>
          <p:nvPr/>
        </p:nvSpPr>
        <p:spPr>
          <a:xfrm>
            <a:off x="6440676" y="593889"/>
            <a:ext cx="5723021" cy="4288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GATT </a:t>
            </a:r>
            <a:r>
              <a:rPr lang="ko-KR" altLang="en-US" sz="1600"/>
              <a:t>서버에 속성이 어떻게 저장되는지 잘 이해하기 위해</a:t>
            </a:r>
            <a:r>
              <a:rPr lang="en-US" altLang="ko-KR" sz="1600"/>
              <a:t>, </a:t>
            </a:r>
            <a:r>
              <a:rPr lang="ko-KR" altLang="en-US" sz="1600"/>
              <a:t>예시 속성 테이블을 살펴보자</a:t>
            </a:r>
            <a:r>
              <a:rPr lang="en-US" altLang="ko-KR" sz="1600"/>
              <a:t>. </a:t>
            </a:r>
            <a:r>
              <a:rPr lang="ko-KR" altLang="en-US" sz="1600"/>
              <a:t>속성 테이블은 </a:t>
            </a:r>
            <a:r>
              <a:rPr lang="en-US" altLang="ko-KR" sz="1600"/>
              <a:t>GATT </a:t>
            </a:r>
            <a:r>
              <a:rPr lang="ko-KR" altLang="en-US" sz="1600"/>
              <a:t>서버에 속성이 저장되는 방식이다</a:t>
            </a:r>
            <a:r>
              <a:rPr lang="en-US" altLang="ko-KR" sz="1600"/>
              <a:t>.</a:t>
            </a:r>
            <a:r>
              <a:rPr lang="ko-KR" altLang="en-US" sz="1600"/>
              <a:t>속성 테이블은 이 수업의 연습 </a:t>
            </a:r>
            <a:r>
              <a:rPr lang="en-US" altLang="ko-KR" sz="1600"/>
              <a:t>2</a:t>
            </a:r>
            <a:r>
              <a:rPr lang="ko-KR" altLang="en-US" sz="1600"/>
              <a:t>에서 우리가 생성할 사용자 정의 서비스에서 파생된 것이다</a:t>
            </a:r>
            <a:r>
              <a:rPr lang="en-US" altLang="ko-KR" sz="1600"/>
              <a:t>.</a:t>
            </a:r>
          </a:p>
          <a:p>
            <a:pPr marL="180975" indent="-180975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 속성 테이블은 </a:t>
            </a:r>
            <a:r>
              <a:rPr lang="en-US" altLang="ko-KR" sz="1600"/>
              <a:t>"my_lbs"</a:t>
            </a:r>
            <a:r>
              <a:rPr lang="ko-KR" altLang="en-US" sz="1600"/>
              <a:t>라는 사용자 정의 서비스를 보여주고 있다</a:t>
            </a:r>
            <a:r>
              <a:rPr lang="en-US" altLang="ko-KR" sz="1600"/>
              <a:t>. </a:t>
            </a:r>
          </a:p>
          <a:p>
            <a:pPr marL="180975" indent="-180975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"my_lbs" </a:t>
            </a:r>
            <a:r>
              <a:rPr lang="ko-KR" altLang="en-US" sz="1600"/>
              <a:t>서비스는 세 가지 특성을 포함하고 있습니다</a:t>
            </a:r>
            <a:r>
              <a:rPr lang="en-US" altLang="ko-KR" sz="1600"/>
              <a:t>:</a:t>
            </a:r>
          </a:p>
          <a:p>
            <a:pPr>
              <a:lnSpc>
                <a:spcPts val="2800"/>
              </a:lnSpc>
            </a:pPr>
            <a:r>
              <a:rPr lang="ko-KR" altLang="en-US" sz="1600" b="1"/>
              <a:t>  </a:t>
            </a:r>
            <a:r>
              <a:rPr lang="en-US" altLang="ko-KR" sz="1600" b="1"/>
              <a:t>- </a:t>
            </a:r>
            <a:r>
              <a:rPr lang="ko-KR" altLang="en-US" sz="1600" b="1"/>
              <a:t>버튼 특성</a:t>
            </a:r>
            <a:r>
              <a:rPr lang="en-US" altLang="ko-KR" sz="1600" b="1"/>
              <a:t>(Button Characteristic)</a:t>
            </a:r>
            <a:endParaRPr lang="en-US" altLang="ko-KR" sz="1600"/>
          </a:p>
          <a:p>
            <a:pPr>
              <a:lnSpc>
                <a:spcPts val="2800"/>
              </a:lnSpc>
            </a:pPr>
            <a:r>
              <a:rPr lang="en-US" altLang="ko-KR" sz="1600" b="1"/>
              <a:t>  - LED </a:t>
            </a:r>
            <a:r>
              <a:rPr lang="ko-KR" altLang="en-US" sz="1600" b="1"/>
              <a:t>특성</a:t>
            </a:r>
            <a:r>
              <a:rPr lang="en-US" altLang="ko-KR" sz="1600" b="1"/>
              <a:t>(LED Characteristic)</a:t>
            </a:r>
            <a:endParaRPr lang="en-US" altLang="ko-KR" sz="1600"/>
          </a:p>
          <a:p>
            <a:pPr>
              <a:lnSpc>
                <a:spcPts val="2800"/>
              </a:lnSpc>
            </a:pPr>
            <a:r>
              <a:rPr lang="en-US" altLang="ko-KR" sz="1600" b="1"/>
              <a:t>  - MySensor </a:t>
            </a:r>
            <a:r>
              <a:rPr lang="ko-KR" altLang="en-US" sz="1600" b="1"/>
              <a:t>특성</a:t>
            </a:r>
            <a:r>
              <a:rPr lang="en-US" altLang="ko-KR" sz="1600" b="1"/>
              <a:t>(MySensor Characteristic)</a:t>
            </a:r>
            <a:endParaRPr lang="en-US" altLang="ko-KR" sz="1600"/>
          </a:p>
          <a:p>
            <a:pPr marL="180975" indent="-180975">
              <a:buFont typeface="Arial" panose="020B0604020202020204" pitchFamily="34" charset="0"/>
              <a:buChar char="•"/>
            </a:pP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2CDE4F-33F5-44A1-8431-A603B933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889"/>
            <a:ext cx="6412374" cy="62641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22473A-2AB5-4187-92F3-A14DC089FDDA}"/>
              </a:ext>
            </a:extLst>
          </p:cNvPr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Attribute table</a:t>
            </a:r>
          </a:p>
        </p:txBody>
      </p:sp>
    </p:spTree>
    <p:extLst>
      <p:ext uri="{BB962C8B-B14F-4D97-AF65-F5344CB8AC3E}">
        <p14:creationId xmlns:p14="http://schemas.microsoft.com/office/powerpoint/2010/main" val="889324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Services declaration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DC975F-ECA2-4843-94C9-27C25750FB8B}"/>
              </a:ext>
            </a:extLst>
          </p:cNvPr>
          <p:cNvSpPr/>
          <p:nvPr/>
        </p:nvSpPr>
        <p:spPr>
          <a:xfrm>
            <a:off x="110289" y="723037"/>
            <a:ext cx="11971421" cy="149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테이블의 첫 번째 줄은 서비스 선언 속성으로 이 서비스를 선언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 앞서 논의한 바와 같이,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ko-KR" altLang="ko-KR">
                <a:latin typeface="Arial" panose="020B0604020202020204" pitchFamily="34" charset="0"/>
              </a:rPr>
              <a:t>선언 속성의 </a:t>
            </a:r>
            <a:r>
              <a:rPr lang="ko-KR" altLang="ko-KR" b="1">
                <a:latin typeface="Arial" panose="020B0604020202020204" pitchFamily="34" charset="0"/>
              </a:rPr>
              <a:t>유형(Type)</a:t>
            </a:r>
            <a:r>
              <a:rPr lang="ko-KR" altLang="ko-KR">
                <a:latin typeface="Arial" panose="020B0604020202020204" pitchFamily="34" charset="0"/>
              </a:rPr>
              <a:t> 필드는 고유한 SIG 정의 값을 포함하며, 서비스 선언의 경우 UUID는 </a:t>
            </a:r>
            <a:r>
              <a:rPr lang="ko-KR" altLang="ko-KR">
                <a:latin typeface="Arial Unicode MS"/>
              </a:rPr>
              <a:t>0x2800</a:t>
            </a:r>
            <a:r>
              <a:rPr lang="ko-KR" altLang="en-US">
                <a:latin typeface="Arial Unicode MS"/>
              </a:rPr>
              <a:t>이</a:t>
            </a:r>
            <a:r>
              <a:rPr lang="ko-KR" altLang="ko-KR"/>
              <a:t>다. </a:t>
            </a:r>
            <a:endParaRPr lang="en-US" altLang="ko-KR"/>
          </a:p>
          <a:p>
            <a:pPr marL="285750" lvl="0" indent="-28575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/>
              <a:t>선언 속성에 </a:t>
            </a:r>
            <a:r>
              <a:rPr lang="en-US" altLang="ko-KR"/>
              <a:t>Write</a:t>
            </a:r>
            <a:r>
              <a:rPr lang="ko-KR" altLang="en-US"/>
              <a:t>는 </a:t>
            </a:r>
            <a:r>
              <a:rPr lang="ko-KR" altLang="ko-KR"/>
              <a:t>필요</a:t>
            </a:r>
            <a:r>
              <a:rPr lang="ko-KR" altLang="en-US"/>
              <a:t>없으</a:t>
            </a:r>
            <a:r>
              <a:rPr lang="ko-KR" altLang="ko-KR"/>
              <a:t>므로, 해당 속성의 **권한(Permissions)**은 항상 **읽기 전용(Read-only)**</a:t>
            </a:r>
            <a:r>
              <a:rPr lang="ko-KR" altLang="en-US"/>
              <a:t>이</a:t>
            </a:r>
            <a:r>
              <a:rPr lang="ko-KR" altLang="ko-KR"/>
              <a:t>다. 마지막으로, 서비스 선언 속성의 </a:t>
            </a:r>
            <a:r>
              <a:rPr lang="ko-KR" altLang="ko-KR" b="1">
                <a:latin typeface="Arial" panose="020B0604020202020204" pitchFamily="34" charset="0"/>
              </a:rPr>
              <a:t>값(Value)</a:t>
            </a:r>
            <a:r>
              <a:rPr lang="ko-KR" altLang="ko-KR">
                <a:latin typeface="Arial" panose="020B0604020202020204" pitchFamily="34" charset="0"/>
              </a:rPr>
              <a:t> 필드는 선언되는 서비스의 UUID를 포함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47FFFA-D30E-48B3-A132-259A13E1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1" y="2343171"/>
            <a:ext cx="1163164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93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Button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A22117-0691-4695-82EB-460C76367E48}"/>
              </a:ext>
            </a:extLst>
          </p:cNvPr>
          <p:cNvSpPr/>
          <p:nvPr/>
        </p:nvSpPr>
        <p:spPr>
          <a:xfrm>
            <a:off x="108284" y="593889"/>
            <a:ext cx="11975432" cy="525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+mn-ea"/>
              </a:rPr>
              <a:t>먼저 **버튼 특성(Button characteristic)**이 정의</a:t>
            </a:r>
            <a:r>
              <a:rPr lang="ko-KR" altLang="en-US" sz="1600">
                <a:latin typeface="+mn-ea"/>
              </a:rPr>
              <a:t>된</a:t>
            </a:r>
            <a:r>
              <a:rPr lang="ko-KR" altLang="ko-KR" sz="1600">
                <a:latin typeface="+mn-ea"/>
              </a:rPr>
              <a:t>다. 버튼 특성은 **버튼 특성 선언(Button Characteristic Declaration)**으로 먼저 선언</a:t>
            </a:r>
            <a:r>
              <a:rPr lang="ko-KR" altLang="en-US" sz="1600">
                <a:latin typeface="+mn-ea"/>
              </a:rPr>
              <a:t>된</a:t>
            </a:r>
            <a:r>
              <a:rPr lang="ko-KR" altLang="ko-KR" sz="1600">
                <a:latin typeface="+mn-ea"/>
              </a:rPr>
              <a:t>다. 특성 선언 속성의 </a:t>
            </a:r>
            <a:r>
              <a:rPr lang="ko-KR" altLang="ko-KR" sz="1600" b="1">
                <a:latin typeface="+mn-ea"/>
              </a:rPr>
              <a:t>유형(Type)</a:t>
            </a:r>
            <a:r>
              <a:rPr lang="ko-KR" altLang="ko-KR" sz="1600">
                <a:latin typeface="+mn-ea"/>
              </a:rPr>
              <a:t> 필드는 항상 0x2803으로 특성을 선언하며, 권한은 항상 **읽기 전용(Read-only)**</a:t>
            </a:r>
            <a:r>
              <a:rPr lang="ko-KR" altLang="en-US" sz="1600">
                <a:latin typeface="+mn-ea"/>
              </a:rPr>
              <a:t>이</a:t>
            </a:r>
            <a:r>
              <a:rPr lang="ko-KR" altLang="ko-KR" sz="1600">
                <a:latin typeface="+mn-ea"/>
              </a:rPr>
              <a:t>다. </a:t>
            </a:r>
            <a:r>
              <a:rPr lang="ko-KR" altLang="ko-KR" sz="1600" b="1">
                <a:latin typeface="+mn-ea"/>
              </a:rPr>
              <a:t>값(Value)</a:t>
            </a:r>
            <a:r>
              <a:rPr lang="ko-KR" altLang="ko-KR" sz="1600">
                <a:latin typeface="+mn-ea"/>
              </a:rPr>
              <a:t> 필드는 값 속성의 핸들, 특성의 속성, 그리고 선언되는 특성의 UUID를 포함</a:t>
            </a:r>
            <a:r>
              <a:rPr lang="ko-KR" altLang="en-US" sz="1600">
                <a:latin typeface="+mn-ea"/>
              </a:rPr>
              <a:t>한</a:t>
            </a:r>
            <a:r>
              <a:rPr lang="ko-KR" altLang="ko-KR" sz="1600">
                <a:latin typeface="+mn-ea"/>
              </a:rPr>
              <a:t>다.</a:t>
            </a:r>
            <a:endParaRPr lang="en-US" altLang="ko-KR" sz="1600">
              <a:latin typeface="+mn-ea"/>
            </a:endParaRPr>
          </a:p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+mn-ea"/>
              </a:rPr>
              <a:t>그 다음은 **버튼 특성 값 속성(Button characteristic value attribute)**이 </a:t>
            </a:r>
            <a:r>
              <a:rPr lang="ko-KR" altLang="en-US" sz="1600">
                <a:latin typeface="+mn-ea"/>
              </a:rPr>
              <a:t>온</a:t>
            </a:r>
            <a:r>
              <a:rPr lang="ko-KR" altLang="ko-KR" sz="1600">
                <a:latin typeface="+mn-ea"/>
              </a:rPr>
              <a:t>다. 이 속성은 실제 사용자 데이터를 담고 있으며, 이 경우에는 버튼이 눌렸는지 아닌지의 상태를 나타</a:t>
            </a:r>
            <a:r>
              <a:rPr lang="ko-KR" altLang="en-US" sz="1600">
                <a:latin typeface="+mn-ea"/>
              </a:rPr>
              <a:t>낸</a:t>
            </a:r>
            <a:r>
              <a:rPr lang="ko-KR" altLang="ko-KR" sz="1600">
                <a:latin typeface="+mn-ea"/>
              </a:rPr>
              <a:t>다.</a:t>
            </a:r>
            <a:endParaRPr lang="en-US" altLang="ko-KR" sz="1600">
              <a:latin typeface="+mn-ea"/>
            </a:endParaRPr>
          </a:p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+mn-ea"/>
              </a:rPr>
              <a:t>마지막으로, 버튼 특성이 </a:t>
            </a:r>
            <a:r>
              <a:rPr lang="ko-KR" altLang="ko-KR" sz="1600" b="1">
                <a:latin typeface="+mn-ea"/>
              </a:rPr>
              <a:t>표시(Indicate)</a:t>
            </a:r>
            <a:r>
              <a:rPr lang="ko-KR" altLang="ko-KR" sz="1600">
                <a:latin typeface="+mn-ea"/>
              </a:rPr>
              <a:t> 작업을 지원하므로, 버튼 특성에 대한 </a:t>
            </a:r>
            <a:r>
              <a:rPr lang="ko-KR" altLang="ko-KR" sz="1600" b="1">
                <a:latin typeface="+mn-ea"/>
              </a:rPr>
              <a:t>CCCD</a:t>
            </a:r>
            <a:r>
              <a:rPr lang="ko-KR" altLang="ko-KR" sz="1600">
                <a:latin typeface="+mn-ea"/>
              </a:rPr>
              <a:t>가 있어 표시를 활성화할 수 있다. CCCD는 항상 UUID 0x2902를 가지며, </a:t>
            </a:r>
            <a:r>
              <a:rPr lang="ko-KR" altLang="ko-KR" sz="1600" b="1">
                <a:latin typeface="+mn-ea"/>
              </a:rPr>
              <a:t>읽기 및 쓰기(Read and write)</a:t>
            </a:r>
            <a:r>
              <a:rPr lang="ko-KR" altLang="ko-KR" sz="1600">
                <a:latin typeface="+mn-ea"/>
              </a:rPr>
              <a:t> 권한을 가</a:t>
            </a:r>
            <a:r>
              <a:rPr lang="ko-KR" altLang="en-US" sz="1600">
                <a:latin typeface="+mn-ea"/>
              </a:rPr>
              <a:t>진</a:t>
            </a:r>
            <a:r>
              <a:rPr lang="ko-KR" altLang="ko-KR" sz="1600">
                <a:latin typeface="+mn-ea"/>
              </a:rPr>
              <a:t>다. 이 특정 테이블에서는 표시 비트 필드가 활성화된 것을 볼 수 있다. CCCD는 특성 선언에서 값 선언처럼 참조되지는 않지만, 고유한 UUID로 인식할 수 있다.</a:t>
            </a:r>
            <a:endParaRPr lang="en-US" altLang="ko-KR" sz="1600">
              <a:latin typeface="+mn-ea"/>
            </a:endParaRPr>
          </a:p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+mn-ea"/>
              </a:rPr>
              <a:t>비록 특성 선언에서 참조되지 않지만, </a:t>
            </a:r>
            <a:r>
              <a:rPr lang="ko-KR" altLang="ko-KR" sz="1600" b="1">
                <a:latin typeface="+mn-ea"/>
              </a:rPr>
              <a:t>핸들</a:t>
            </a:r>
            <a:r>
              <a:rPr lang="ko-KR" altLang="ko-KR" sz="1600">
                <a:latin typeface="+mn-ea"/>
              </a:rPr>
              <a:t>을 기준으로 중앙 장치는 이 설명자가 어떤 특성에 속하는지 알 수 있다. 왜냐하면 CCCD는 특성 선언 "아래"에 나열되어 </a:t>
            </a:r>
            <a:br>
              <a:rPr lang="en-US" altLang="ko-KR" sz="1600">
                <a:latin typeface="+mn-ea"/>
              </a:rPr>
            </a:br>
            <a:r>
              <a:rPr lang="ko-KR" altLang="ko-KR" sz="1600">
                <a:latin typeface="+mn-ea"/>
              </a:rPr>
              <a:t>있기 때문</a:t>
            </a:r>
            <a:r>
              <a:rPr lang="ko-KR" altLang="en-US" sz="1600">
                <a:latin typeface="+mn-ea"/>
              </a:rPr>
              <a:t>이</a:t>
            </a:r>
            <a:r>
              <a:rPr lang="ko-KR" altLang="ko-KR" sz="1600">
                <a:latin typeface="+mn-ea"/>
              </a:rPr>
              <a:t>다. 특성 선언 아래에 있는 </a:t>
            </a:r>
            <a:br>
              <a:rPr lang="en-US" altLang="ko-KR" sz="1600">
                <a:latin typeface="+mn-ea"/>
              </a:rPr>
            </a:br>
            <a:r>
              <a:rPr lang="ko-KR" altLang="ko-KR" sz="1600">
                <a:latin typeface="+mn-ea"/>
              </a:rPr>
              <a:t>모든 항목은 새로운 특성 선언</a:t>
            </a:r>
            <a:br>
              <a:rPr lang="en-US" altLang="ko-KR" sz="1600">
                <a:latin typeface="+mn-ea"/>
              </a:rPr>
            </a:br>
            <a:r>
              <a:rPr lang="ko-KR" altLang="ko-KR" sz="1600">
                <a:latin typeface="+mn-ea"/>
              </a:rPr>
              <a:t>(UUID 0x2803)이 목록에 등장할 때까지</a:t>
            </a:r>
            <a:br>
              <a:rPr lang="en-US" altLang="ko-KR" sz="1600">
                <a:latin typeface="+mn-ea"/>
              </a:rPr>
            </a:br>
            <a:r>
              <a:rPr lang="ko-KR" altLang="ko-KR" sz="1600">
                <a:latin typeface="+mn-ea"/>
              </a:rPr>
              <a:t> 해당 특성에 속</a:t>
            </a:r>
            <a:r>
              <a:rPr lang="ko-KR" altLang="en-US" sz="1600">
                <a:latin typeface="+mn-ea"/>
              </a:rPr>
              <a:t>한</a:t>
            </a:r>
            <a:r>
              <a:rPr lang="ko-KR" altLang="ko-KR" sz="1600">
                <a:latin typeface="+mn-ea"/>
              </a:rPr>
              <a:t>다.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793E5D-28BF-4845-827C-C852D686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496" y="3940753"/>
            <a:ext cx="8077504" cy="291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367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LED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6B6C39-8772-4350-9D34-AC9152DD5D0A}"/>
              </a:ext>
            </a:extLst>
          </p:cNvPr>
          <p:cNvSpPr/>
          <p:nvPr/>
        </p:nvSpPr>
        <p:spPr>
          <a:xfrm>
            <a:off x="376988" y="819562"/>
            <a:ext cx="11389895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/>
              <a:t>**</a:t>
            </a:r>
            <a:r>
              <a:rPr lang="en-US" altLang="ko-KR"/>
              <a:t>LED </a:t>
            </a:r>
            <a:r>
              <a:rPr lang="ko-KR" altLang="en-US"/>
              <a:t>특성</a:t>
            </a:r>
            <a:r>
              <a:rPr lang="en-US" altLang="ko-KR"/>
              <a:t>(LED characteristic)**</a:t>
            </a:r>
            <a:r>
              <a:rPr lang="ko-KR" altLang="en-US"/>
              <a:t>은 버튼 특성과 매우 유사하다</a:t>
            </a:r>
            <a:r>
              <a:rPr lang="en-US" altLang="ko-KR"/>
              <a:t>. </a:t>
            </a:r>
          </a:p>
          <a:p>
            <a:pPr>
              <a:lnSpc>
                <a:spcPts val="2800"/>
              </a:lnSpc>
            </a:pPr>
            <a:r>
              <a:rPr lang="ko-KR" altLang="en-US"/>
              <a:t>그러나 이 특성은 </a:t>
            </a:r>
            <a:r>
              <a:rPr lang="ko-KR" altLang="en-US" b="1"/>
              <a:t>쓰기</a:t>
            </a:r>
            <a:r>
              <a:rPr lang="en-US" altLang="ko-KR" b="1"/>
              <a:t>(Write)</a:t>
            </a:r>
            <a:r>
              <a:rPr lang="ko-KR" altLang="en-US"/>
              <a:t> 작업만 지원하므로 </a:t>
            </a:r>
            <a:r>
              <a:rPr lang="en-US" altLang="ko-KR"/>
              <a:t>CCCD</a:t>
            </a:r>
            <a:r>
              <a:rPr lang="ko-KR" altLang="en-US"/>
              <a:t>가 없다</a:t>
            </a:r>
            <a:r>
              <a:rPr lang="en-US" altLang="ko-KR"/>
              <a:t>. </a:t>
            </a:r>
          </a:p>
          <a:p>
            <a:pPr>
              <a:lnSpc>
                <a:spcPts val="2800"/>
              </a:lnSpc>
            </a:pPr>
            <a:r>
              <a:rPr lang="en-US" altLang="ko-KR"/>
              <a:t>LED </a:t>
            </a:r>
            <a:r>
              <a:rPr lang="ko-KR" altLang="en-US"/>
              <a:t>특성은 </a:t>
            </a:r>
            <a:r>
              <a:rPr lang="ko-KR" altLang="en-US" b="1"/>
              <a:t>특성 선언</a:t>
            </a:r>
            <a:r>
              <a:rPr lang="ko-KR" altLang="en-US"/>
              <a:t>과 </a:t>
            </a:r>
            <a:r>
              <a:rPr lang="ko-KR" altLang="en-US" b="1"/>
              <a:t>값</a:t>
            </a:r>
            <a:r>
              <a:rPr lang="ko-KR" altLang="en-US"/>
              <a:t>이라는 두 가지 특성만 가지고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04C1D-5FE8-4A20-AF71-0B64C895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3" y="2044371"/>
            <a:ext cx="10074746" cy="30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804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7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tx1"/>
                </a:solidFill>
              </a:rPr>
              <a:t>MySensor characteristic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D424D7-4DD8-4988-8394-1EC52533C133}"/>
              </a:ext>
            </a:extLst>
          </p:cNvPr>
          <p:cNvSpPr/>
          <p:nvPr/>
        </p:nvSpPr>
        <p:spPr>
          <a:xfrm>
            <a:off x="304800" y="807531"/>
            <a:ext cx="11522242" cy="1165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ko-KR" altLang="en-US"/>
              <a:t>마지막으로</a:t>
            </a:r>
            <a:r>
              <a:rPr lang="en-US" altLang="ko-KR"/>
              <a:t>, **MySensor </a:t>
            </a:r>
            <a:r>
              <a:rPr lang="ko-KR" altLang="en-US"/>
              <a:t>특성</a:t>
            </a:r>
            <a:r>
              <a:rPr lang="en-US" altLang="ko-KR"/>
              <a:t>(MySensor characteristic)**</a:t>
            </a:r>
            <a:r>
              <a:rPr lang="ko-KR" altLang="en-US"/>
              <a:t>의 정의가 있다</a:t>
            </a:r>
            <a:r>
              <a:rPr lang="en-US" altLang="ko-KR"/>
              <a:t>. </a:t>
            </a:r>
          </a:p>
          <a:p>
            <a:pPr>
              <a:lnSpc>
                <a:spcPts val="2900"/>
              </a:lnSpc>
            </a:pPr>
            <a:r>
              <a:rPr lang="ko-KR" altLang="en-US"/>
              <a:t>이 특성은 </a:t>
            </a:r>
            <a:r>
              <a:rPr lang="ko-KR" altLang="en-US" b="1"/>
              <a:t>알림</a:t>
            </a:r>
            <a:r>
              <a:rPr lang="en-US" altLang="ko-KR" b="1"/>
              <a:t>(Notify)</a:t>
            </a:r>
            <a:r>
              <a:rPr lang="ko-KR" altLang="en-US"/>
              <a:t> 작업만 지원한다</a:t>
            </a:r>
            <a:r>
              <a:rPr lang="en-US" altLang="ko-KR"/>
              <a:t>. </a:t>
            </a:r>
          </a:p>
          <a:p>
            <a:pPr>
              <a:lnSpc>
                <a:spcPts val="2900"/>
              </a:lnSpc>
            </a:pPr>
            <a:r>
              <a:rPr lang="en-US" altLang="ko-KR"/>
              <a:t>MySensor </a:t>
            </a:r>
            <a:r>
              <a:rPr lang="ko-KR" altLang="en-US"/>
              <a:t>특성의 </a:t>
            </a:r>
            <a:r>
              <a:rPr lang="en-US" altLang="ko-KR" b="1"/>
              <a:t>CCCD</a:t>
            </a:r>
            <a:r>
              <a:rPr lang="ko-KR" altLang="en-US"/>
              <a:t>에서 알림 작업을 위한 비트 필드가 활성화된 것을 확인할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BA040A-FC56-49C9-B483-9E001B51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1" y="2186557"/>
            <a:ext cx="10012071" cy="36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32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515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Exercise 1</a:t>
            </a:r>
          </a:p>
          <a:p>
            <a:pPr marL="88900" algn="ctr"/>
            <a:r>
              <a:rPr lang="en-US" altLang="ko-KR" sz="4400">
                <a:solidFill>
                  <a:schemeClr val="tx1">
                    <a:lumMod val="95000"/>
                    <a:lumOff val="5000"/>
                  </a:schemeClr>
                </a:solidFill>
              </a:rPr>
              <a:t>Creating a custom service and characteristics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BFB8A8-E806-4CEB-A200-AA01B1AB9BA3}"/>
              </a:ext>
            </a:extLst>
          </p:cNvPr>
          <p:cNvSpPr/>
          <p:nvPr/>
        </p:nvSpPr>
        <p:spPr>
          <a:xfrm>
            <a:off x="7314446" y="6516811"/>
            <a:ext cx="4877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hlinkClick r:id="rId2"/>
              </a:rPr>
              <a:t>Exercise 1 - Nordic Developer Academy (nordicsemi.com)</a:t>
            </a:r>
            <a:endParaRPr lang="ko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2A57F0-A53E-4777-8A39-AA0F2668F1AA}"/>
              </a:ext>
            </a:extLst>
          </p:cNvPr>
          <p:cNvSpPr/>
          <p:nvPr/>
        </p:nvSpPr>
        <p:spPr>
          <a:xfrm>
            <a:off x="423110" y="1515980"/>
            <a:ext cx="11345779" cy="2479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연습에서는 자신만의 사용자 정의 서비스와 특성을 만드는 방법을 배운다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우리는 </a:t>
            </a:r>
            <a:r>
              <a:rPr lang="en-US" altLang="ko-KR" b="1"/>
              <a:t>nRF Connect SDK</a:t>
            </a:r>
            <a:r>
              <a:rPr lang="ko-KR" altLang="en-US"/>
              <a:t>의 </a:t>
            </a:r>
            <a:r>
              <a:rPr lang="en-US" altLang="ko-KR"/>
              <a:t>GATT API</a:t>
            </a:r>
            <a:r>
              <a:rPr lang="ko-KR" altLang="en-US"/>
              <a:t>를 사용하여</a:t>
            </a:r>
            <a:r>
              <a:rPr lang="en-US" altLang="ko-KR"/>
              <a:t>, Zephyr RTOS </a:t>
            </a:r>
            <a:r>
              <a:rPr lang="ko-KR" altLang="en-US"/>
              <a:t>기반으로 보드의 </a:t>
            </a:r>
            <a:r>
              <a:rPr lang="en-US" altLang="ko-KR"/>
              <a:t>GATT </a:t>
            </a:r>
            <a:r>
              <a:rPr lang="ko-KR" altLang="en-US"/>
              <a:t>테이블에 서비스와 특성을 생성하고 추가하는 방법을 연습할 것이다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교육 목적을 위해</a:t>
            </a:r>
            <a:r>
              <a:rPr lang="en-US" altLang="ko-KR"/>
              <a:t>, </a:t>
            </a:r>
            <a:r>
              <a:rPr lang="ko-KR" altLang="en-US"/>
              <a:t>우리는 실제 </a:t>
            </a:r>
            <a:r>
              <a:rPr lang="en-US" altLang="ko-KR"/>
              <a:t>nRF Connect SDK</a:t>
            </a:r>
            <a:r>
              <a:rPr lang="ko-KR" altLang="en-US"/>
              <a:t>에서의 </a:t>
            </a:r>
            <a:r>
              <a:rPr lang="en-US" altLang="ko-KR"/>
              <a:t>LBS </a:t>
            </a:r>
            <a:r>
              <a:rPr lang="ko-KR" altLang="en-US"/>
              <a:t>구현과 구별하기 위해 </a:t>
            </a:r>
            <a:r>
              <a:rPr lang="en-US" altLang="ko-KR" b="1"/>
              <a:t>my_lbs</a:t>
            </a:r>
            <a:r>
              <a:rPr lang="ko-KR" altLang="en-US"/>
              <a:t>라는 사용자 정의 </a:t>
            </a:r>
            <a:r>
              <a:rPr lang="en-US" altLang="ko-KR"/>
              <a:t>LED </a:t>
            </a:r>
            <a:r>
              <a:rPr lang="ko-KR" altLang="en-US"/>
              <a:t>버튼 서비스</a:t>
            </a:r>
            <a:r>
              <a:rPr lang="en-US" altLang="ko-KR"/>
              <a:t>(LBS)</a:t>
            </a:r>
            <a:r>
              <a:rPr lang="ko-KR" altLang="en-US"/>
              <a:t>를 구현할 것이다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LBS</a:t>
            </a:r>
            <a:r>
              <a:rPr lang="ko-KR" altLang="en-US"/>
              <a:t>는 </a:t>
            </a:r>
            <a:r>
              <a:rPr lang="en-US" altLang="ko-KR"/>
              <a:t>Nordic</a:t>
            </a:r>
            <a:r>
              <a:rPr lang="ko-KR" altLang="en-US"/>
              <a:t>에서 만든 사용자 정의 서비스로</a:t>
            </a:r>
            <a:r>
              <a:rPr lang="en-US" altLang="ko-KR"/>
              <a:t>, </a:t>
            </a:r>
            <a:r>
              <a:rPr lang="ko-KR" altLang="en-US"/>
              <a:t>두 개의 특성을 통해 </a:t>
            </a:r>
            <a:r>
              <a:rPr lang="en-US" altLang="ko-KR"/>
              <a:t>Nordic </a:t>
            </a:r>
            <a:r>
              <a:rPr lang="ko-KR" altLang="en-US"/>
              <a:t>보드의 </a:t>
            </a:r>
            <a:r>
              <a:rPr lang="en-US" altLang="ko-KR"/>
              <a:t>LED</a:t>
            </a:r>
            <a:r>
              <a:rPr lang="ko-KR" altLang="en-US"/>
              <a:t>를 제어하고 버튼의 상태를 모니터링할 수 있게 한다</a:t>
            </a:r>
            <a:r>
              <a:rPr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1059BE-28FB-42A2-957A-B7FC0379D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0" y="3995826"/>
            <a:ext cx="7110899" cy="2828762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659032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D424D7-4DD8-4988-8394-1EC52533C133}"/>
              </a:ext>
            </a:extLst>
          </p:cNvPr>
          <p:cNvSpPr/>
          <p:nvPr/>
        </p:nvSpPr>
        <p:spPr>
          <a:xfrm>
            <a:off x="232611" y="711278"/>
            <a:ext cx="11522242" cy="1165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Open Project :  l4/l4_e1</a:t>
            </a:r>
          </a:p>
          <a:p>
            <a:pPr>
              <a:lnSpc>
                <a:spcPts val="2900"/>
              </a:lnSpc>
            </a:pPr>
            <a:r>
              <a:rPr lang="en-US" altLang="ko-KR" b="1"/>
              <a:t>1. Define the 128-bit UUIDs for the GATT service and its characteristics.</a:t>
            </a:r>
            <a:br>
              <a:rPr lang="en-US" altLang="ko-KR" b="1"/>
            </a:br>
            <a:r>
              <a:rPr lang="en-US" altLang="ko-KR"/>
              <a:t>  </a:t>
            </a:r>
            <a:r>
              <a:rPr lang="ko-KR" altLang="en-US" sz="1600"/>
              <a:t>아래 코드를 </a:t>
            </a:r>
            <a:r>
              <a:rPr lang="en-US" altLang="ko-KR" sz="1600"/>
              <a:t>my_lbs.h </a:t>
            </a:r>
            <a:r>
              <a:rPr lang="ko-KR" altLang="en-US" sz="1600"/>
              <a:t>에 추가하자</a:t>
            </a:r>
            <a:r>
              <a:rPr lang="en-US" altLang="ko-KR" sz="1600"/>
              <a:t>.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7D06C8-8C81-48FD-93D5-9A5838D43BE3}"/>
              </a:ext>
            </a:extLst>
          </p:cNvPr>
          <p:cNvSpPr/>
          <p:nvPr/>
        </p:nvSpPr>
        <p:spPr>
          <a:xfrm>
            <a:off x="437147" y="1887346"/>
            <a:ext cx="11317706" cy="33239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/* STEP 1 - Define the 128 bit UUIDs for the GATT service and its characteristics in 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 BT_UUID_LBS_VAL </a:t>
            </a:r>
            <a:r>
              <a:rPr lang="en-US" altLang="ko-KR" sz="140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    BT_UUID_128_ENCODE(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0x00001523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0x1212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0xefde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0x1523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0x785feabcd123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)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/**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@brief</a:t>
            </a:r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 Button Characteristic UUID. 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 BT_UUID_LBS_BUTTON_VAL </a:t>
            </a:r>
            <a:r>
              <a:rPr lang="en-US" altLang="ko-KR" sz="140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    BT_UUID_128_ENCODE(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0x00001524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0x1212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0xefde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0x1523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0x785feabcd123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)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/**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@brief</a:t>
            </a:r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 LED Characteristic UUID. 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 BT_UUID_LBS_LED_VAL </a:t>
            </a:r>
            <a:r>
              <a:rPr lang="en-US" altLang="ko-KR" sz="140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    BT_UUID_128_ENCODE(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0x00001525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0x1212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0xefde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0x1523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0x785feabcd123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)</a:t>
            </a:r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 BT_UUID_LBS           BT_UUID_DECLARE_128(BT_UUID_LBS_VAL)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 BT_UUID_LBS_BUTTON    BT_UUID_DECLARE_128(BT_UUID_LBS_BUTTON_VAL)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 BT_UUID_LBS_LED       BT_UUID_DECLARE_128(BT_UUID_LBS_LED_VAL)</a:t>
            </a:r>
            <a:endParaRPr lang="en-US" altLang="ko-KR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FB978B-A772-4E2E-98EF-3D74CA15370E}"/>
              </a:ext>
            </a:extLst>
          </p:cNvPr>
          <p:cNvSpPr/>
          <p:nvPr/>
        </p:nvSpPr>
        <p:spPr>
          <a:xfrm>
            <a:off x="232610" y="5331913"/>
            <a:ext cx="116545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>
                <a:latin typeface="Arial" panose="020B0604020202020204" pitchFamily="34" charset="0"/>
              </a:rPr>
              <a:t>서비스에 사용된 기본 UUID는 </a:t>
            </a:r>
            <a:r>
              <a:rPr lang="ko-KR" altLang="ko-KR" sz="1600">
                <a:latin typeface="Arial Unicode MS"/>
              </a:rPr>
              <a:t>0xXXXXXXXX, 0x1212, 0xefde, 0x1523, 0x785feabcd123</a:t>
            </a:r>
            <a:r>
              <a:rPr lang="ko-KR" altLang="ko-KR" sz="1600"/>
              <a:t>이며, 각 속성마다 첫 번째 부분인 </a:t>
            </a:r>
            <a:r>
              <a:rPr lang="ko-KR" altLang="ko-KR" sz="1600">
                <a:latin typeface="Arial Unicode MS"/>
              </a:rPr>
              <a:t>0xXXXXXXXX</a:t>
            </a:r>
            <a:r>
              <a:rPr lang="ko-KR" altLang="ko-KR" sz="1600"/>
              <a:t>이 1씩 증가하는 것을 확인할 수 있다.</a:t>
            </a:r>
            <a:endParaRPr lang="en-US" altLang="ko-KR" sz="1600"/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600" b="1">
                <a:latin typeface="Arial" panose="020B0604020202020204" pitchFamily="34" charset="0"/>
              </a:rPr>
              <a:t>UUID</a:t>
            </a:r>
            <a:r>
              <a:rPr lang="ko-KR" altLang="ko-KR" sz="1600">
                <a:latin typeface="Arial" panose="020B0604020202020204" pitchFamily="34" charset="0"/>
              </a:rPr>
              <a:t>는 속성의 유형을 나타내는 데 사용</a:t>
            </a:r>
            <a:r>
              <a:rPr lang="ko-KR" altLang="en-US" sz="1600">
                <a:latin typeface="Arial" panose="020B0604020202020204" pitchFamily="34" charset="0"/>
              </a:rPr>
              <a:t>된</a:t>
            </a:r>
            <a:r>
              <a:rPr lang="ko-KR" altLang="ko-KR" sz="1600">
                <a:latin typeface="Arial" panose="020B0604020202020204" pitchFamily="34" charset="0"/>
              </a:rPr>
              <a:t>다. GATT 클라이언트는 UUID를 사용하여 값 데이터를 어떻게 처리할지 판단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 이후에 우리는 nRF Connect for Mobile이 이러한 UUID "유형"을 인식하여 사용자 정의 GUI를 제공하고 이를 통해 상호작용할 수 있도록 한다는 것을 </a:t>
            </a:r>
            <a:r>
              <a:rPr lang="ko-KR" altLang="en-US" sz="1600">
                <a:latin typeface="Arial" panose="020B0604020202020204" pitchFamily="34" charset="0"/>
              </a:rPr>
              <a:t>확인할 수 있다</a:t>
            </a:r>
            <a:r>
              <a:rPr lang="en-US" altLang="ko-KR" sz="1600">
                <a:latin typeface="Arial" panose="020B0604020202020204" pitchFamily="34" charset="0"/>
              </a:rPr>
              <a:t>.</a:t>
            </a:r>
            <a:endParaRPr lang="ko-KR" altLang="ko-KR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9321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153AC1-AAD5-4401-82EE-D2D66213D7B9}"/>
              </a:ext>
            </a:extLst>
          </p:cNvPr>
          <p:cNvSpPr/>
          <p:nvPr/>
        </p:nvSpPr>
        <p:spPr>
          <a:xfrm>
            <a:off x="328863" y="1002014"/>
            <a:ext cx="10908632" cy="3026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헤더 파일 </a:t>
            </a:r>
            <a:r>
              <a:rPr lang="ko-KR" altLang="ko-KR" b="1">
                <a:latin typeface="Arial" panose="020B0604020202020204" pitchFamily="34" charset="0"/>
              </a:rPr>
              <a:t>my_lbs.h</a:t>
            </a:r>
            <a:r>
              <a:rPr lang="ko-KR" altLang="ko-KR">
                <a:latin typeface="Arial" panose="020B0604020202020204" pitchFamily="34" charset="0"/>
              </a:rPr>
              <a:t>에는 </a:t>
            </a:r>
            <a:r>
              <a:rPr lang="ko-KR" altLang="ko-KR">
                <a:latin typeface="Arial Unicode MS"/>
              </a:rPr>
              <a:t>struct my_lbs_cb</a:t>
            </a:r>
            <a:r>
              <a:rPr lang="ko-KR" altLang="ko-KR"/>
              <a:t>의 정의가 있으며, </a:t>
            </a:r>
            <a:br>
              <a:rPr lang="en-US" altLang="ko-KR"/>
            </a:br>
            <a:r>
              <a:rPr lang="ko-KR" altLang="ko-KR"/>
              <a:t>이 구조체는 </a:t>
            </a:r>
            <a:r>
              <a:rPr lang="ko-KR" altLang="ko-KR">
                <a:latin typeface="Arial Unicode MS"/>
              </a:rPr>
              <a:t>led_cb</a:t>
            </a:r>
            <a:r>
              <a:rPr lang="ko-KR" altLang="ko-KR"/>
              <a:t>와 </a:t>
            </a:r>
            <a:r>
              <a:rPr lang="ko-KR" altLang="ko-KR">
                <a:latin typeface="Arial Unicode MS"/>
              </a:rPr>
              <a:t>button_cb</a:t>
            </a:r>
            <a:r>
              <a:rPr lang="ko-KR" altLang="ko-KR"/>
              <a:t>라는 두 개의 멤버를 가지고 있다.</a:t>
            </a:r>
            <a:endParaRPr lang="en-US" altLang="ko-KR"/>
          </a:p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이 구조체의 목적은 **LED를 제어하고 버튼을 모니터링하는 코드(우리의 경우 main.c)**와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ko-KR" altLang="ko-KR">
                <a:latin typeface="Arial" panose="020B0604020202020204" pitchFamily="34" charset="0"/>
              </a:rPr>
              <a:t>**Bluetooth LE 연결 코드(my_lbs.c)**를 분리(decoupling)하는 것을 용이하게 하는 것</a:t>
            </a:r>
            <a:r>
              <a:rPr lang="ko-KR" altLang="en-US">
                <a:latin typeface="Arial" panose="020B0604020202020204" pitchFamily="34" charset="0"/>
              </a:rPr>
              <a:t>이</a:t>
            </a:r>
            <a:r>
              <a:rPr lang="ko-KR" altLang="ko-KR">
                <a:latin typeface="Arial" panose="020B0604020202020204" pitchFamily="34" charset="0"/>
              </a:rPr>
              <a:t>다. </a:t>
            </a:r>
            <a:endParaRPr lang="en-US" altLang="ko-KR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" panose="020B0604020202020204" pitchFamily="34" charset="0"/>
              </a:rPr>
              <a:t>이 두 멤버는 단순히 함수 포인터로,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ko-KR" altLang="ko-KR">
                <a:latin typeface="Arial" panose="020B0604020202020204" pitchFamily="34" charset="0"/>
              </a:rPr>
              <a:t>애플리케이션 코드에서 두 함수를 저장할 수 있도록 하며, </a:t>
            </a:r>
            <a:br>
              <a:rPr lang="en-US" altLang="ko-KR">
                <a:latin typeface="Arial" panose="020B0604020202020204" pitchFamily="34" charset="0"/>
              </a:rPr>
            </a:br>
            <a:r>
              <a:rPr lang="ko-KR" altLang="ko-KR">
                <a:latin typeface="Arial" panose="020B0604020202020204" pitchFamily="34" charset="0"/>
              </a:rPr>
              <a:t>버튼 특성이 읽히거나 LED 특성이 쓰여질 때 트리거되어 필요한 데이터를 제공하거나 업데이트</a:t>
            </a:r>
            <a:r>
              <a:rPr lang="ko-KR" altLang="en-US">
                <a:latin typeface="Arial" panose="020B0604020202020204" pitchFamily="34" charset="0"/>
              </a:rPr>
              <a:t>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  <a:r>
              <a:rPr lang="en-US" altLang="ko-KR">
                <a:latin typeface="Arial" panose="020B0604020202020204" pitchFamily="34" charset="0"/>
              </a:rPr>
              <a:t> </a:t>
            </a:r>
          </a:p>
          <a:p>
            <a:pPr marL="285750" lvl="0" indent="-28575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>
                <a:latin typeface="Arial Unicode MS"/>
              </a:rPr>
              <a:t>my_lbs_init()</a:t>
            </a:r>
            <a:r>
              <a:rPr lang="ko-KR" altLang="ko-KR"/>
              <a:t> 함수는 main.c에서 my_lbs.c로 이 포인터를 실제로 할당하는 작업을 수행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042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D120A0-8EB0-4110-BF60-9664E14F117F}"/>
              </a:ext>
            </a:extLst>
          </p:cNvPr>
          <p:cNvSpPr/>
          <p:nvPr/>
        </p:nvSpPr>
        <p:spPr>
          <a:xfrm>
            <a:off x="208547" y="631811"/>
            <a:ext cx="11137232" cy="1537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+mn-ea"/>
              </a:rPr>
              <a:t>2. Bluetooth LE 스택에 서비스 생성 및 추가</a:t>
            </a:r>
            <a:endParaRPr lang="ko-KR" altLang="ko-KR">
              <a:latin typeface="+mn-ea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+mn-ea"/>
              </a:rPr>
              <a:t>  </a:t>
            </a:r>
            <a:r>
              <a:rPr lang="ko-KR" altLang="ko-KR">
                <a:latin typeface="+mn-ea"/>
              </a:rPr>
              <a:t>이제 BT_GATT_SERVICE_DEFINE() 매크로를 사용하여 서비스를 정적으로 생성하고 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</a:t>
            </a:r>
            <a:r>
              <a:rPr lang="ko-KR" altLang="ko-KR">
                <a:latin typeface="+mn-ea"/>
              </a:rPr>
              <a:t>보드(GATT 서버)의 속성 테이블에 정적으로 추가</a:t>
            </a:r>
            <a:r>
              <a:rPr lang="ko-KR" altLang="en-US">
                <a:latin typeface="+mn-ea"/>
              </a:rPr>
              <a:t>한</a:t>
            </a:r>
            <a:r>
              <a:rPr lang="ko-KR" altLang="ko-KR">
                <a:latin typeface="+mn-ea"/>
              </a:rPr>
              <a:t>다.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+mn-ea"/>
              </a:rPr>
              <a:t>  </a:t>
            </a:r>
            <a:r>
              <a:rPr lang="ko-KR" altLang="ko-KR">
                <a:latin typeface="+mn-ea"/>
              </a:rPr>
              <a:t>다음 코드를 </a:t>
            </a:r>
            <a:r>
              <a:rPr lang="ko-KR" altLang="ko-KR" b="1">
                <a:latin typeface="+mn-ea"/>
              </a:rPr>
              <a:t>my_lbs.c</a:t>
            </a:r>
            <a:r>
              <a:rPr lang="ko-KR" altLang="ko-KR">
                <a:latin typeface="+mn-ea"/>
              </a:rPr>
              <a:t>에 추가</a:t>
            </a:r>
            <a:r>
              <a:rPr lang="ko-KR" altLang="en-US">
                <a:latin typeface="+mn-ea"/>
              </a:rPr>
              <a:t>하자</a:t>
            </a:r>
            <a:r>
              <a:rPr lang="ko-KR" altLang="ko-KR">
                <a:latin typeface="+mn-ea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6BB66E-DE8A-4172-8292-4EE91A0AD69B}"/>
              </a:ext>
            </a:extLst>
          </p:cNvPr>
          <p:cNvSpPr/>
          <p:nvPr/>
        </p:nvSpPr>
        <p:spPr>
          <a:xfrm>
            <a:off x="603584" y="2277376"/>
            <a:ext cx="10347158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LED Button Service Declaration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2 - Create and add the MY LBS service to the Bluetooth LE stack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BT_GATT_SERVICE_DEFINE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my_lbs_svc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BT_GATT_PRIMARY_SERVICE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BT_UUID_LBS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3 - Create and add the Button characteristic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4 - Create and add the LED characteristic.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75F09E-0B9F-45FF-BE0F-606AC5FDFD49}"/>
              </a:ext>
            </a:extLst>
          </p:cNvPr>
          <p:cNvSpPr/>
          <p:nvPr/>
        </p:nvSpPr>
        <p:spPr>
          <a:xfrm>
            <a:off x="510339" y="4988640"/>
            <a:ext cx="10751219" cy="771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/>
              <a:t>위 코드는 속성 테이블에 빈 기본</a:t>
            </a:r>
            <a:r>
              <a:rPr lang="en-US" altLang="ko-KR"/>
              <a:t>(primary) </a:t>
            </a:r>
            <a:r>
              <a:rPr lang="ko-KR" altLang="en-US"/>
              <a:t>서비스를 생성하고 추가하며</a:t>
            </a:r>
            <a:r>
              <a:rPr lang="en-US" altLang="ko-KR"/>
              <a:t>, </a:t>
            </a:r>
            <a:r>
              <a:rPr lang="ko-KR" altLang="en-US"/>
              <a:t>이 서비스에 </a:t>
            </a:r>
            <a:r>
              <a:rPr lang="en-US" altLang="ko-KR" b="1"/>
              <a:t>BT_UUID_LBS</a:t>
            </a:r>
            <a:r>
              <a:rPr lang="ko-KR" altLang="en-US"/>
              <a:t>로 정의된 </a:t>
            </a:r>
            <a:r>
              <a:rPr lang="en-US" altLang="ko-KR"/>
              <a:t>UUID</a:t>
            </a:r>
            <a:r>
              <a:rPr lang="ko-KR" altLang="en-US"/>
              <a:t>를 할당한다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99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During the connection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79342" y="1104845"/>
            <a:ext cx="52750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중앙 장치와 주변 장치 모두 </a:t>
            </a:r>
            <a:r>
              <a:rPr lang="en-US" altLang="ko-KR"/>
              <a:t>connection event</a:t>
            </a:r>
            <a:r>
              <a:rPr lang="ko-KR" altLang="en-US"/>
              <a:t>와 </a:t>
            </a:r>
            <a:r>
              <a:rPr lang="en-US" altLang="ko-KR"/>
              <a:t>transmitting data</a:t>
            </a:r>
            <a:r>
              <a:rPr lang="ko-KR" altLang="en-US"/>
              <a:t>를 위해 모든 </a:t>
            </a:r>
            <a:r>
              <a:rPr lang="en-US" altLang="ko-KR"/>
              <a:t>connection interval</a:t>
            </a:r>
            <a:r>
              <a:rPr lang="ko-KR" altLang="en-US"/>
              <a:t>에 깨어나야 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Connection interval</a:t>
            </a:r>
            <a:r>
              <a:rPr lang="ko-KR" altLang="en-US"/>
              <a:t>은 처음에는 중앙에서 설정되지만</a:t>
            </a:r>
            <a:r>
              <a:rPr lang="en-US" altLang="ko-KR"/>
              <a:t>, </a:t>
            </a:r>
            <a:r>
              <a:rPr lang="ko-KR" altLang="en-US"/>
              <a:t>나중에 연결에서 변경될 수 있다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두 장치는 많은 데이터를 보내야 할 경우 연결 간격마다 많은 패킷을 보낼 수 있지만</a:t>
            </a:r>
            <a:r>
              <a:rPr lang="en-US" altLang="ko-KR"/>
              <a:t>, </a:t>
            </a:r>
            <a:r>
              <a:rPr lang="ko-KR" altLang="en-US"/>
              <a:t>데이터 전송을 중지하면 더 많은 데이터를 보내기 위해 다음 연결 이벤트를 기다려야 한다</a:t>
            </a:r>
            <a:r>
              <a:rPr lang="en-US" altLang="ko-KR"/>
              <a:t>. 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altLang="ko-KR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62" y="700402"/>
            <a:ext cx="6512780" cy="4087908"/>
          </a:xfrm>
          <a:prstGeom prst="rect">
            <a:avLst/>
          </a:prstGeom>
          <a:ln w="47625">
            <a:solidFill>
              <a:schemeClr val="bg1">
                <a:lumMod val="6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22787" y="4890497"/>
            <a:ext cx="11513574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전송할 데이터가 없더라도 </a:t>
            </a:r>
            <a:r>
              <a:rPr lang="en-US" altLang="ko-KR"/>
              <a:t>peers</a:t>
            </a:r>
            <a:r>
              <a:rPr lang="ko-KR" altLang="en-US"/>
              <a:t>는 시계를 동기화하기 위해 빈 패킷을 보내야 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하나의 </a:t>
            </a:r>
            <a:r>
              <a:rPr lang="en-US" altLang="ko-KR"/>
              <a:t>connection interval </a:t>
            </a:r>
            <a:r>
              <a:rPr lang="ko-KR" altLang="en-US"/>
              <a:t>에 설정된 시간보다 더 많은 데이터를 전송하려는 경우 여러 </a:t>
            </a:r>
            <a:r>
              <a:rPr lang="en-US" altLang="ko-KR"/>
              <a:t>connection interval</a:t>
            </a:r>
            <a:r>
              <a:rPr lang="ko-KR" altLang="en-US"/>
              <a:t>로 분할 된다</a:t>
            </a:r>
            <a:r>
              <a:rPr lang="en-US" altLang="ko-K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3645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4107A1-6F51-4017-B660-63E8FA95398D}"/>
              </a:ext>
            </a:extLst>
          </p:cNvPr>
          <p:cNvSpPr/>
          <p:nvPr/>
        </p:nvSpPr>
        <p:spPr>
          <a:xfrm>
            <a:off x="220579" y="743505"/>
            <a:ext cx="11546305" cy="767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Arial" panose="020B0604020202020204" pitchFamily="34" charset="0"/>
              </a:rPr>
              <a:t>3. 사용자 정의 버튼 특성 생성 및 추가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 Unicode MS"/>
              </a:rPr>
              <a:t>    </a:t>
            </a:r>
            <a:r>
              <a:rPr lang="ko-KR" altLang="ko-KR" sz="1600">
                <a:latin typeface="Arial Unicode MS"/>
              </a:rPr>
              <a:t>BT_GATT_CHARACTERISTIC()</a:t>
            </a:r>
            <a:r>
              <a:rPr lang="ko-KR" altLang="ko-KR" sz="1600"/>
              <a:t> 매크로를 사용하여 서비스 내부에 특성을 정적으로 생성하고 추가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02304B-C6BA-4D4A-AFE1-C76B2C29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2" y="1660126"/>
            <a:ext cx="10221751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998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5768B7-3F15-495E-A2BE-CE4AD3F773AF}"/>
              </a:ext>
            </a:extLst>
          </p:cNvPr>
          <p:cNvSpPr/>
          <p:nvPr/>
        </p:nvSpPr>
        <p:spPr>
          <a:xfrm>
            <a:off x="332873" y="775680"/>
            <a:ext cx="11526253" cy="3643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첫 번째 매개변수는 </a:t>
            </a:r>
            <a:r>
              <a:rPr lang="en-US" altLang="ko-KR"/>
              <a:t>1</a:t>
            </a:r>
            <a:r>
              <a:rPr lang="ko-KR" altLang="en-US"/>
              <a:t>단계에서 정의된 특성의 </a:t>
            </a:r>
            <a:r>
              <a:rPr lang="en-US" altLang="ko-KR"/>
              <a:t>UUID</a:t>
            </a:r>
            <a:r>
              <a:rPr lang="ko-KR" altLang="en-US"/>
              <a:t>인 </a:t>
            </a:r>
            <a:r>
              <a:rPr lang="en-US" altLang="ko-KR" b="1"/>
              <a:t>BT_UUID_LBS_BUTTON </a:t>
            </a:r>
            <a:r>
              <a:rPr lang="ko-KR" altLang="en-US"/>
              <a:t>이다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그다음 두 번째와 세 번째 매개변수는 특성의 속성 및 권한을 나타낸다</a:t>
            </a:r>
            <a:r>
              <a:rPr lang="en-US" altLang="ko-KR"/>
              <a:t>. </a:t>
            </a:r>
            <a:r>
              <a:rPr lang="ko-KR" altLang="en-US"/>
              <a:t>현재는 </a:t>
            </a:r>
            <a:r>
              <a:rPr lang="ko-KR" altLang="en-US" b="1"/>
              <a:t>읽기</a:t>
            </a:r>
            <a:r>
              <a:rPr lang="en-US" altLang="ko-KR" b="1"/>
              <a:t>(Read)</a:t>
            </a:r>
            <a:r>
              <a:rPr lang="ko-KR" altLang="en-US"/>
              <a:t> 작업만 추가할 것이므로</a:t>
            </a:r>
            <a:r>
              <a:rPr lang="en-US" altLang="ko-KR"/>
              <a:t>, </a:t>
            </a:r>
            <a:r>
              <a:rPr lang="ko-KR" altLang="en-US"/>
              <a:t>각각 </a:t>
            </a:r>
            <a:r>
              <a:rPr lang="en-US" altLang="ko-KR" b="1"/>
              <a:t>BT_GATT_CHRC_READ</a:t>
            </a:r>
            <a:r>
              <a:rPr lang="ko-KR" altLang="en-US"/>
              <a:t>와 </a:t>
            </a:r>
            <a:r>
              <a:rPr lang="en-US" altLang="ko-KR" b="1"/>
              <a:t>BT_GATT_PERM_READ</a:t>
            </a:r>
            <a:r>
              <a:rPr lang="ko-KR" altLang="en-US"/>
              <a:t>로 설정한다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네 번째 매개변수는 읽기 콜백</a:t>
            </a:r>
            <a:r>
              <a:rPr lang="en-US" altLang="ko-KR"/>
              <a:t>(Read Callback)</a:t>
            </a:r>
            <a:r>
              <a:rPr lang="ko-KR" altLang="en-US"/>
              <a:t>이다</a:t>
            </a:r>
            <a:r>
              <a:rPr lang="en-US" altLang="ko-KR"/>
              <a:t>. </a:t>
            </a:r>
            <a:r>
              <a:rPr lang="ko-KR" altLang="en-US"/>
              <a:t>이는 버튼 특성을 읽으려고 시도할 때마다 호출되는 콜백 함수이며</a:t>
            </a:r>
            <a:r>
              <a:rPr lang="en-US" altLang="ko-KR"/>
              <a:t>, </a:t>
            </a:r>
            <a:r>
              <a:rPr lang="ko-KR" altLang="en-US"/>
              <a:t>이 함수를 </a:t>
            </a:r>
            <a:r>
              <a:rPr lang="en-US" altLang="ko-KR" b="1"/>
              <a:t>read_button</a:t>
            </a:r>
            <a:r>
              <a:rPr lang="ko-KR" altLang="en-US"/>
              <a:t>이라고 부르고 나중에 정의할 것이다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다섯 번째 매개변수는 버튼 특성에서 </a:t>
            </a:r>
            <a:r>
              <a:rPr lang="ko-KR" altLang="en-US" b="1"/>
              <a:t>쓰기</a:t>
            </a:r>
            <a:r>
              <a:rPr lang="en-US" altLang="ko-KR" b="1"/>
              <a:t>(Write)</a:t>
            </a:r>
            <a:r>
              <a:rPr lang="ko-KR" altLang="en-US"/>
              <a:t> 작업을 지원하지 않으므로 </a:t>
            </a:r>
            <a:r>
              <a:rPr lang="en-US" altLang="ko-KR" b="1"/>
              <a:t>NULL</a:t>
            </a:r>
            <a:r>
              <a:rPr lang="ko-KR" altLang="en-US"/>
              <a:t>로 설정한다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마지막으로</a:t>
            </a:r>
            <a:r>
              <a:rPr lang="en-US" altLang="ko-KR"/>
              <a:t>, </a:t>
            </a:r>
            <a:r>
              <a:rPr lang="ko-KR" altLang="en-US"/>
              <a:t>버튼 상태를 나타내는 </a:t>
            </a:r>
            <a:r>
              <a:rPr lang="en-US" altLang="ko-KR" b="1"/>
              <a:t>button_state</a:t>
            </a:r>
            <a:r>
              <a:rPr lang="ko-KR" altLang="en-US"/>
              <a:t>라는 사용자 데이터를 전달한다</a:t>
            </a:r>
            <a:r>
              <a:rPr lang="en-US" altLang="ko-KR"/>
              <a:t>. </a:t>
            </a:r>
            <a:r>
              <a:rPr lang="ko-KR" altLang="en-US"/>
              <a:t>이는 버튼 상태</a:t>
            </a:r>
            <a:r>
              <a:rPr lang="en-US" altLang="ko-KR"/>
              <a:t>(</a:t>
            </a:r>
            <a:r>
              <a:rPr lang="ko-KR" altLang="en-US"/>
              <a:t>버튼 눌림 또는 버튼 해제</a:t>
            </a:r>
            <a:r>
              <a:rPr lang="en-US" altLang="ko-KR"/>
              <a:t>)</a:t>
            </a:r>
            <a:r>
              <a:rPr lang="ko-KR" altLang="en-US"/>
              <a:t>를 나타내는 불리언 값</a:t>
            </a:r>
            <a:r>
              <a:rPr lang="en-US" altLang="ko-KR"/>
              <a:t>(0x01, 0x00)</a:t>
            </a:r>
            <a:r>
              <a:rPr lang="ko-KR" altLang="en-US"/>
              <a:t>이다</a:t>
            </a:r>
            <a:r>
              <a:rPr lang="en-US" altLang="ko-KR"/>
              <a:t>. </a:t>
            </a:r>
            <a:r>
              <a:rPr lang="ko-KR" altLang="en-US"/>
              <a:t>사용자 데이터는 필수는 아니지만</a:t>
            </a:r>
            <a:r>
              <a:rPr lang="en-US" altLang="ko-KR"/>
              <a:t>, </a:t>
            </a:r>
            <a:r>
              <a:rPr lang="ko-KR" altLang="en-US"/>
              <a:t>우리의 </a:t>
            </a:r>
            <a:r>
              <a:rPr lang="en-US" altLang="ko-KR"/>
              <a:t>LBS </a:t>
            </a:r>
            <a:r>
              <a:rPr lang="ko-KR" altLang="en-US"/>
              <a:t>구현에서는 이를 사용할 것이다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서비스 정의 내부에 다음 코드를 추가하자</a:t>
            </a:r>
            <a:endParaRPr lang="en-US" altLang="ko-KR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63779-7348-450D-8113-1D390C359C0C}"/>
              </a:ext>
            </a:extLst>
          </p:cNvPr>
          <p:cNvSpPr/>
          <p:nvPr/>
        </p:nvSpPr>
        <p:spPr>
          <a:xfrm>
            <a:off x="677781" y="4425679"/>
            <a:ext cx="8490284" cy="14773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3 - Create and add the Button characteristic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BT_GATT_CHARACTERISTIC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BT_UUID_LBS_BUTTON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BT_GATT_CHRC_READ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BT_GATT_PERM_READ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read_button,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03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088318-1EA2-4AA8-8A4C-D03DD2BF2338}"/>
              </a:ext>
            </a:extLst>
          </p:cNvPr>
          <p:cNvSpPr/>
          <p:nvPr/>
        </p:nvSpPr>
        <p:spPr>
          <a:xfrm>
            <a:off x="120316" y="715522"/>
            <a:ext cx="12071684" cy="3284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b="1"/>
              <a:t>4. </a:t>
            </a:r>
            <a:r>
              <a:rPr lang="ko-KR" altLang="en-US" b="1"/>
              <a:t>사용자 정의 </a:t>
            </a:r>
            <a:r>
              <a:rPr lang="en-US" altLang="ko-KR" b="1"/>
              <a:t>LED </a:t>
            </a:r>
            <a:r>
              <a:rPr lang="ko-KR" altLang="en-US" b="1"/>
              <a:t>특성 생성 및 추가</a:t>
            </a:r>
            <a:endParaRPr lang="ko-KR" altLang="en-US"/>
          </a:p>
          <a:p>
            <a:pPr marL="285750" indent="-201613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이 단계는 </a:t>
            </a:r>
            <a:r>
              <a:rPr lang="en-US" altLang="ko-KR" b="1"/>
              <a:t>3</a:t>
            </a:r>
            <a:r>
              <a:rPr lang="ko-KR" altLang="en-US" b="1"/>
              <a:t>단계</a:t>
            </a:r>
            <a:r>
              <a:rPr lang="ko-KR" altLang="en-US"/>
              <a:t>와 유사합니다</a:t>
            </a:r>
            <a:r>
              <a:rPr lang="en-US" altLang="ko-KR"/>
              <a:t>.  </a:t>
            </a:r>
            <a:r>
              <a:rPr lang="ko-KR" altLang="en-US"/>
              <a:t>첫 번째 매개변수는 특성의 </a:t>
            </a:r>
            <a:r>
              <a:rPr lang="en-US" altLang="ko-KR"/>
              <a:t>UUID</a:t>
            </a:r>
            <a:r>
              <a:rPr lang="ko-KR" altLang="en-US"/>
              <a:t>인 </a:t>
            </a:r>
            <a:r>
              <a:rPr lang="en-US" altLang="ko-KR" b="1"/>
              <a:t>BT_UUID_LBS_LED 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marL="285750" indent="-201613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두 번째와 세 번째 매개변수는 특성의 속성 및 권한을 나타내며</a:t>
            </a:r>
            <a:r>
              <a:rPr lang="en-US" altLang="ko-KR"/>
              <a:t>, LED </a:t>
            </a:r>
            <a:r>
              <a:rPr lang="ko-KR" altLang="en-US"/>
              <a:t>특성의 경우 </a:t>
            </a:r>
            <a:r>
              <a:rPr lang="ko-KR" altLang="en-US" b="1"/>
              <a:t>쓰기</a:t>
            </a:r>
            <a:r>
              <a:rPr lang="en-US" altLang="ko-KR" b="1"/>
              <a:t>(Write)</a:t>
            </a:r>
            <a:r>
              <a:rPr lang="ko-KR" altLang="en-US"/>
              <a:t> 작업을 지원해야    </a:t>
            </a:r>
            <a:br>
              <a:rPr lang="en-US" altLang="ko-KR"/>
            </a:br>
            <a:r>
              <a:rPr lang="ko-KR" altLang="en-US"/>
              <a:t>하므로 각각 </a:t>
            </a:r>
            <a:r>
              <a:rPr lang="en-US" altLang="ko-KR" b="1"/>
              <a:t>BT_GATT_CHRC_WRITE</a:t>
            </a:r>
            <a:r>
              <a:rPr lang="ko-KR" altLang="en-US"/>
              <a:t>와 </a:t>
            </a:r>
            <a:r>
              <a:rPr lang="en-US" altLang="ko-KR" b="1"/>
              <a:t>BT_GATT_PERM_WRITE</a:t>
            </a:r>
            <a:r>
              <a:rPr lang="ko-KR" altLang="en-US"/>
              <a:t>를 전달한다</a:t>
            </a:r>
            <a:r>
              <a:rPr lang="en-US" altLang="ko-KR"/>
              <a:t>. </a:t>
            </a:r>
            <a:r>
              <a:rPr lang="ko-KR" altLang="en-US"/>
              <a:t> 이 경우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 b="1"/>
              <a:t>읽기</a:t>
            </a:r>
            <a:r>
              <a:rPr lang="en-US" altLang="ko-KR" b="1"/>
              <a:t>(Read)</a:t>
            </a:r>
            <a:r>
              <a:rPr lang="ko-KR" altLang="en-US"/>
              <a:t> 작업을 지원하지 않으므로 네 번째 매개변수는 </a:t>
            </a:r>
            <a:r>
              <a:rPr lang="en-US" altLang="ko-KR" b="1"/>
              <a:t>NULL</a:t>
            </a:r>
            <a:r>
              <a:rPr lang="ko-KR" altLang="en-US"/>
              <a:t>로 설정된다</a:t>
            </a:r>
            <a:r>
              <a:rPr lang="en-US" altLang="ko-KR"/>
              <a:t>.</a:t>
            </a:r>
          </a:p>
          <a:p>
            <a:pPr marL="285750" indent="-201613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**</a:t>
            </a:r>
            <a:r>
              <a:rPr lang="ko-KR" altLang="en-US"/>
              <a:t>쓰기 콜백 함수</a:t>
            </a:r>
            <a:r>
              <a:rPr lang="en-US" altLang="ko-KR"/>
              <a:t>(write callback function)**</a:t>
            </a:r>
            <a:r>
              <a:rPr lang="ko-KR" altLang="en-US"/>
              <a:t>는 </a:t>
            </a:r>
            <a:r>
              <a:rPr lang="en-US" altLang="ko-KR"/>
              <a:t>LED </a:t>
            </a:r>
            <a:r>
              <a:rPr lang="ko-KR" altLang="en-US"/>
              <a:t>특성에 쓰기를 시도할 때마다 호출되며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 </a:t>
            </a:r>
            <a:r>
              <a:rPr lang="en-US" altLang="ko-KR" b="1"/>
              <a:t>write_led</a:t>
            </a:r>
            <a:r>
              <a:rPr lang="ko-KR" altLang="en-US"/>
              <a:t>로 설정된다</a:t>
            </a:r>
            <a:r>
              <a:rPr lang="en-US" altLang="ko-KR"/>
              <a:t>. </a:t>
            </a:r>
            <a:r>
              <a:rPr lang="ko-KR" altLang="en-US"/>
              <a:t>이 함수는 </a:t>
            </a:r>
            <a:r>
              <a:rPr lang="en-US" altLang="ko-KR"/>
              <a:t>6</a:t>
            </a:r>
            <a:r>
              <a:rPr lang="ko-KR" altLang="en-US"/>
              <a:t>단계에서 정의된다</a:t>
            </a:r>
            <a:r>
              <a:rPr lang="en-US" altLang="ko-KR"/>
              <a:t>.</a:t>
            </a:r>
          </a:p>
          <a:p>
            <a:pPr marL="285750" indent="-201613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LED </a:t>
            </a:r>
            <a:r>
              <a:rPr lang="ko-KR" altLang="en-US"/>
              <a:t>특성에는 사용자 데이터를 설정하지 않습니다</a:t>
            </a:r>
            <a:r>
              <a:rPr lang="en-US" altLang="ko-KR"/>
              <a:t>. </a:t>
            </a:r>
            <a:r>
              <a:rPr lang="ko-KR" altLang="en-US"/>
              <a:t>대신</a:t>
            </a:r>
            <a:r>
              <a:rPr lang="en-US" altLang="ko-KR"/>
              <a:t>, </a:t>
            </a:r>
            <a:r>
              <a:rPr lang="ko-KR" altLang="en-US"/>
              <a:t>이 값은 </a:t>
            </a:r>
            <a:r>
              <a:rPr lang="en-US" altLang="ko-KR"/>
              <a:t>GATT </a:t>
            </a:r>
            <a:r>
              <a:rPr lang="ko-KR" altLang="en-US"/>
              <a:t>클라이언트</a:t>
            </a:r>
            <a:r>
              <a:rPr lang="en-US" altLang="ko-KR"/>
              <a:t>(</a:t>
            </a:r>
            <a:r>
              <a:rPr lang="ko-KR" altLang="en-US"/>
              <a:t>중앙 디바이스</a:t>
            </a:r>
            <a:r>
              <a:rPr lang="en-US" altLang="ko-KR"/>
              <a:t>)</a:t>
            </a:r>
            <a:r>
              <a:rPr lang="ko-KR" altLang="en-US"/>
              <a:t>로부터 받을 것이다</a:t>
            </a:r>
            <a:r>
              <a:rPr lang="en-US" altLang="ko-KR"/>
              <a:t>.   </a:t>
            </a:r>
            <a:r>
              <a:rPr lang="ko-KR" altLang="en-US"/>
              <a:t>서비스 정의 내부에 다음 코드를 추가하자</a:t>
            </a:r>
            <a:r>
              <a:rPr lang="en-US" altLang="ko-KR"/>
              <a:t>: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C01ADD-4B5A-4550-8722-7D1A097426B2}"/>
              </a:ext>
            </a:extLst>
          </p:cNvPr>
          <p:cNvSpPr/>
          <p:nvPr/>
        </p:nvSpPr>
        <p:spPr>
          <a:xfrm>
            <a:off x="485273" y="4216644"/>
            <a:ext cx="8297779" cy="17543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4 - Create and add the LED characteristic.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BT_GATT_CHARACTERISTIC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BT_UUID_LBS_LED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BT_GATT_CHRC_WRITE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BT_GATT_PERM_WRITE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write_led,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912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7FE5AC-8F7A-4E76-8616-05769FA2E36C}"/>
              </a:ext>
            </a:extLst>
          </p:cNvPr>
          <p:cNvSpPr/>
          <p:nvPr/>
        </p:nvSpPr>
        <p:spPr>
          <a:xfrm>
            <a:off x="160421" y="745975"/>
            <a:ext cx="11425990" cy="1131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Arial" panose="020B0604020202020204" pitchFamily="34" charset="0"/>
              </a:rPr>
              <a:t>5. 버튼 특성의 읽기 콜백 함수 read_button() 구현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읽기 콜백 함수는 버튼 특성에 대한 읽기 요청을 받을 때 트리거</a:t>
            </a:r>
            <a:r>
              <a:rPr lang="ko-KR" altLang="en-US">
                <a:latin typeface="Arial" panose="020B0604020202020204" pitchFamily="34" charset="0"/>
              </a:rPr>
              <a:t>된</a:t>
            </a:r>
            <a:r>
              <a:rPr lang="ko-KR" altLang="ko-KR">
                <a:latin typeface="Arial" panose="020B0604020202020204" pitchFamily="34" charset="0"/>
              </a:rPr>
              <a:t>다.</a:t>
            </a:r>
            <a:br>
              <a:rPr lang="ko-KR" altLang="ko-KR">
                <a:latin typeface="Arial" panose="020B0604020202020204" pitchFamily="34" charset="0"/>
              </a:rPr>
            </a:b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읽기 콜백 함수는 아래와 같은 </a:t>
            </a:r>
            <a:r>
              <a:rPr lang="ko-KR" altLang="ko-KR" b="1">
                <a:latin typeface="Arial Unicode MS"/>
              </a:rPr>
              <a:t>bt_gatt_attr_read_func_t</a:t>
            </a:r>
            <a:r>
              <a:rPr lang="ko-KR" altLang="ko-KR"/>
              <a:t> 함수 시그니처를 가져야 </a:t>
            </a:r>
            <a:r>
              <a:rPr lang="ko-KR" altLang="en-US"/>
              <a:t>한</a:t>
            </a:r>
            <a:r>
              <a:rPr lang="ko-KR" altLang="ko-KR"/>
              <a:t>다:</a:t>
            </a:r>
            <a:endParaRPr lang="ko-KR" altLang="ko-KR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9A4EED-130E-4E21-BA6C-EAB22D64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76" y="1883986"/>
            <a:ext cx="11245335" cy="34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658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C367AB-C8F2-4464-A482-61A6CB89959B}"/>
              </a:ext>
            </a:extLst>
          </p:cNvPr>
          <p:cNvSpPr/>
          <p:nvPr/>
        </p:nvSpPr>
        <p:spPr>
          <a:xfrm>
            <a:off x="148390" y="737080"/>
            <a:ext cx="11425990" cy="1131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</a:t>
            </a:r>
            <a:r>
              <a:rPr lang="ko-KR" altLang="ko-KR">
                <a:latin typeface="Arial" panose="020B0604020202020204" pitchFamily="34" charset="0"/>
              </a:rPr>
              <a:t>읽기 콜백 함수는 </a:t>
            </a:r>
            <a:r>
              <a:rPr lang="ko-KR" altLang="ko-KR" b="1">
                <a:latin typeface="Arial" panose="020B0604020202020204" pitchFamily="34" charset="0"/>
              </a:rPr>
              <a:t>등록된 애플리케이션 콜백 함수</a:t>
            </a:r>
            <a:r>
              <a:rPr lang="ko-KR" altLang="ko-KR">
                <a:latin typeface="Arial" panose="020B0604020202020204" pitchFamily="34" charset="0"/>
              </a:rPr>
              <a:t>를 호출하여 버튼의 현재 상태(눌림 또는 해제)를 읽은 후, </a:t>
            </a:r>
            <a:r>
              <a:rPr lang="ko-KR" altLang="ko-KR" b="1">
                <a:latin typeface="Arial Unicode MS"/>
              </a:rPr>
              <a:t>bt_gatt_attr_read()</a:t>
            </a:r>
            <a:r>
              <a:rPr lang="ko-KR" altLang="ko-KR"/>
              <a:t> 함수를 호출하여 해당 값을 GATT 클라이언트(중앙 디바이스)로 전송해야 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Arial Unicode MS"/>
              </a:rPr>
              <a:t>bt_gatt_attr_read()</a:t>
            </a:r>
            <a:r>
              <a:rPr lang="ko-KR" altLang="ko-KR"/>
              <a:t> 함수는 다음과 같은 매개변수를 가</a:t>
            </a:r>
            <a:r>
              <a:rPr lang="ko-KR" altLang="en-US"/>
              <a:t>진</a:t>
            </a:r>
            <a:r>
              <a:rPr lang="ko-KR" altLang="ko-KR"/>
              <a:t>다:</a:t>
            </a:r>
            <a:endParaRPr lang="ko-KR" altLang="ko-KR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97C79C-62F2-470D-AF13-E8E437D7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8" y="2012184"/>
            <a:ext cx="10808957" cy="39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334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41126-CF33-4B34-A3E6-17DD7C283AA5}"/>
              </a:ext>
            </a:extLst>
          </p:cNvPr>
          <p:cNvSpPr/>
          <p:nvPr/>
        </p:nvSpPr>
        <p:spPr>
          <a:xfrm>
            <a:off x="160421" y="714205"/>
            <a:ext cx="11401926" cy="1131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 Unicode MS"/>
              </a:rPr>
              <a:t>  </a:t>
            </a:r>
            <a:r>
              <a:rPr lang="ko-KR" altLang="ko-KR">
                <a:latin typeface="Arial Unicode MS"/>
              </a:rPr>
              <a:t>conn</a:t>
            </a:r>
            <a:r>
              <a:rPr lang="ko-KR" altLang="ko-KR"/>
              <a:t>, </a:t>
            </a:r>
            <a:r>
              <a:rPr lang="ko-KR" altLang="ko-KR">
                <a:latin typeface="Arial Unicode MS"/>
              </a:rPr>
              <a:t>attr</a:t>
            </a:r>
            <a:r>
              <a:rPr lang="ko-KR" altLang="ko-KR"/>
              <a:t>, </a:t>
            </a:r>
            <a:r>
              <a:rPr lang="ko-KR" altLang="ko-KR">
                <a:latin typeface="Arial Unicode MS"/>
              </a:rPr>
              <a:t>buf</a:t>
            </a:r>
            <a:r>
              <a:rPr lang="ko-KR" altLang="ko-KR"/>
              <a:t>, </a:t>
            </a:r>
            <a:r>
              <a:rPr lang="ko-KR" altLang="ko-KR">
                <a:latin typeface="Arial Unicode MS"/>
              </a:rPr>
              <a:t>buf_len</a:t>
            </a:r>
            <a:r>
              <a:rPr lang="ko-KR" altLang="ko-KR"/>
              <a:t>, 그리고 </a:t>
            </a:r>
            <a:r>
              <a:rPr lang="ko-KR" altLang="ko-KR">
                <a:latin typeface="Arial Unicode MS"/>
              </a:rPr>
              <a:t>offset</a:t>
            </a:r>
            <a:r>
              <a:rPr lang="ko-KR" altLang="ko-KR"/>
              <a:t>에 대해서는 스택에서 전달된 값을 그대로 전달</a:t>
            </a:r>
            <a:r>
              <a:rPr lang="ko-KR" altLang="en-US"/>
              <a:t>한</a:t>
            </a:r>
            <a:r>
              <a:rPr lang="ko-KR" altLang="ko-KR"/>
              <a:t>다. </a:t>
            </a:r>
            <a:br>
              <a:rPr lang="en-US" altLang="ko-KR"/>
            </a:br>
            <a:r>
              <a:rPr lang="ko-KR" altLang="ko-KR"/>
              <a:t>반면에 </a:t>
            </a:r>
            <a:r>
              <a:rPr lang="ko-KR" altLang="ko-KR">
                <a:latin typeface="Arial Unicode MS"/>
              </a:rPr>
              <a:t>value</a:t>
            </a:r>
            <a:r>
              <a:rPr lang="ko-KR" altLang="ko-KR"/>
              <a:t>와 </a:t>
            </a:r>
            <a:r>
              <a:rPr lang="ko-KR" altLang="ko-KR">
                <a:latin typeface="Arial Unicode MS"/>
              </a:rPr>
              <a:t>value_len</a:t>
            </a:r>
            <a:r>
              <a:rPr lang="ko-KR" altLang="ko-KR"/>
              <a:t>은 애플리케이션 콜백 함수가 이를 업데이트하도록 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Arial" panose="020B0604020202020204" pitchFamily="34" charset="0"/>
              </a:rPr>
              <a:t>my_lbs.c</a:t>
            </a:r>
            <a:r>
              <a:rPr lang="ko-KR" altLang="ko-KR">
                <a:latin typeface="Arial" panose="020B0604020202020204" pitchFamily="34" charset="0"/>
              </a:rPr>
              <a:t>에 다음 코드를 추가</a:t>
            </a:r>
            <a:r>
              <a:rPr lang="ko-KR" altLang="en-US">
                <a:latin typeface="Arial" panose="020B0604020202020204" pitchFamily="34" charset="0"/>
              </a:rPr>
              <a:t>하자</a:t>
            </a:r>
            <a:r>
              <a:rPr lang="ko-KR" altLang="ko-KR"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F66EC1-3EA1-4C80-8778-A8E58A1D8C11}"/>
              </a:ext>
            </a:extLst>
          </p:cNvPr>
          <p:cNvSpPr/>
          <p:nvPr/>
        </p:nvSpPr>
        <p:spPr>
          <a:xfrm>
            <a:off x="224589" y="1966434"/>
            <a:ext cx="11967411" cy="440120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/* STEP 5 - Implement the read callback function of the Button characteristic 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ssize_t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read_button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bt_gatt_attr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attr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offset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//get a pointer to button_state which is passed in the BT_GATT_CHARACTERISTIC() and stored in attr-&gt;user_data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attr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user_data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LOG_DBG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"Attribute read, handle: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%u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, conn: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%p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attr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handle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lbs_cb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button_cb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// Call the application callback function to update the get the current value of the button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lbs_cb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button_cb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bt_gatt_attr_read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attr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offset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 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0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673594-1EE5-459A-88E8-864D8BE078A4}"/>
              </a:ext>
            </a:extLst>
          </p:cNvPr>
          <p:cNvSpPr/>
          <p:nvPr/>
        </p:nvSpPr>
        <p:spPr>
          <a:xfrm>
            <a:off x="155711" y="719820"/>
            <a:ext cx="115923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6. LED 특성의 쓰기 콜백 함수 write_led() 구현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쓰기 콜백 함수는 LED 특성에 대한 쓰기 요청을 받을 때 트리거</a:t>
            </a:r>
            <a:r>
              <a:rPr lang="ko-KR" altLang="en-US" sz="1600">
                <a:latin typeface="Arial" panose="020B0604020202020204" pitchFamily="34" charset="0"/>
              </a:rPr>
              <a:t>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  <a:br>
              <a:rPr lang="ko-KR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쓰기 콜백 함수는 아래와 같은 </a:t>
            </a:r>
            <a:r>
              <a:rPr lang="ko-KR" altLang="ko-KR" sz="1600" b="1">
                <a:latin typeface="Arial Unicode MS"/>
              </a:rPr>
              <a:t>bt_gatt_attr_write_func_t</a:t>
            </a:r>
            <a:r>
              <a:rPr lang="ko-KR" altLang="ko-KR" sz="1600"/>
              <a:t> 함수 시그니처를 가져야 </a:t>
            </a:r>
            <a:r>
              <a:rPr lang="ko-KR" altLang="en-US" sz="1600"/>
              <a:t>한</a:t>
            </a:r>
            <a:r>
              <a:rPr lang="ko-KR" altLang="ko-KR" sz="1600"/>
              <a:t>다: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B82647-ADB2-4777-8C7C-7590244C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1" y="1676748"/>
            <a:ext cx="11304299" cy="33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17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1B583A-C630-4C46-AD5C-594734827D64}"/>
              </a:ext>
            </a:extLst>
          </p:cNvPr>
          <p:cNvSpPr/>
          <p:nvPr/>
        </p:nvSpPr>
        <p:spPr>
          <a:xfrm>
            <a:off x="0" y="731338"/>
            <a:ext cx="3934325" cy="1759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/>
              <a:t>  쓰기 콜백 함수는 중앙 디바이스에서</a:t>
            </a:r>
            <a:br>
              <a:rPr lang="en-US" altLang="ko-KR" sz="1600"/>
            </a:br>
            <a:r>
              <a:rPr lang="ko-KR" altLang="en-US" sz="1600"/>
              <a:t>수신한 값을 </a:t>
            </a:r>
            <a:r>
              <a:rPr lang="en-US" altLang="ko-KR" sz="1600" b="1"/>
              <a:t>buf</a:t>
            </a:r>
            <a:r>
              <a:rPr lang="ko-KR" altLang="en-US" sz="1600"/>
              <a:t>에 저장된 상태로 읽고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그런 다음 등록된 애플리케이션 콜백 </a:t>
            </a:r>
            <a:br>
              <a:rPr lang="en-US" altLang="ko-KR" sz="1600"/>
            </a:br>
            <a:r>
              <a:rPr lang="ko-KR" altLang="en-US" sz="1600"/>
              <a:t>함수를 호출하여 </a:t>
            </a:r>
            <a:r>
              <a:rPr lang="en-US" altLang="ko-KR" sz="1600"/>
              <a:t>LED</a:t>
            </a:r>
            <a:r>
              <a:rPr lang="ko-KR" altLang="en-US" sz="1600"/>
              <a:t>의 상태를 </a:t>
            </a:r>
            <a:br>
              <a:rPr lang="en-US" altLang="ko-KR" sz="1600"/>
            </a:br>
            <a:r>
              <a:rPr lang="ko-KR" altLang="en-US" sz="1600"/>
              <a:t>업데이트하도록 해야 한다</a:t>
            </a:r>
            <a:r>
              <a:rPr lang="en-US" altLang="ko-KR" sz="1600"/>
              <a:t>.</a:t>
            </a:r>
          </a:p>
          <a:p>
            <a:pPr>
              <a:lnSpc>
                <a:spcPts val="2200"/>
              </a:lnSpc>
            </a:pPr>
            <a:r>
              <a:rPr lang="en-US" altLang="ko-KR" sz="1600" b="1"/>
              <a:t>my_lbs.c</a:t>
            </a:r>
            <a:r>
              <a:rPr lang="ko-KR" altLang="en-US" sz="1600"/>
              <a:t>에 다음 코드를 추가하자</a:t>
            </a:r>
            <a:r>
              <a:rPr lang="en-US" altLang="ko-KR" sz="1600"/>
              <a:t>: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AAD967-61E4-41A4-BBF0-B1AFEB3E2481}"/>
              </a:ext>
            </a:extLst>
          </p:cNvPr>
          <p:cNvSpPr/>
          <p:nvPr/>
        </p:nvSpPr>
        <p:spPr>
          <a:xfrm>
            <a:off x="3934325" y="593889"/>
            <a:ext cx="8257675" cy="61247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/* STEP 6 - Implement the write callback function of the LED characteristic */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ssize_t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write_led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bt_conn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bt_gatt_attr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attr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offset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flags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LOG_DBG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"Attribute write, handle: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%u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, conn: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%p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attr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handle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1U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LOG_DBG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"Write led: Incorrect data length"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BT_GATT_ERR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BT_ATT_ERR_INVALID_ATTRIBUTE_LEN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offset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LOG_DBG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"Write led: Incorrect data offset"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BT_GATT_ERR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BT_ATT_ERR_INVALID_OFFSET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lbs_cb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led_cb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//Read the received value 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>
                <a:solidFill>
                  <a:srgbClr val="4EC9B0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b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0x00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||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0x01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6A9955"/>
                </a:solidFill>
                <a:latin typeface="Consolas" panose="020B0609020204030204" pitchFamily="49" charset="0"/>
              </a:rPr>
              <a:t>//Call the application callback function to update the LED state</a:t>
            </a:r>
            <a:endParaRPr lang="en-US" altLang="ko-KR" sz="14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lbs_cb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led_cb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val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?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}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LOG_DBG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"Write led: Incorrect value"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BT_GATT_ERR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BT_ATT_ERR_VALUE_NOT_ALLOWED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2491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DAE0A9-9D4F-4BE1-8D00-738F3F6CE37D}"/>
              </a:ext>
            </a:extLst>
          </p:cNvPr>
          <p:cNvSpPr/>
          <p:nvPr/>
        </p:nvSpPr>
        <p:spPr>
          <a:xfrm>
            <a:off x="196515" y="711278"/>
            <a:ext cx="11474116" cy="105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b="1"/>
              <a:t>7. </a:t>
            </a:r>
            <a:r>
              <a:rPr lang="ko-KR" altLang="en-US" b="1"/>
              <a:t>사용자 정의 서비스 헤더 파일 </a:t>
            </a:r>
            <a:r>
              <a:rPr lang="en-US" altLang="ko-KR" b="1"/>
              <a:t>my_lbs.h </a:t>
            </a:r>
            <a:r>
              <a:rPr lang="ko-KR" altLang="en-US" b="1"/>
              <a:t>포함</a:t>
            </a:r>
            <a:endParaRPr lang="ko-KR" altLang="en-US"/>
          </a:p>
          <a:p>
            <a:pPr>
              <a:lnSpc>
                <a:spcPts val="2600"/>
              </a:lnSpc>
            </a:pPr>
            <a:r>
              <a:rPr lang="ko-KR" altLang="en-US" sz="1600"/>
              <a:t>이제 사용자 정의 </a:t>
            </a:r>
            <a:r>
              <a:rPr lang="en-US" altLang="ko-KR" sz="1600"/>
              <a:t>LBS </a:t>
            </a:r>
            <a:r>
              <a:rPr lang="ko-KR" altLang="en-US" sz="1600"/>
              <a:t>서비스 정의가 완료되었으므로</a:t>
            </a:r>
            <a:r>
              <a:rPr lang="en-US" altLang="ko-KR" sz="1600"/>
              <a:t>, </a:t>
            </a:r>
            <a:r>
              <a:rPr lang="ko-KR" altLang="en-US" sz="1600"/>
              <a:t>이를 메인 애플리케이션 코드에 추가할 수 있다</a:t>
            </a:r>
            <a:r>
              <a:rPr lang="en-US" altLang="ko-KR" sz="1600"/>
              <a:t>.</a:t>
            </a:r>
          </a:p>
          <a:p>
            <a:pPr>
              <a:lnSpc>
                <a:spcPts val="2600"/>
              </a:lnSpc>
            </a:pPr>
            <a:r>
              <a:rPr lang="en-US" altLang="ko-KR" sz="1600" b="1"/>
              <a:t>main.c</a:t>
            </a:r>
            <a:r>
              <a:rPr lang="ko-KR" altLang="en-US" sz="1600"/>
              <a:t>에 다음 줄을 추가하자</a:t>
            </a:r>
            <a:r>
              <a:rPr lang="en-US" altLang="ko-KR" sz="1600"/>
              <a:t>: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312AB8-50A5-495A-A915-101AC11C2C4E}"/>
              </a:ext>
            </a:extLst>
          </p:cNvPr>
          <p:cNvSpPr/>
          <p:nvPr/>
        </p:nvSpPr>
        <p:spPr>
          <a:xfrm>
            <a:off x="316831" y="1888252"/>
            <a:ext cx="8466221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7 - Include the header file of MY LBS customer service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"my_lbs.h"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1125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3D6BB3-68BE-4A15-B40A-62154BCB9297}"/>
              </a:ext>
            </a:extLst>
          </p:cNvPr>
          <p:cNvSpPr/>
          <p:nvPr/>
        </p:nvSpPr>
        <p:spPr>
          <a:xfrm>
            <a:off x="196516" y="7294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/>
              <a:t>8. LED </a:t>
            </a:r>
            <a:r>
              <a:rPr lang="ko-KR" altLang="en-US" b="1"/>
              <a:t>제어</a:t>
            </a:r>
            <a:endParaRPr lang="ko-KR" altLang="en-US"/>
          </a:p>
          <a:p>
            <a:r>
              <a:rPr lang="en-US" altLang="ko-KR" b="1"/>
              <a:t>8.1 </a:t>
            </a:r>
            <a:r>
              <a:rPr lang="ko-KR" altLang="en-US" b="1"/>
              <a:t>보드에서 </a:t>
            </a:r>
            <a:r>
              <a:rPr lang="en-US" altLang="ko-KR" b="1"/>
              <a:t>LED3 </a:t>
            </a:r>
            <a:r>
              <a:rPr lang="ko-KR" altLang="en-US" b="1"/>
              <a:t>제어하기</a:t>
            </a:r>
            <a:endParaRPr lang="ko-KR" altLang="en-US"/>
          </a:p>
          <a:p>
            <a:r>
              <a:rPr lang="en-US" altLang="ko-KR" sz="1600" b="1"/>
              <a:t>   main.c</a:t>
            </a:r>
            <a:r>
              <a:rPr lang="ko-KR" altLang="en-US" sz="1600"/>
              <a:t>에 다음 줄을 추가하자</a:t>
            </a:r>
            <a:r>
              <a:rPr lang="en-US" altLang="ko-KR"/>
              <a:t>: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810C9A-4CE0-4129-A2D1-1D0DA2AFEBBC}"/>
              </a:ext>
            </a:extLst>
          </p:cNvPr>
          <p:cNvSpPr/>
          <p:nvPr/>
        </p:nvSpPr>
        <p:spPr>
          <a:xfrm>
            <a:off x="425116" y="1789456"/>
            <a:ext cx="6096000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8.1 - Specify the LED to control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USER_LED                DK_LED3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62C516-B6CB-49BD-8EA9-B7AE9A87E935}"/>
              </a:ext>
            </a:extLst>
          </p:cNvPr>
          <p:cNvSpPr/>
          <p:nvPr/>
        </p:nvSpPr>
        <p:spPr>
          <a:xfrm>
            <a:off x="196515" y="2572451"/>
            <a:ext cx="11606463" cy="112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8.2 LED 제어를 위한 애플리케이션 콜백 함수 정의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우리는 </a:t>
            </a:r>
            <a:r>
              <a:rPr lang="ko-KR" altLang="ko-KR" sz="1600" b="1">
                <a:latin typeface="Arial" panose="020B0604020202020204" pitchFamily="34" charset="0"/>
              </a:rPr>
              <a:t>Buttons and LED library</a:t>
            </a:r>
            <a:r>
              <a:rPr lang="ko-KR" altLang="ko-KR" sz="1600">
                <a:latin typeface="Arial" panose="020B0604020202020204" pitchFamily="34" charset="0"/>
              </a:rPr>
              <a:t>를 사용하여 </a:t>
            </a:r>
            <a:r>
              <a:rPr lang="ko-KR" altLang="ko-KR" sz="1600" b="1">
                <a:latin typeface="Arial" panose="020B0604020202020204" pitchFamily="34" charset="0"/>
              </a:rPr>
              <a:t>dk_set_led()</a:t>
            </a:r>
            <a:r>
              <a:rPr lang="ko-KR" altLang="ko-KR" sz="1600">
                <a:latin typeface="Arial" panose="020B0604020202020204" pitchFamily="34" charset="0"/>
              </a:rPr>
              <a:t> 함수를 호출하여 LED의 상태를 설정할 것</a:t>
            </a:r>
            <a:r>
              <a:rPr lang="ko-KR" altLang="en-US" sz="1600">
                <a:latin typeface="Arial" panose="020B0604020202020204" pitchFamily="34" charset="0"/>
              </a:rPr>
              <a:t>이</a:t>
            </a:r>
            <a:r>
              <a:rPr lang="ko-KR" altLang="ko-KR" sz="1600">
                <a:latin typeface="Arial" panose="020B0604020202020204" pitchFamily="34" charset="0"/>
              </a:rPr>
              <a:t>다.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</a:t>
            </a:r>
            <a:r>
              <a:rPr lang="ko-KR" altLang="ko-KR" sz="1600">
                <a:latin typeface="Arial" panose="020B0604020202020204" pitchFamily="34" charset="0"/>
              </a:rPr>
              <a:t>이 함수는 LED 특성의 쓰기 콜백 함수인 **write_led()**에서 호출되며, </a:t>
            </a:r>
            <a:r>
              <a:rPr lang="ko-KR" altLang="ko-KR" sz="1600">
                <a:latin typeface="Arial Unicode MS"/>
              </a:rPr>
              <a:t>True</a:t>
            </a:r>
            <a:r>
              <a:rPr lang="ko-KR" altLang="ko-KR" sz="1600"/>
              <a:t> 또는 </a:t>
            </a:r>
            <a:r>
              <a:rPr lang="ko-KR" altLang="ko-KR" sz="1600">
                <a:latin typeface="Arial Unicode MS"/>
              </a:rPr>
              <a:t>False</a:t>
            </a:r>
            <a:r>
              <a:rPr lang="ko-KR" altLang="ko-KR" sz="1600"/>
              <a:t> 값을 전달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A02DDE-36A2-45A1-BD7D-EB04F00507C6}"/>
              </a:ext>
            </a:extLst>
          </p:cNvPr>
          <p:cNvSpPr/>
          <p:nvPr/>
        </p:nvSpPr>
        <p:spPr>
          <a:xfrm>
            <a:off x="425116" y="3879523"/>
            <a:ext cx="10764252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8.2 - Define the application callback function for controlling the LED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app_led_cb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led_state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dk_set_led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USER_LED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led_state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1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4650" indent="-195263">
              <a:buFont typeface="Wingdings" panose="05000000000000000000" pitchFamily="2" charset="2"/>
              <a:buChar char="§"/>
            </a:pPr>
            <a:r>
              <a:rPr lang="en-US" altLang="ko-KR" b="1">
                <a:solidFill>
                  <a:schemeClr val="tx1"/>
                </a:solidFill>
              </a:rPr>
              <a:t>Disconnection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645" y="790445"/>
            <a:ext cx="11513574" cy="397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두 장치가 연결되면 아무 일도 일어나지 않으면 영원히 연결된 상태를 유지한다</a:t>
            </a:r>
            <a:r>
              <a:rPr lang="en-US" altLang="ko-KR"/>
              <a:t>. 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연결을 종료하는 방법에는 두 가지가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1) </a:t>
            </a:r>
            <a:r>
              <a:rPr lang="ko-KR" altLang="en-US"/>
              <a:t>어플리케이션에서 연결 끊기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장치 중 하나가 원하는 경우 장치 연결을 끊는 종료 패킷을 보낼 수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종료 패킷에는 장치의 연결이 끊어진 이유를 알려주는 </a:t>
            </a:r>
            <a:r>
              <a:rPr lang="en-US" altLang="ko-KR"/>
              <a:t>“disconnect reason” </a:t>
            </a:r>
            <a:r>
              <a:rPr lang="ko-KR" altLang="en-US"/>
              <a:t>필드가 포함된다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연결을 끊고 싶어한 사람이 사용자인지</a:t>
            </a:r>
            <a:r>
              <a:rPr lang="en-US" altLang="ko-KR"/>
              <a:t>, </a:t>
            </a:r>
            <a:r>
              <a:rPr lang="ko-KR" altLang="en-US"/>
              <a:t>아니면 스택에 문제가 있었는지 등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2) Supervision timeout</a:t>
            </a:r>
            <a:r>
              <a:rPr lang="ko-KR" altLang="en-US"/>
              <a:t>에 의해 연결 끊기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장치가 패킷에 응답하지 않는 경우 연결은 끊어진다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연결된 장치의 어플리케이션이 충돌하여 재설정되었거나 연결된 장치의 배터리가 부족하거나 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ko-KR" altLang="en-US"/>
              <a:t>연결된 장치가 무선 범위를 벗어날 수도 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en-US" altLang="ko-KR"/>
              <a:t>  - </a:t>
            </a:r>
            <a:r>
              <a:rPr lang="ko-KR" altLang="en-US"/>
              <a:t>연결 시간이 초과되기까지 걸리는 시간은 </a:t>
            </a:r>
            <a:r>
              <a:rPr lang="en-US" altLang="ko-KR"/>
              <a:t>‘connection supervision timeout parameter’</a:t>
            </a:r>
            <a:r>
              <a:rPr lang="ko-KR" altLang="en-US"/>
              <a:t>에 의해 설정된다</a:t>
            </a:r>
            <a:r>
              <a:rPr lang="en-US" altLang="ko-K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42775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3AA813-0B47-4932-9569-EDA48F23D144}"/>
              </a:ext>
            </a:extLst>
          </p:cNvPr>
          <p:cNvSpPr/>
          <p:nvPr/>
        </p:nvSpPr>
        <p:spPr>
          <a:xfrm>
            <a:off x="389020" y="807531"/>
            <a:ext cx="11221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9. </a:t>
            </a:r>
            <a:r>
              <a:rPr lang="ko-KR" altLang="en-US" b="1"/>
              <a:t>버튼 모니터링</a:t>
            </a:r>
            <a:endParaRPr lang="ko-KR" altLang="en-US"/>
          </a:p>
          <a:p>
            <a:r>
              <a:rPr lang="en-US" altLang="ko-KR" sz="1600" b="1"/>
              <a:t>9.1 </a:t>
            </a:r>
            <a:r>
              <a:rPr lang="ko-KR" altLang="en-US" sz="1600" b="1"/>
              <a:t>보드에서 버튼 </a:t>
            </a:r>
            <a:r>
              <a:rPr lang="en-US" altLang="ko-KR" sz="1600" b="1"/>
              <a:t>1 </a:t>
            </a:r>
            <a:r>
              <a:rPr lang="ko-KR" altLang="en-US" sz="1600" b="1"/>
              <a:t>모니터링하기</a:t>
            </a:r>
            <a:endParaRPr lang="ko-KR" altLang="en-US" sz="1600"/>
          </a:p>
          <a:p>
            <a:r>
              <a:rPr lang="en-US" altLang="ko-KR" sz="1600" b="1"/>
              <a:t>  main.c</a:t>
            </a:r>
            <a:r>
              <a:rPr lang="ko-KR" altLang="en-US" sz="1600"/>
              <a:t>에 다음 줄을 추가하여 버튼 </a:t>
            </a:r>
            <a:r>
              <a:rPr lang="en-US" altLang="ko-KR" sz="1600"/>
              <a:t>1</a:t>
            </a:r>
            <a:r>
              <a:rPr lang="ko-KR" altLang="en-US" sz="1600"/>
              <a:t>을 모니터링할 수 있도록 설정하자</a:t>
            </a:r>
            <a:r>
              <a:rPr lang="en-US" altLang="ko-KR"/>
              <a:t>: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3DF7C3-EA86-4691-9C24-5EF33BE97C12}"/>
              </a:ext>
            </a:extLst>
          </p:cNvPr>
          <p:cNvSpPr/>
          <p:nvPr/>
        </p:nvSpPr>
        <p:spPr>
          <a:xfrm>
            <a:off x="641684" y="1730861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9.1 - Specify the button to monitor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 USER_BUTTON             DK_BTN1_MSK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012CD4-B207-4355-9C61-A4ABC3E233A1}"/>
              </a:ext>
            </a:extLst>
          </p:cNvPr>
          <p:cNvSpPr/>
          <p:nvPr/>
        </p:nvSpPr>
        <p:spPr>
          <a:xfrm>
            <a:off x="389019" y="2515692"/>
            <a:ext cx="11522243" cy="1485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>
                <a:latin typeface="Arial" panose="020B0604020202020204" pitchFamily="34" charset="0"/>
              </a:rPr>
              <a:t>9.2 버튼 상태 읽기를 위한 애플리케이션 콜백 함수 정의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이 함수는 단순히 글로벌 변수 **</a:t>
            </a:r>
            <a:r>
              <a:rPr lang="ko-KR" altLang="ko-KR" sz="1600">
                <a:latin typeface="Arial Unicode MS"/>
              </a:rPr>
              <a:t>app_button_state</a:t>
            </a:r>
            <a:r>
              <a:rPr lang="ko-KR" altLang="ko-KR" sz="1600"/>
              <a:t>**를 호출자(버튼 특성의 읽기 콜백 함수)에게 반환</a:t>
            </a:r>
            <a:r>
              <a:rPr lang="ko-KR" altLang="en-US" sz="1600"/>
              <a:t>한</a:t>
            </a:r>
            <a:r>
              <a:rPr lang="ko-KR" altLang="ko-KR" sz="1600"/>
              <a:t>다. </a:t>
            </a:r>
            <a:r>
              <a:rPr lang="en-US" altLang="ko-KR" sz="1600"/>
              <a:t>   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ko-KR" sz="1600"/>
              <a:t>**</a:t>
            </a:r>
            <a:r>
              <a:rPr lang="ko-KR" altLang="ko-KR" sz="1600">
                <a:latin typeface="Arial Unicode MS"/>
              </a:rPr>
              <a:t>app_button_state</a:t>
            </a:r>
            <a:r>
              <a:rPr lang="ko-KR" altLang="ko-KR" sz="1600"/>
              <a:t>**는 이미 **</a:t>
            </a:r>
            <a:r>
              <a:rPr lang="ko-KR" altLang="ko-KR" sz="1600">
                <a:latin typeface="Arial Unicode MS"/>
              </a:rPr>
              <a:t>main.c</a:t>
            </a:r>
            <a:r>
              <a:rPr lang="ko-KR" altLang="ko-KR" sz="1600"/>
              <a:t>**에서 정의된 </a:t>
            </a:r>
            <a:r>
              <a:rPr lang="ko-KR" altLang="ko-KR" sz="1600" b="1">
                <a:latin typeface="Arial Unicode MS"/>
              </a:rPr>
              <a:t>button_changed()</a:t>
            </a:r>
            <a:r>
              <a:rPr lang="ko-KR" altLang="ko-KR" sz="1600"/>
              <a:t> 함수에서 버튼이 눌릴 때마다 업데이트되므로,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ko-KR" sz="1600"/>
              <a:t>이 변수는 버튼의 상태를 나타</a:t>
            </a:r>
            <a:r>
              <a:rPr lang="ko-KR" altLang="en-US" sz="1600"/>
              <a:t>낸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9B0DD0-F113-478E-A96C-959F90ADD84B}"/>
              </a:ext>
            </a:extLst>
          </p:cNvPr>
          <p:cNvSpPr/>
          <p:nvPr/>
        </p:nvSpPr>
        <p:spPr>
          <a:xfrm>
            <a:off x="641683" y="4119000"/>
            <a:ext cx="10968789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9.2 - Define the application callback function for reading the state of the button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app_button_cb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app_button_state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97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B5D49C-24CE-428F-8FA1-4A60E60CFD71}"/>
              </a:ext>
            </a:extLst>
          </p:cNvPr>
          <p:cNvSpPr/>
          <p:nvPr/>
        </p:nvSpPr>
        <p:spPr>
          <a:xfrm>
            <a:off x="244641" y="867143"/>
            <a:ext cx="11847095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Arial" panose="020B0604020202020204" pitchFamily="34" charset="0"/>
              </a:rPr>
              <a:t>10. </a:t>
            </a:r>
            <a:r>
              <a:rPr lang="ko-KR" altLang="ko-KR" b="1">
                <a:latin typeface="Arial Unicode MS"/>
              </a:rPr>
              <a:t>my_lbs_cb</a:t>
            </a:r>
            <a:r>
              <a:rPr lang="ko-KR" altLang="ko-KR" b="1"/>
              <a:t> 타입의 변수 </a:t>
            </a:r>
            <a:r>
              <a:rPr lang="ko-KR" altLang="ko-KR" b="1">
                <a:latin typeface="Arial Unicode MS"/>
              </a:rPr>
              <a:t>app_callbacks</a:t>
            </a:r>
            <a:r>
              <a:rPr lang="ko-KR" altLang="ko-KR" b="1"/>
              <a:t> 선언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 Unicode MS"/>
              </a:rPr>
              <a:t>   </a:t>
            </a:r>
            <a:r>
              <a:rPr lang="ko-KR" altLang="ko-KR">
                <a:latin typeface="Arial Unicode MS"/>
              </a:rPr>
              <a:t>my_lbs_cb</a:t>
            </a:r>
            <a:r>
              <a:rPr lang="ko-KR" altLang="ko-KR"/>
              <a:t> 타입의 변수를 선언하고, 그 멤버들을 애플리케이션 콜백 함수 **</a:t>
            </a:r>
            <a:r>
              <a:rPr lang="ko-KR" altLang="ko-KR">
                <a:latin typeface="Arial Unicode MS"/>
              </a:rPr>
              <a:t>app_led_cb</a:t>
            </a:r>
            <a:r>
              <a:rPr lang="ko-KR" altLang="ko-KR"/>
              <a:t>**와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ko-KR"/>
              <a:t>**</a:t>
            </a:r>
            <a:r>
              <a:rPr lang="ko-KR" altLang="ko-KR">
                <a:latin typeface="Arial Unicode MS"/>
              </a:rPr>
              <a:t>app_button_cb</a:t>
            </a:r>
            <a:r>
              <a:rPr lang="ko-KR" altLang="ko-KR"/>
              <a:t>**로 초기화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44898E-102B-4051-9C02-325F098202F3}"/>
              </a:ext>
            </a:extLst>
          </p:cNvPr>
          <p:cNvSpPr/>
          <p:nvPr/>
        </p:nvSpPr>
        <p:spPr>
          <a:xfrm>
            <a:off x="421105" y="2274838"/>
            <a:ext cx="1135781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10 - Declare a varaible app_callbacks of type my_lbs_cb and initiate its members to the applications call back functions we developed in steps 8.2 and 9.2.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my_lbs_cb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app_callbacks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led_cb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app_led_cb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button_cb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app_button_cb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648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E109D-C39A-479F-B9B7-5E3E0BF62E17}"/>
              </a:ext>
            </a:extLst>
          </p:cNvPr>
          <p:cNvSpPr/>
          <p:nvPr/>
        </p:nvSpPr>
        <p:spPr>
          <a:xfrm>
            <a:off x="184483" y="756082"/>
            <a:ext cx="11798969" cy="139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Arial" panose="020B0604020202020204" pitchFamily="34" charset="0"/>
              </a:rPr>
              <a:t>11. 애플리케이션 콜백 함수 </a:t>
            </a:r>
            <a:r>
              <a:rPr lang="ko-KR" altLang="ko-KR" b="1">
                <a:latin typeface="Arial Unicode MS"/>
              </a:rPr>
              <a:t>app_callbacks</a:t>
            </a:r>
            <a:r>
              <a:rPr lang="ko-KR" altLang="ko-KR" b="1"/>
              <a:t>를 사용자 정의 LBS 서비스에 전달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Arial" panose="020B0604020202020204" pitchFamily="34" charset="0"/>
              </a:rPr>
              <a:t>   </a:t>
            </a:r>
            <a:r>
              <a:rPr lang="ko-KR" altLang="ko-KR">
                <a:latin typeface="Arial" panose="020B0604020202020204" pitchFamily="34" charset="0"/>
              </a:rPr>
              <a:t>이 작업은 </a:t>
            </a:r>
            <a:r>
              <a:rPr lang="ko-KR" altLang="ko-KR" b="1">
                <a:latin typeface="Arial Unicode MS"/>
              </a:rPr>
              <a:t>my_lbs_init()</a:t>
            </a:r>
            <a:r>
              <a:rPr lang="ko-KR" altLang="ko-KR"/>
              <a:t> 함수에 **</a:t>
            </a:r>
            <a:r>
              <a:rPr lang="ko-KR" altLang="ko-KR">
                <a:latin typeface="Arial Unicode MS"/>
              </a:rPr>
              <a:t>app_callbacks</a:t>
            </a:r>
            <a:r>
              <a:rPr lang="ko-KR" altLang="ko-KR"/>
              <a:t>**를 전달함으로써 이루어</a:t>
            </a:r>
            <a:r>
              <a:rPr lang="ko-KR" altLang="en-US"/>
              <a:t>진</a:t>
            </a:r>
            <a:r>
              <a:rPr lang="ko-KR" altLang="ko-KR"/>
              <a:t>다.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ko-KR" b="1">
                <a:latin typeface="Arial Unicode MS"/>
              </a:rPr>
              <a:t>my_lbs_init()</a:t>
            </a:r>
            <a:r>
              <a:rPr lang="ko-KR" altLang="ko-KR"/>
              <a:t> 함수는 이미 **</a:t>
            </a:r>
            <a:r>
              <a:rPr lang="ko-KR" altLang="ko-KR">
                <a:latin typeface="Arial Unicode MS"/>
              </a:rPr>
              <a:t>my_lbs.c</a:t>
            </a:r>
            <a:r>
              <a:rPr lang="ko-KR" altLang="ko-KR"/>
              <a:t>**에서 정의되어 있으며,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ko-KR"/>
              <a:t>이 함수는 LED와 버튼 특성에 대한 애플리케이션 콜백을 등록하는 역할을 </a:t>
            </a:r>
            <a:r>
              <a:rPr lang="ko-KR" altLang="en-US"/>
              <a:t>한</a:t>
            </a:r>
            <a:r>
              <a:rPr lang="ko-KR" altLang="ko-KR"/>
              <a:t>다.</a:t>
            </a:r>
            <a:endParaRPr lang="ko-KR" altLang="ko-KR"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36A5F5-AF08-4402-AE28-B3238DE7E1B8}"/>
              </a:ext>
            </a:extLst>
          </p:cNvPr>
          <p:cNvSpPr/>
          <p:nvPr/>
        </p:nvSpPr>
        <p:spPr>
          <a:xfrm>
            <a:off x="509335" y="2289016"/>
            <a:ext cx="11562348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11 - Pass your application callback functions stored in app_callbacks to the MY LBS service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my_lbs_init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app_callbacks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printk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"Failed to init LBS (err: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5410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858257-DCFA-4234-8C9D-D3889A892112}"/>
              </a:ext>
            </a:extLst>
          </p:cNvPr>
          <p:cNvSpPr/>
          <p:nvPr/>
        </p:nvSpPr>
        <p:spPr>
          <a:xfrm>
            <a:off x="196515" y="617108"/>
            <a:ext cx="11798969" cy="139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+mn-ea"/>
              </a:rPr>
              <a:t>1</a:t>
            </a:r>
            <a:r>
              <a:rPr lang="en-US" altLang="ko-KR" b="1">
                <a:latin typeface="+mn-ea"/>
              </a:rPr>
              <a:t>2</a:t>
            </a:r>
            <a:r>
              <a:rPr lang="ko-KR" altLang="ko-KR" b="1">
                <a:latin typeface="+mn-ea"/>
              </a:rPr>
              <a:t>. </a:t>
            </a:r>
            <a:r>
              <a:rPr lang="en-US" altLang="ko-KR" b="1">
                <a:latin typeface="+mn-ea"/>
              </a:rPr>
              <a:t>Build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&amp;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Flash</a:t>
            </a:r>
            <a:br>
              <a:rPr lang="en-US" altLang="ko-KR" b="1">
                <a:latin typeface="+mn-ea"/>
              </a:rPr>
            </a:br>
            <a:r>
              <a:rPr lang="en-US" altLang="ko-KR" sz="1600">
                <a:latin typeface="+mn-ea"/>
              </a:rPr>
              <a:t>     LED1</a:t>
            </a:r>
            <a:r>
              <a:rPr lang="ko-KR" altLang="en-US" sz="1600">
                <a:latin typeface="+mn-ea"/>
              </a:rPr>
              <a:t>이 점멸된다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latin typeface="+mn-ea"/>
            </a:endParaRPr>
          </a:p>
          <a:p>
            <a:pPr lv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latin typeface="+mn-ea"/>
              </a:rPr>
              <a:t>13. </a:t>
            </a:r>
            <a:r>
              <a:rPr lang="ko-KR" altLang="en-US" b="1">
                <a:latin typeface="+mn-ea"/>
              </a:rPr>
              <a:t>스마트폰 앱 연결</a:t>
            </a:r>
            <a:endParaRPr lang="ko-KR" altLang="ko-KR" sz="2000" b="1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207794-524C-40CA-8994-758E85E5F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13" y="1428524"/>
            <a:ext cx="4115374" cy="53728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32F42F-413F-4BB5-8632-46921F3134E4}"/>
              </a:ext>
            </a:extLst>
          </p:cNvPr>
          <p:cNvSpPr/>
          <p:nvPr/>
        </p:nvSpPr>
        <p:spPr>
          <a:xfrm>
            <a:off x="5522495" y="2033337"/>
            <a:ext cx="1488192" cy="40907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1A7B0D-9543-4B77-8C1E-BBA392A7B437}"/>
              </a:ext>
            </a:extLst>
          </p:cNvPr>
          <p:cNvSpPr/>
          <p:nvPr/>
        </p:nvSpPr>
        <p:spPr>
          <a:xfrm>
            <a:off x="3088106" y="5224938"/>
            <a:ext cx="1387641" cy="77881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E3A44C-02E7-46ED-B7FB-794CCA2916D3}"/>
              </a:ext>
            </a:extLst>
          </p:cNvPr>
          <p:cNvSpPr/>
          <p:nvPr/>
        </p:nvSpPr>
        <p:spPr>
          <a:xfrm>
            <a:off x="3088106" y="6079182"/>
            <a:ext cx="1387641" cy="59701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7A0103-7153-4517-8AD6-1C0F716304FE}"/>
              </a:ext>
            </a:extLst>
          </p:cNvPr>
          <p:cNvSpPr/>
          <p:nvPr/>
        </p:nvSpPr>
        <p:spPr>
          <a:xfrm>
            <a:off x="7099062" y="1511902"/>
            <a:ext cx="5077613" cy="292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/>
              <a:t>여기에서 우리의 </a:t>
            </a:r>
            <a:r>
              <a:rPr lang="en-US" altLang="ko-KR"/>
              <a:t>LBS </a:t>
            </a:r>
            <a:r>
              <a:rPr lang="ko-KR" altLang="en-US"/>
              <a:t>서비스가 보이며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nRF Connect for Mobile</a:t>
            </a:r>
            <a:r>
              <a:rPr lang="ko-KR" altLang="en-US"/>
              <a:t>은 서비스와 특성의 </a:t>
            </a:r>
            <a:r>
              <a:rPr lang="en-US" altLang="ko-KR"/>
              <a:t>UUID</a:t>
            </a:r>
            <a:r>
              <a:rPr lang="ko-KR" altLang="en-US"/>
              <a:t>를 인식하고 서비스를 </a:t>
            </a:r>
            <a:r>
              <a:rPr lang="en-US" altLang="ko-KR"/>
              <a:t>"Nordic LED Button Service"</a:t>
            </a:r>
            <a:r>
              <a:rPr lang="ko-KR" altLang="en-US"/>
              <a:t>로</a:t>
            </a:r>
            <a:r>
              <a:rPr lang="en-US" altLang="ko-KR"/>
              <a:t>, </a:t>
            </a:r>
            <a:r>
              <a:rPr lang="ko-KR" altLang="en-US"/>
              <a:t>특성을 </a:t>
            </a:r>
            <a:r>
              <a:rPr lang="en-US" altLang="ko-KR"/>
              <a:t>"Button"</a:t>
            </a:r>
            <a:r>
              <a:rPr lang="ko-KR" altLang="en-US"/>
              <a:t>과 </a:t>
            </a:r>
            <a:r>
              <a:rPr lang="en-US" altLang="ko-KR"/>
              <a:t>"LED"</a:t>
            </a:r>
            <a:r>
              <a:rPr lang="ko-KR" altLang="en-US"/>
              <a:t>로 레이블을 지정한다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또한</a:t>
            </a:r>
            <a:r>
              <a:rPr lang="en-US" altLang="ko-KR"/>
              <a:t>, Button </a:t>
            </a:r>
            <a:r>
              <a:rPr lang="ko-KR" altLang="en-US"/>
              <a:t>특성은 현재 </a:t>
            </a:r>
            <a:r>
              <a:rPr lang="en-US" altLang="ko-KR"/>
              <a:t>GATT </a:t>
            </a:r>
            <a:r>
              <a:rPr lang="ko-KR" altLang="en-US"/>
              <a:t>읽기</a:t>
            </a:r>
            <a:r>
              <a:rPr lang="en-US" altLang="ko-KR"/>
              <a:t>(Read) </a:t>
            </a:r>
            <a:r>
              <a:rPr lang="ko-KR" altLang="en-US"/>
              <a:t>작업만 지원하는 반면</a:t>
            </a:r>
            <a:r>
              <a:rPr lang="en-US" altLang="ko-KR"/>
              <a:t>, LED </a:t>
            </a:r>
            <a:r>
              <a:rPr lang="ko-KR" altLang="en-US"/>
              <a:t>특성은 </a:t>
            </a:r>
            <a:r>
              <a:rPr lang="en-US" altLang="ko-KR"/>
              <a:t>GATT </a:t>
            </a:r>
            <a:r>
              <a:rPr lang="ko-KR" altLang="en-US"/>
              <a:t>쓰기</a:t>
            </a:r>
            <a:r>
              <a:rPr lang="en-US" altLang="ko-KR"/>
              <a:t>(Write) </a:t>
            </a:r>
            <a:r>
              <a:rPr lang="ko-KR" altLang="en-US"/>
              <a:t>작업을 지원하는 것을 확인할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860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858257-DCFA-4234-8C9D-D3889A892112}"/>
              </a:ext>
            </a:extLst>
          </p:cNvPr>
          <p:cNvSpPr/>
          <p:nvPr/>
        </p:nvSpPr>
        <p:spPr>
          <a:xfrm>
            <a:off x="196515" y="617108"/>
            <a:ext cx="11798969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+mn-ea"/>
              </a:rPr>
              <a:t>1</a:t>
            </a:r>
            <a:r>
              <a:rPr lang="en-US" altLang="ko-KR" b="1">
                <a:latin typeface="+mn-ea"/>
              </a:rPr>
              <a:t>4. LED </a:t>
            </a:r>
            <a:r>
              <a:rPr lang="ko-KR" altLang="en-US" b="1">
                <a:latin typeface="+mn-ea"/>
              </a:rPr>
              <a:t>제어</a:t>
            </a:r>
            <a:endParaRPr lang="ko-KR" altLang="ko-KR" sz="2000" b="1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B8CB7B-E351-440F-86DB-5DB40FE0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2" y="1208783"/>
            <a:ext cx="4744112" cy="20100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159B29-5777-48B7-B1C4-56E6A4549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970" y="1208783"/>
            <a:ext cx="3982006" cy="370574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31D5FA6-8E3C-434F-A46B-4B57B117C604}"/>
              </a:ext>
            </a:extLst>
          </p:cNvPr>
          <p:cNvSpPr/>
          <p:nvPr/>
        </p:nvSpPr>
        <p:spPr>
          <a:xfrm>
            <a:off x="5895474" y="2213811"/>
            <a:ext cx="770021" cy="180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9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63525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Exercise-1 : Creating a custom service and characteristics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858257-DCFA-4234-8C9D-D3889A892112}"/>
              </a:ext>
            </a:extLst>
          </p:cNvPr>
          <p:cNvSpPr/>
          <p:nvPr/>
        </p:nvSpPr>
        <p:spPr>
          <a:xfrm>
            <a:off x="196515" y="617108"/>
            <a:ext cx="11798969" cy="39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latin typeface="+mn-ea"/>
              </a:rPr>
              <a:t>1</a:t>
            </a:r>
            <a:r>
              <a:rPr lang="en-US" altLang="ko-KR" b="1">
                <a:latin typeface="+mn-ea"/>
              </a:rPr>
              <a:t>5. Button </a:t>
            </a:r>
            <a:r>
              <a:rPr lang="ko-KR" altLang="en-US" b="1">
                <a:latin typeface="+mn-ea"/>
              </a:rPr>
              <a:t>읽기</a:t>
            </a:r>
            <a:endParaRPr lang="ko-KR" altLang="ko-KR" sz="2000" b="1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47E142-635A-42EE-A7BE-9870DEC66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60" y="1033063"/>
            <a:ext cx="4734586" cy="53156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DFB972-FFDC-4E8B-A074-38295BCE667A}"/>
              </a:ext>
            </a:extLst>
          </p:cNvPr>
          <p:cNvSpPr/>
          <p:nvPr/>
        </p:nvSpPr>
        <p:spPr>
          <a:xfrm>
            <a:off x="5471440" y="1033063"/>
            <a:ext cx="6096000" cy="10595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/>
              <a:t>다음 연습에서는 </a:t>
            </a:r>
            <a:r>
              <a:rPr lang="en-US" altLang="ko-KR"/>
              <a:t>Button </a:t>
            </a:r>
            <a:r>
              <a:rPr lang="ko-KR" altLang="en-US"/>
              <a:t>특성에 </a:t>
            </a:r>
            <a:r>
              <a:rPr lang="en-US" altLang="ko-KR"/>
              <a:t>Notify </a:t>
            </a:r>
            <a:r>
              <a:rPr lang="ko-KR" altLang="en-US"/>
              <a:t>작업을 추가하여 버튼 상태가 수동으로 읽기를 요청하지 않아도 자동으로 업데이트되도록 할 것이다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64340B-5247-40C1-BB18-82F8C037B61C}"/>
              </a:ext>
            </a:extLst>
          </p:cNvPr>
          <p:cNvSpPr/>
          <p:nvPr/>
        </p:nvSpPr>
        <p:spPr>
          <a:xfrm>
            <a:off x="5471440" y="5483316"/>
            <a:ext cx="6096000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ko-KR" altLang="en-US" sz="1600"/>
              <a:t>값이 </a:t>
            </a:r>
            <a:r>
              <a:rPr lang="en-US" altLang="ko-KR" sz="1600"/>
              <a:t>0x00</a:t>
            </a:r>
            <a:r>
              <a:rPr lang="ko-KR" altLang="en-US" sz="1600"/>
              <a:t>과 </a:t>
            </a:r>
            <a:r>
              <a:rPr lang="en-US" altLang="ko-KR" sz="1600"/>
              <a:t>0x01</a:t>
            </a:r>
            <a:r>
              <a:rPr lang="ko-KR" altLang="en-US" sz="1600"/>
              <a:t>로 전송되지만</a:t>
            </a:r>
            <a:r>
              <a:rPr lang="en-US" altLang="ko-KR" sz="1600"/>
              <a:t>, nRF Connect for Mobile</a:t>
            </a:r>
            <a:r>
              <a:rPr lang="ko-KR" altLang="en-US" sz="1600"/>
              <a:t>은 </a:t>
            </a:r>
            <a:r>
              <a:rPr lang="en-US" altLang="ko-KR" sz="1600"/>
              <a:t>Button </a:t>
            </a:r>
            <a:r>
              <a:rPr lang="ko-KR" altLang="en-US" sz="1600"/>
              <a:t>특성의 </a:t>
            </a:r>
            <a:r>
              <a:rPr lang="en-US" altLang="ko-KR" sz="1600"/>
              <a:t>UUID</a:t>
            </a:r>
            <a:r>
              <a:rPr lang="ko-KR" altLang="en-US" sz="1600"/>
              <a:t>를 인식하여 이러한 값을 </a:t>
            </a:r>
            <a:r>
              <a:rPr lang="en-US" altLang="ko-KR" sz="1600"/>
              <a:t>"Button released"</a:t>
            </a:r>
            <a:r>
              <a:rPr lang="ko-KR" altLang="en-US" sz="1600"/>
              <a:t>와 </a:t>
            </a:r>
            <a:r>
              <a:rPr lang="en-US" altLang="ko-KR" sz="1600"/>
              <a:t>"Button pressed"</a:t>
            </a:r>
            <a:r>
              <a:rPr lang="ko-KR" altLang="en-US" sz="1600"/>
              <a:t>로 더 잘 시각화하여 표시한다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1956609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5159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algn="ctr"/>
            <a:r>
              <a:rPr lang="en-US" altLang="ko-KR" sz="4800" b="1">
                <a:solidFill>
                  <a:schemeClr val="tx1"/>
                </a:solidFill>
              </a:rPr>
              <a:t>Exercise 2</a:t>
            </a:r>
          </a:p>
          <a:p>
            <a:pPr algn="ctr" fontAlgn="base"/>
            <a:r>
              <a:rPr lang="en-US" altLang="ko-KR" sz="4400">
                <a:solidFill>
                  <a:schemeClr val="tx1">
                    <a:lumMod val="95000"/>
                    <a:lumOff val="5000"/>
                  </a:schemeClr>
                </a:solidFill>
              </a:rPr>
              <a:t>Adding notification and indication support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0AA404-B91A-484E-9491-49F90C2AEFEF}"/>
              </a:ext>
            </a:extLst>
          </p:cNvPr>
          <p:cNvSpPr/>
          <p:nvPr/>
        </p:nvSpPr>
        <p:spPr>
          <a:xfrm>
            <a:off x="5939588" y="6488668"/>
            <a:ext cx="6208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Exercise 2 - Nordic Developer Academy (nordicsemi.com)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992C2D-9D08-4C44-9CA1-28D632982904}"/>
              </a:ext>
            </a:extLst>
          </p:cNvPr>
          <p:cNvSpPr/>
          <p:nvPr/>
        </p:nvSpPr>
        <p:spPr>
          <a:xfrm>
            <a:off x="220578" y="1708536"/>
            <a:ext cx="11438020" cy="3393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/>
              <a:t>이번 연습에서는 </a:t>
            </a:r>
            <a:r>
              <a:rPr lang="en-US" altLang="ko-KR"/>
              <a:t>GATT </a:t>
            </a:r>
            <a:r>
              <a:rPr lang="ko-KR" altLang="en-US"/>
              <a:t>작업인 </a:t>
            </a:r>
            <a:r>
              <a:rPr lang="en-US" altLang="ko-KR"/>
              <a:t>Notify</a:t>
            </a:r>
            <a:r>
              <a:rPr lang="ko-KR" altLang="en-US"/>
              <a:t>와 </a:t>
            </a:r>
            <a:r>
              <a:rPr lang="en-US" altLang="ko-KR"/>
              <a:t>Indicate</a:t>
            </a:r>
            <a:r>
              <a:rPr lang="ko-KR" altLang="en-US"/>
              <a:t>를 지원하도록 추가할 것이다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작업들은 서버가 시작하는 작업이며</a:t>
            </a:r>
            <a:r>
              <a:rPr lang="en-US" altLang="ko-KR"/>
              <a:t>, GATT </a:t>
            </a:r>
            <a:r>
              <a:rPr lang="ko-KR" altLang="en-US"/>
              <a:t>클라이언트는 원하는 데이터를 수신하기 위해 구독해야 한다</a:t>
            </a:r>
            <a:r>
              <a:rPr lang="en-US" altLang="ko-KR"/>
              <a:t>.</a:t>
            </a:r>
            <a:br>
              <a:rPr lang="en-US" altLang="ko-KR"/>
            </a:br>
            <a:endParaRPr lang="en-US" altLang="ko-KR"/>
          </a:p>
          <a:p>
            <a:pPr>
              <a:lnSpc>
                <a:spcPts val="2600"/>
              </a:lnSpc>
            </a:pPr>
            <a:r>
              <a:rPr lang="ko-KR" altLang="en-US"/>
              <a:t>연습은 두 부분으로 나누어진다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첫 번째로</a:t>
            </a:r>
            <a:r>
              <a:rPr lang="en-US" altLang="ko-KR"/>
              <a:t>, Button </a:t>
            </a:r>
            <a:r>
              <a:rPr lang="ko-KR" altLang="en-US"/>
              <a:t>특성에 </a:t>
            </a:r>
            <a:r>
              <a:rPr lang="en-US" altLang="ko-KR"/>
              <a:t>Indicate </a:t>
            </a:r>
            <a:r>
              <a:rPr lang="ko-KR" altLang="en-US"/>
              <a:t>작업을 추가하고</a:t>
            </a:r>
            <a:r>
              <a:rPr lang="en-US" altLang="ko-KR"/>
              <a:t>, nRF Connect for Mobile</a:t>
            </a:r>
            <a:r>
              <a:rPr lang="ko-KR" altLang="en-US"/>
              <a:t>에서 </a:t>
            </a:r>
            <a:r>
              <a:rPr lang="en-US" altLang="ko-KR"/>
              <a:t>Button </a:t>
            </a:r>
            <a:r>
              <a:rPr lang="ko-KR" altLang="en-US"/>
              <a:t>특성을 구독하여 버튼이 눌릴 때마다 알림을 받을 수 있도록 한다</a:t>
            </a:r>
            <a:r>
              <a:rPr lang="en-US" altLang="ko-KR"/>
              <a:t>.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두 번째로</a:t>
            </a:r>
            <a:r>
              <a:rPr lang="en-US" altLang="ko-KR"/>
              <a:t>, </a:t>
            </a:r>
            <a:r>
              <a:rPr lang="ko-KR" altLang="en-US"/>
              <a:t>서비스에 또 다른 사용자 정의 특성을 추가할 것이다</a:t>
            </a:r>
            <a:r>
              <a:rPr lang="en-US" altLang="ko-KR"/>
              <a:t>. </a:t>
            </a:r>
            <a:r>
              <a:rPr lang="ko-KR" altLang="en-US"/>
              <a:t>이 특성은 알림만 지원하며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en-US" altLang="ko-KR"/>
              <a:t>MYSENSOR</a:t>
            </a:r>
            <a:r>
              <a:rPr lang="ko-KR" altLang="en-US"/>
              <a:t>라고 명명하여 주기적으로 센서 데이터를 전화기로 전송할 것이다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이는 보드에 센서가 있어 데이터를 주기적으로 중앙 장치에 전송해야 하는 경우와 같은 매우 관련 있는 사용 사례이다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3155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858257-DCFA-4234-8C9D-D3889A892112}"/>
              </a:ext>
            </a:extLst>
          </p:cNvPr>
          <p:cNvSpPr/>
          <p:nvPr/>
        </p:nvSpPr>
        <p:spPr>
          <a:xfrm>
            <a:off x="196515" y="617108"/>
            <a:ext cx="11798969" cy="2393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b="1">
                <a:latin typeface="+mn-ea"/>
              </a:rPr>
              <a:t>project open : l4/l4_e2</a:t>
            </a:r>
          </a:p>
          <a:p>
            <a:pPr marL="285750" lvl="0" indent="-28575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b="1">
              <a:latin typeface="+mn-ea"/>
            </a:endParaRPr>
          </a:p>
          <a:p>
            <a:pPr lv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latin typeface="+mn-ea"/>
              </a:rPr>
              <a:t>1. </a:t>
            </a:r>
            <a:r>
              <a:rPr lang="ko-KR" altLang="ko-KR" b="1">
                <a:latin typeface="Arial" panose="020B0604020202020204" pitchFamily="34" charset="0"/>
              </a:rPr>
              <a:t>Button 특성 선언을 수정하여 Indicate를 지원하도록 변경</a:t>
            </a:r>
          </a:p>
          <a:p>
            <a:pPr lv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 </a:t>
            </a:r>
            <a:r>
              <a:rPr lang="ko-KR" altLang="ko-KR" sz="1600">
                <a:latin typeface="Arial" panose="020B0604020202020204" pitchFamily="34" charset="0"/>
              </a:rPr>
              <a:t>Button 특성 선언을 수정하여 </a:t>
            </a:r>
            <a:r>
              <a:rPr lang="ko-KR" altLang="ko-KR" sz="1600">
                <a:latin typeface="Arial Unicode MS"/>
              </a:rPr>
              <a:t>BT_GATT_CHRC_INDICATE</a:t>
            </a:r>
            <a:r>
              <a:rPr lang="ko-KR" altLang="ko-KR" sz="1600"/>
              <a:t> 속성도 추가하고, 기존의 </a:t>
            </a:r>
            <a:r>
              <a:rPr lang="ko-KR" altLang="ko-KR" sz="1600">
                <a:latin typeface="Arial Unicode MS"/>
              </a:rPr>
              <a:t>BT_GATT_CHRC_READ</a:t>
            </a:r>
            <a:r>
              <a:rPr lang="ko-KR" altLang="ko-KR" sz="1600"/>
              <a:t> 속성도 함께 지원하도록 </a:t>
            </a:r>
            <a:r>
              <a:rPr lang="ko-KR" altLang="en-US" sz="1600"/>
              <a:t>한</a:t>
            </a:r>
            <a:r>
              <a:rPr lang="ko-KR" altLang="ko-KR" sz="1600"/>
              <a:t>다. 이때, 비트wise OR 연산자 </a:t>
            </a:r>
            <a:r>
              <a:rPr lang="ko-KR" altLang="ko-KR" sz="1600">
                <a:latin typeface="Arial Unicode MS"/>
              </a:rPr>
              <a:t>|</a:t>
            </a:r>
            <a:r>
              <a:rPr lang="ko-KR" altLang="ko-KR" sz="1600"/>
              <a:t>를 사용하여 읽기 및 Indicate를 모두 지원하도록 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다음은 </a:t>
            </a:r>
            <a:r>
              <a:rPr lang="ko-KR" altLang="ko-KR" sz="1600">
                <a:latin typeface="Arial Unicode MS"/>
              </a:rPr>
              <a:t>my_lbs.c</a:t>
            </a:r>
            <a:r>
              <a:rPr lang="ko-KR" altLang="ko-KR" sz="1600"/>
              <a:t>에서 변경해야 할 코드입니다: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F8A87F-63CC-476D-8631-FBEE3BF0A741}"/>
              </a:ext>
            </a:extLst>
          </p:cNvPr>
          <p:cNvSpPr/>
          <p:nvPr/>
        </p:nvSpPr>
        <p:spPr>
          <a:xfrm>
            <a:off x="457200" y="2770391"/>
            <a:ext cx="11044989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6A9955"/>
                </a:solidFill>
                <a:latin typeface="Consolas" panose="020B0609020204030204" pitchFamily="49" charset="0"/>
              </a:rPr>
              <a:t>/* STEP 1 - Modify the Button characteristic declaration to support indication */</a:t>
            </a:r>
            <a:endParaRPr lang="en-US" altLang="ko-KR" sz="16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BT_GATT_CHARACTERISTIC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BT_UUID_LBS_BUTTON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BT_GATT_CHRC_READ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BT_GATT_CHRC_INDICATE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</a:t>
            </a:r>
            <a:r>
              <a:rPr lang="en-US" altLang="ko-KR" sz="1600">
                <a:solidFill>
                  <a:srgbClr val="4FC1FF"/>
                </a:solidFill>
                <a:latin typeface="Consolas" panose="020B0609020204030204" pitchFamily="49" charset="0"/>
              </a:rPr>
              <a:t>BT_GATT_PERM_READ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read_button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</a:t>
            </a:r>
            <a:r>
              <a:rPr lang="en-US" altLang="ko-KR" sz="160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button_state</a:t>
            </a:r>
            <a:r>
              <a:rPr lang="en-US" altLang="ko-KR" sz="1600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  <a:endParaRPr lang="en-US" altLang="ko-KR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9157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FDCBC9-14F0-4D4A-AD6F-158EDA1DFDC0}"/>
              </a:ext>
            </a:extLst>
          </p:cNvPr>
          <p:cNvSpPr/>
          <p:nvPr/>
        </p:nvSpPr>
        <p:spPr>
          <a:xfrm>
            <a:off x="190499" y="593889"/>
            <a:ext cx="11811001" cy="1905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ko-KR" b="1">
                <a:latin typeface="Arial" panose="020B0604020202020204" pitchFamily="34" charset="0"/>
              </a:rPr>
              <a:t> </a:t>
            </a:r>
            <a:r>
              <a:rPr lang="ko-KR" altLang="ko-KR" b="1">
                <a:latin typeface="Arial" panose="020B0604020202020204" pitchFamily="34" charset="0"/>
              </a:rPr>
              <a:t>Client Characteristic Configuration Descriptor (CCCD) 생성 및 추가</a:t>
            </a:r>
            <a:endParaRPr lang="ko-KR" altLang="ko-KR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이제 Indicate 작업을 사용하고 있기 때문에, GATT 클라이언트 장치(예: nRF Connect for Mobile)가 이 특성을 구독할 수 있도록 </a:t>
            </a:r>
            <a:r>
              <a:rPr lang="en-US" altLang="ko-KR" sz="1600">
                <a:latin typeface="Arial" panose="020B0604020202020204" pitchFamily="34" charset="0"/>
              </a:rPr>
              <a:t> 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**Client Characteristic Configuration Descriptor (CCCD)**을 추가해야 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</a:t>
            </a:r>
            <a:r>
              <a:rPr lang="ko-KR" altLang="ko-KR" sz="1600">
                <a:latin typeface="Arial" panose="020B0604020202020204" pitchFamily="34" charset="0"/>
              </a:rPr>
              <a:t>이를 위해 </a:t>
            </a:r>
            <a:r>
              <a:rPr lang="ko-KR" altLang="ko-KR" sz="1600">
                <a:latin typeface="Arial Unicode MS"/>
              </a:rPr>
              <a:t>BT_GATT_CCC()</a:t>
            </a:r>
            <a:r>
              <a:rPr lang="ko-KR" altLang="ko-KR" sz="1600"/>
              <a:t> 매크로를 사용하여 CCCD를 생성하고 추가</a:t>
            </a:r>
            <a:r>
              <a:rPr lang="ko-KR" altLang="en-US" sz="1600"/>
              <a:t>한</a:t>
            </a:r>
            <a:r>
              <a:rPr lang="ko-KR" altLang="ko-KR" sz="1600"/>
              <a:t>다. </a:t>
            </a:r>
            <a:br>
              <a:rPr lang="en-US" altLang="ko-KR" sz="1600"/>
            </a:br>
            <a:r>
              <a:rPr lang="en-US" altLang="ko-KR" sz="1600"/>
              <a:t> </a:t>
            </a:r>
            <a:r>
              <a:rPr lang="ko-KR" altLang="ko-KR" sz="1600"/>
              <a:t>이 매크로의 함수 시그니처는 다음과 같습니다: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DA0DC0-E81C-4F03-AE82-36511D30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94" y="2499026"/>
            <a:ext cx="7563906" cy="187668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97A5780-D444-4ED2-8FB8-2A41FCD6B535}"/>
              </a:ext>
            </a:extLst>
          </p:cNvPr>
          <p:cNvSpPr/>
          <p:nvPr/>
        </p:nvSpPr>
        <p:spPr>
          <a:xfrm>
            <a:off x="7952900" y="2499026"/>
            <a:ext cx="4355431" cy="1908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>
                <a:latin typeface="Arial" panose="020B0604020202020204" pitchFamily="34" charset="0"/>
              </a:rPr>
              <a:t>첫 번째 매개변수는 구성 변경 콜백 함수로, 이를 </a:t>
            </a:r>
            <a:r>
              <a:rPr lang="ko-KR" altLang="ko-KR" sz="1600">
                <a:latin typeface="Arial Unicode MS"/>
              </a:rPr>
              <a:t>mylbsbc_ccc_cfg_changed</a:t>
            </a:r>
            <a:r>
              <a:rPr lang="ko-KR" altLang="ko-KR" sz="1600"/>
              <a:t>라는 이름으로 정의하고 다음 단계에서 구현할 예정</a:t>
            </a:r>
            <a:r>
              <a:rPr lang="ko-KR" altLang="en-US" sz="1600"/>
              <a:t>이</a:t>
            </a:r>
            <a:r>
              <a:rPr lang="ko-KR" altLang="ko-KR" sz="1600"/>
              <a:t>다. 두 번째 매개변수는 이 설명자에 대한 접근 권한으로, 읽기 및 쓰기 권한을 모두 부여할 것</a:t>
            </a:r>
            <a:r>
              <a:rPr lang="ko-KR" altLang="en-US" sz="1600"/>
              <a:t>이</a:t>
            </a:r>
            <a:r>
              <a:rPr lang="ko-KR" altLang="ko-KR" sz="1600"/>
              <a:t>다. </a:t>
            </a:r>
            <a:endParaRPr lang="ko-KR" altLang="ko-KR" sz="1600"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865EFE-BDC3-4352-8EB7-D50517048B42}"/>
              </a:ext>
            </a:extLst>
          </p:cNvPr>
          <p:cNvSpPr/>
          <p:nvPr/>
        </p:nvSpPr>
        <p:spPr>
          <a:xfrm>
            <a:off x="388994" y="4609510"/>
            <a:ext cx="11365832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2 - Create and add the Client Characteristic Configuration Descriptor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BT_GATT_CCC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(mylbsbc_ccc_cfg_changed, 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BT_GATT_PERM_READ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FC1FF"/>
                </a:solidFill>
                <a:latin typeface="Consolas" panose="020B0609020204030204" pitchFamily="49" charset="0"/>
              </a:rPr>
              <a:t>BT_GATT_PERM_WRITE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818E80-74E9-4C29-8739-B4D38E5DA3EC}"/>
              </a:ext>
            </a:extLst>
          </p:cNvPr>
          <p:cNvSpPr/>
          <p:nvPr/>
        </p:nvSpPr>
        <p:spPr>
          <a:xfrm>
            <a:off x="328862" y="5455734"/>
            <a:ext cx="11425964" cy="675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600"/>
              <a:t>이 코드는 버튼 특성 정의 바로 아래에 추가된다</a:t>
            </a:r>
            <a:r>
              <a:rPr lang="en-US" altLang="ko-KR" sz="1600"/>
              <a:t>.(my_lbs.c) </a:t>
            </a:r>
            <a:r>
              <a:rPr lang="ko-KR" altLang="en-US" sz="1600"/>
              <a:t>이 정의를 추가할 위치는 중요하다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이전에 설명한 바와 같이</a:t>
            </a:r>
            <a:r>
              <a:rPr lang="en-US" altLang="ko-KR" sz="1600"/>
              <a:t>, </a:t>
            </a:r>
            <a:r>
              <a:rPr lang="ko-KR" altLang="en-US" sz="1600"/>
              <a:t>특성의 순서와 위치는 </a:t>
            </a:r>
            <a:r>
              <a:rPr lang="en-US" altLang="ko-KR" sz="1600"/>
              <a:t>GATT </a:t>
            </a:r>
            <a:r>
              <a:rPr lang="ko-KR" altLang="en-US" sz="1600"/>
              <a:t>서버의 속성 테이블에서 중요한 역할을 한다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7785284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93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8763" fontAlgn="base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</a:rPr>
              <a:t>Exercise-2 : Adding notification and indication support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FDA6B4-DA14-4A60-AA49-5B359CB71ACD}"/>
              </a:ext>
            </a:extLst>
          </p:cNvPr>
          <p:cNvSpPr/>
          <p:nvPr/>
        </p:nvSpPr>
        <p:spPr>
          <a:xfrm>
            <a:off x="96077" y="703220"/>
            <a:ext cx="12009783" cy="2129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b="1">
                <a:latin typeface="Arial" panose="020B0604020202020204" pitchFamily="34" charset="0"/>
              </a:rPr>
              <a:t>설정 변경 콜백 함수 구현하기</a:t>
            </a:r>
          </a:p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</a:t>
            </a:r>
            <a:r>
              <a:rPr lang="ko-KR" altLang="ko-KR" sz="1600">
                <a:latin typeface="Arial" panose="020B0604020202020204" pitchFamily="34" charset="0"/>
              </a:rPr>
              <a:t>이 함수는 GATT 클라이언트가 알림(indication)을 활성화하거나 비활성화할 때 호출</a:t>
            </a:r>
            <a:r>
              <a:rPr lang="ko-KR" altLang="en-US" sz="1600">
                <a:latin typeface="Arial" panose="020B0604020202020204" pitchFamily="34" charset="0"/>
              </a:rPr>
              <a:t>된다</a:t>
            </a:r>
            <a:r>
              <a:rPr lang="ko-KR" altLang="ko-KR" sz="1600">
                <a:latin typeface="Arial" panose="020B0604020202020204" pitchFamily="34" charset="0"/>
              </a:rPr>
              <a:t>. </a:t>
            </a:r>
            <a:br>
              <a:rPr lang="en-US" altLang="ko-KR" sz="1600">
                <a:latin typeface="Arial" panose="020B0604020202020204" pitchFamily="34" charset="0"/>
              </a:rPr>
            </a:b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콜백 함수는 아래 코드에 표시된 시그니처를 따라야 </a:t>
            </a:r>
            <a:r>
              <a:rPr lang="ko-KR" altLang="en-US" sz="1600">
                <a:latin typeface="Arial" panose="020B0604020202020204" pitchFamily="34" charset="0"/>
              </a:rPr>
              <a:t>한</a:t>
            </a:r>
            <a:r>
              <a:rPr lang="ko-KR" altLang="ko-KR" sz="1600">
                <a:latin typeface="Arial" panose="020B0604020202020204" pitchFamily="34" charset="0"/>
              </a:rPr>
              <a:t>다.</a:t>
            </a:r>
          </a:p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 </a:t>
            </a:r>
            <a:r>
              <a:rPr lang="ko-KR" altLang="ko-KR" sz="1600">
                <a:latin typeface="Arial" panose="020B0604020202020204" pitchFamily="34" charset="0"/>
              </a:rPr>
              <a:t>이 콜백 함수는 클라이언트(사용자의 휴대폰)가 알림을 활성화하면 </a:t>
            </a:r>
            <a:r>
              <a:rPr lang="ko-KR" altLang="ko-KR" sz="1600">
                <a:latin typeface="Arial Unicode MS"/>
              </a:rPr>
              <a:t>indicate_enabled</a:t>
            </a:r>
            <a:r>
              <a:rPr lang="ko-KR" altLang="ko-KR" sz="1600"/>
              <a:t> 부울 변수를 </a:t>
            </a:r>
            <a:r>
              <a:rPr lang="ko-KR" altLang="ko-KR" sz="1600">
                <a:latin typeface="Arial Unicode MS"/>
              </a:rPr>
              <a:t>true</a:t>
            </a:r>
            <a:r>
              <a:rPr lang="ko-KR" altLang="ko-KR" sz="1600"/>
              <a:t>로, 알림을 비활성화하면 </a:t>
            </a:r>
            <a:r>
              <a:rPr lang="en-US" altLang="ko-KR" sz="1600"/>
              <a:t> 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ko-KR" sz="1600">
                <a:latin typeface="Arial Unicode MS"/>
              </a:rPr>
              <a:t>false</a:t>
            </a:r>
            <a:r>
              <a:rPr lang="ko-KR" altLang="ko-KR" sz="1600"/>
              <a:t>로 업데이트해야 </a:t>
            </a:r>
            <a:r>
              <a:rPr lang="ko-KR" altLang="en-US" sz="1600"/>
              <a:t>한</a:t>
            </a:r>
            <a:r>
              <a:rPr lang="ko-KR" altLang="ko-KR" sz="1600"/>
              <a:t>다.</a:t>
            </a:r>
            <a:r>
              <a:rPr lang="en-US" altLang="ko-KR" sz="1600"/>
              <a:t>  </a:t>
            </a:r>
            <a:endParaRPr lang="ko-KR" altLang="ko-KR" sz="160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Arial" panose="020B0604020202020204" pitchFamily="34" charset="0"/>
              </a:rPr>
              <a:t>  </a:t>
            </a:r>
            <a:r>
              <a:rPr lang="ko-KR" altLang="ko-KR" sz="1600">
                <a:latin typeface="Arial" panose="020B0604020202020204" pitchFamily="34" charset="0"/>
              </a:rPr>
              <a:t>아래 코드를 </a:t>
            </a:r>
            <a:r>
              <a:rPr lang="ko-KR" altLang="ko-KR" sz="1600" b="1">
                <a:latin typeface="Arial" panose="020B0604020202020204" pitchFamily="34" charset="0"/>
              </a:rPr>
              <a:t>my_lbs.c</a:t>
            </a:r>
            <a:r>
              <a:rPr lang="ko-KR" altLang="ko-KR" sz="1600">
                <a:latin typeface="Arial" panose="020B0604020202020204" pitchFamily="34" charset="0"/>
              </a:rPr>
              <a:t> 파일에 추가하</a:t>
            </a:r>
            <a:r>
              <a:rPr lang="ko-KR" altLang="en-US" sz="1600">
                <a:latin typeface="Arial" panose="020B0604020202020204" pitchFamily="34" charset="0"/>
              </a:rPr>
              <a:t>자</a:t>
            </a:r>
            <a:r>
              <a:rPr lang="ko-KR" altLang="ko-KR" sz="16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B345A8-7ACE-4EBB-966E-646C5EC4E3E1}"/>
              </a:ext>
            </a:extLst>
          </p:cNvPr>
          <p:cNvSpPr/>
          <p:nvPr/>
        </p:nvSpPr>
        <p:spPr>
          <a:xfrm>
            <a:off x="334616" y="2832777"/>
            <a:ext cx="11771243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6A9955"/>
                </a:solidFill>
                <a:latin typeface="Consolas" panose="020B0609020204030204" pitchFamily="49" charset="0"/>
              </a:rPr>
              <a:t>/* STEP 3 - Implement the configuration change callback function */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mylbsbc_ccc_cfg_changed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bt_gatt_attr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attr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indicate_enabled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BT_GATT_CCC_INDICATE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993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19838</TotalTime>
  <Words>36610</Words>
  <Application>Microsoft Office PowerPoint</Application>
  <PresentationFormat>와이드스크린</PresentationFormat>
  <Paragraphs>2475</Paragraphs>
  <Slides>318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HeadingPairs>
  <TitlesOfParts>
    <vt:vector size="330" baseType="lpstr">
      <vt:lpstr>Arial Unicode MS</vt:lpstr>
      <vt:lpstr>GT-Eesti Display</vt:lpstr>
      <vt:lpstr>GT-Eesti-Thin</vt:lpstr>
      <vt:lpstr>HY그래픽M</vt:lpstr>
      <vt:lpstr>SFMono-Regular</vt:lpstr>
      <vt:lpstr>system-ui</vt:lpstr>
      <vt:lpstr>맑은 고딕</vt:lpstr>
      <vt:lpstr>Arial</vt:lpstr>
      <vt:lpstr>Bahnschrift SemiCondensed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영달</dc:creator>
  <cp:lastModifiedBy>Dev DW</cp:lastModifiedBy>
  <cp:revision>1115</cp:revision>
  <dcterms:created xsi:type="dcterms:W3CDTF">2023-12-10T13:25:05Z</dcterms:created>
  <dcterms:modified xsi:type="dcterms:W3CDTF">2025-04-06T03:22:02Z</dcterms:modified>
</cp:coreProperties>
</file>